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6.xml" ContentType="application/vnd.openxmlformats-officedocument.presentationml.tags+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7.xml" ContentType="application/vnd.openxmlformats-officedocument.presentationml.tags+xml"/>
  <Override PartName="/ppt/notesSlides/notesSlide4.xml" ContentType="application/vnd.openxmlformats-officedocument.presentationml.notesSlide+xml"/>
  <Override PartName="/ppt/tags/tag8.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4799" r:id="rId4"/>
  </p:sldMasterIdLst>
  <p:notesMasterIdLst>
    <p:notesMasterId r:id="rId33"/>
  </p:notesMasterIdLst>
  <p:handoutMasterIdLst>
    <p:handoutMasterId r:id="rId34"/>
  </p:handoutMasterIdLst>
  <p:sldIdLst>
    <p:sldId id="361" r:id="rId5"/>
    <p:sldId id="326" r:id="rId6"/>
    <p:sldId id="327" r:id="rId7"/>
    <p:sldId id="385" r:id="rId8"/>
    <p:sldId id="329" r:id="rId9"/>
    <p:sldId id="330" r:id="rId10"/>
    <p:sldId id="331" r:id="rId11"/>
    <p:sldId id="332" r:id="rId12"/>
    <p:sldId id="386" r:id="rId13"/>
    <p:sldId id="334" r:id="rId14"/>
    <p:sldId id="366" r:id="rId15"/>
    <p:sldId id="336" r:id="rId16"/>
    <p:sldId id="337" r:id="rId17"/>
    <p:sldId id="338" r:id="rId18"/>
    <p:sldId id="339" r:id="rId19"/>
    <p:sldId id="340" r:id="rId20"/>
    <p:sldId id="363" r:id="rId21"/>
    <p:sldId id="342" r:id="rId22"/>
    <p:sldId id="343" r:id="rId23"/>
    <p:sldId id="344" r:id="rId24"/>
    <p:sldId id="345" r:id="rId25"/>
    <p:sldId id="365" r:id="rId26"/>
    <p:sldId id="347" r:id="rId27"/>
    <p:sldId id="348" r:id="rId28"/>
    <p:sldId id="349" r:id="rId29"/>
    <p:sldId id="350" r:id="rId30"/>
    <p:sldId id="351" r:id="rId31"/>
    <p:sldId id="352" r:id="rId32"/>
  </p:sldIdLst>
  <p:sldSz cx="9144000" cy="6858000" type="screen4x3"/>
  <p:notesSz cx="7010400" cy="9296400"/>
  <p:custDataLst>
    <p:tags r:id="rId35"/>
  </p:custDataLst>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4224" userDrawn="1">
          <p15:clr>
            <a:srgbClr val="A4A3A4"/>
          </p15:clr>
        </p15:guide>
        <p15:guide id="2" orient="horz" pos="49">
          <p15:clr>
            <a:srgbClr val="A4A3A4"/>
          </p15:clr>
        </p15:guide>
        <p15:guide id="3" orient="horz" pos="240" userDrawn="1">
          <p15:clr>
            <a:srgbClr val="A4A3A4"/>
          </p15:clr>
        </p15:guide>
        <p15:guide id="4" orient="horz" pos="1344" userDrawn="1">
          <p15:clr>
            <a:srgbClr val="A4A3A4"/>
          </p15:clr>
        </p15:guide>
        <p15:guide id="5" orient="horz" pos="3582">
          <p15:clr>
            <a:srgbClr val="A4A3A4"/>
          </p15:clr>
        </p15:guide>
        <p15:guide id="6" pos="5616" userDrawn="1">
          <p15:clr>
            <a:srgbClr val="A4A3A4"/>
          </p15:clr>
        </p15:guide>
        <p15:guide id="7" pos="144" userDrawn="1">
          <p15:clr>
            <a:srgbClr val="A4A3A4"/>
          </p15:clr>
        </p15:guide>
        <p15:guide id="8" pos="2877">
          <p15:clr>
            <a:srgbClr val="A4A3A4"/>
          </p15:clr>
        </p15:guide>
        <p15:guide id="9" orient="horz" pos="648" userDrawn="1">
          <p15:clr>
            <a:srgbClr val="A4A3A4"/>
          </p15:clr>
        </p15:guide>
        <p15:guide id="10" orient="horz" pos="1104" userDrawn="1">
          <p15:clr>
            <a:srgbClr val="A4A3A4"/>
          </p15:clr>
        </p15:guide>
        <p15:guide id="11" orient="horz" pos="1056" userDrawn="1">
          <p15:clr>
            <a:srgbClr val="A4A3A4"/>
          </p15:clr>
        </p15:guide>
        <p15:guide id="12" orient="horz" pos="1561" userDrawn="1">
          <p15:clr>
            <a:srgbClr val="A4A3A4"/>
          </p15:clr>
        </p15:guide>
        <p15:guide id="13" orient="horz" pos="1630" userDrawn="1">
          <p15:clr>
            <a:srgbClr val="A4A3A4"/>
          </p15:clr>
        </p15:guide>
        <p15:guide id="14" orient="horz" pos="888"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652B"/>
    <a:srgbClr val="44464A"/>
    <a:srgbClr val="5199AD"/>
    <a:srgbClr val="F58433"/>
    <a:srgbClr val="CCBE3C"/>
    <a:srgbClr val="BF202F"/>
    <a:srgbClr val="F2E2BD"/>
    <a:srgbClr val="FFFFFF"/>
    <a:srgbClr val="D9D9D6"/>
    <a:srgbClr val="EC1C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637" autoAdjust="0"/>
    <p:restoredTop sz="86461" autoAdjust="0"/>
  </p:normalViewPr>
  <p:slideViewPr>
    <p:cSldViewPr snapToGrid="0">
      <p:cViewPr varScale="1">
        <p:scale>
          <a:sx n="93" d="100"/>
          <a:sy n="93" d="100"/>
        </p:scale>
        <p:origin x="312" y="84"/>
      </p:cViewPr>
      <p:guideLst>
        <p:guide orient="horz" pos="4224"/>
        <p:guide orient="horz" pos="49"/>
        <p:guide orient="horz" pos="240"/>
        <p:guide orient="horz" pos="1344"/>
        <p:guide orient="horz" pos="3582"/>
        <p:guide pos="5616"/>
        <p:guide pos="144"/>
        <p:guide pos="2877"/>
        <p:guide orient="horz" pos="648"/>
        <p:guide orient="horz" pos="1104"/>
        <p:guide orient="horz" pos="1056"/>
        <p:guide orient="horz" pos="1561"/>
        <p:guide orient="horz" pos="1630"/>
        <p:guide orient="horz" pos="88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4" d="100"/>
          <a:sy n="84" d="100"/>
        </p:scale>
        <p:origin x="3024"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gs" Target="tags/tag1.xml"/></Relationships>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051C04-27C9-4320-BDE0-0EF998C7289B}" type="doc">
      <dgm:prSet loTypeId="urn:microsoft.com/office/officeart/2005/8/layout/vList4" loCatId="list" qsTypeId="urn:microsoft.com/office/officeart/2005/8/quickstyle/simple1" qsCatId="simple" csTypeId="urn:microsoft.com/office/officeart/2005/8/colors/accent0_2" csCatId="mainScheme" phldr="1"/>
      <dgm:spPr/>
      <dgm:t>
        <a:bodyPr/>
        <a:lstStyle/>
        <a:p>
          <a:endParaRPr lang="en-US"/>
        </a:p>
      </dgm:t>
    </dgm:pt>
    <dgm:pt modelId="{DCA4561F-0503-49D6-8A82-2ADD6A9CC2D7}">
      <dgm:prSet phldrT="[Text]"/>
      <dgm:spPr/>
      <dgm:t>
        <a:bodyPr/>
        <a:lstStyle/>
        <a:p>
          <a:r>
            <a:rPr lang="en-US" dirty="0" smtClean="0"/>
            <a:t>Credit</a:t>
          </a:r>
          <a:endParaRPr lang="en-US" dirty="0"/>
        </a:p>
      </dgm:t>
    </dgm:pt>
    <dgm:pt modelId="{9E20DECE-9076-4C12-8693-2A3D6DC83BA8}" type="parTrans" cxnId="{06CAF6B7-F0CE-4411-90DE-83D1D1D736E5}">
      <dgm:prSet/>
      <dgm:spPr/>
      <dgm:t>
        <a:bodyPr/>
        <a:lstStyle/>
        <a:p>
          <a:endParaRPr lang="en-US"/>
        </a:p>
      </dgm:t>
    </dgm:pt>
    <dgm:pt modelId="{6D1CAC66-A166-44F2-8B01-C03D6696C089}" type="sibTrans" cxnId="{06CAF6B7-F0CE-4411-90DE-83D1D1D736E5}">
      <dgm:prSet/>
      <dgm:spPr/>
      <dgm:t>
        <a:bodyPr/>
        <a:lstStyle/>
        <a:p>
          <a:endParaRPr lang="en-US"/>
        </a:p>
      </dgm:t>
    </dgm:pt>
    <dgm:pt modelId="{433501BF-1654-4E75-8A80-709AAC1AAA64}">
      <dgm:prSet phldrT="[Text]"/>
      <dgm:spPr/>
      <dgm:t>
        <a:bodyPr/>
        <a:lstStyle/>
        <a:p>
          <a:r>
            <a:rPr lang="en-US" dirty="0" smtClean="0">
              <a:latin typeface="Open Sans Light" panose="020B0306030504020204" pitchFamily="34" charset="0"/>
              <a:ea typeface="Open Sans Light" panose="020B0306030504020204" pitchFamily="34" charset="0"/>
              <a:cs typeface="Open Sans Light" panose="020B0306030504020204" pitchFamily="34" charset="0"/>
            </a:rPr>
            <a:t>Refers to a bank or business allowing its customers to purchase goods or services with a promise of future payment.</a:t>
          </a:r>
          <a:endParaRPr lang="en-US" dirty="0"/>
        </a:p>
      </dgm:t>
    </dgm:pt>
    <dgm:pt modelId="{9A0DE984-D333-428A-8ECF-942AAB15F16C}" type="parTrans" cxnId="{718A7F07-FE68-4EB4-8DC6-3A53EFE445B6}">
      <dgm:prSet/>
      <dgm:spPr/>
      <dgm:t>
        <a:bodyPr/>
        <a:lstStyle/>
        <a:p>
          <a:endParaRPr lang="en-US"/>
        </a:p>
      </dgm:t>
    </dgm:pt>
    <dgm:pt modelId="{CBBF0C61-FA1E-4172-8FCE-E39DCFD9AE06}" type="sibTrans" cxnId="{718A7F07-FE68-4EB4-8DC6-3A53EFE445B6}">
      <dgm:prSet/>
      <dgm:spPr/>
      <dgm:t>
        <a:bodyPr/>
        <a:lstStyle/>
        <a:p>
          <a:endParaRPr lang="en-US"/>
        </a:p>
      </dgm:t>
    </dgm:pt>
    <dgm:pt modelId="{A4C15503-96D7-4520-B391-9C89CA5C2243}">
      <dgm:prSet phldrT="[Text]"/>
      <dgm:spPr/>
      <dgm:t>
        <a:bodyPr/>
        <a:lstStyle/>
        <a:p>
          <a:r>
            <a:rPr lang="en-US" dirty="0" smtClean="0"/>
            <a:t>Principal</a:t>
          </a:r>
          <a:endParaRPr lang="en-US" dirty="0"/>
        </a:p>
      </dgm:t>
    </dgm:pt>
    <dgm:pt modelId="{B5CD3A01-480E-4CE4-B066-7D128FCC93A0}" type="parTrans" cxnId="{CDBF49F5-B219-4A07-BAC4-10E5D720FB67}">
      <dgm:prSet/>
      <dgm:spPr/>
      <dgm:t>
        <a:bodyPr/>
        <a:lstStyle/>
        <a:p>
          <a:endParaRPr lang="en-US"/>
        </a:p>
      </dgm:t>
    </dgm:pt>
    <dgm:pt modelId="{D0565008-67A0-449C-9735-0259D50007D7}" type="sibTrans" cxnId="{CDBF49F5-B219-4A07-BAC4-10E5D720FB67}">
      <dgm:prSet/>
      <dgm:spPr/>
      <dgm:t>
        <a:bodyPr/>
        <a:lstStyle/>
        <a:p>
          <a:endParaRPr lang="en-US"/>
        </a:p>
      </dgm:t>
    </dgm:pt>
    <dgm:pt modelId="{68D479A8-BB22-4675-8F7C-D5F6A9B6B219}">
      <dgm:prSet phldrT="[Text]"/>
      <dgm:spPr/>
      <dgm:t>
        <a:bodyPr/>
        <a:lstStyle/>
        <a:p>
          <a:r>
            <a:rPr lang="en-US" dirty="0" smtClean="0">
              <a:latin typeface="Open Sans Light" panose="020B0306030504020204" pitchFamily="34" charset="0"/>
              <a:ea typeface="Open Sans Light" panose="020B0306030504020204" pitchFamily="34" charset="0"/>
              <a:cs typeface="Open Sans Light" panose="020B0306030504020204" pitchFamily="34" charset="0"/>
            </a:rPr>
            <a:t>Refers to the amount of money you borrow.	</a:t>
          </a:r>
          <a:endParaRPr lang="en-US" dirty="0"/>
        </a:p>
      </dgm:t>
    </dgm:pt>
    <dgm:pt modelId="{8F460C2A-7BF2-4D83-9A52-9DD7062AFFA0}" type="parTrans" cxnId="{EFF38272-434D-4AB1-9BB1-E636FA9815E2}">
      <dgm:prSet/>
      <dgm:spPr/>
      <dgm:t>
        <a:bodyPr/>
        <a:lstStyle/>
        <a:p>
          <a:endParaRPr lang="en-US"/>
        </a:p>
      </dgm:t>
    </dgm:pt>
    <dgm:pt modelId="{B763C784-3181-46BA-BA60-4C018BF65DAA}" type="sibTrans" cxnId="{EFF38272-434D-4AB1-9BB1-E636FA9815E2}">
      <dgm:prSet/>
      <dgm:spPr/>
      <dgm:t>
        <a:bodyPr/>
        <a:lstStyle/>
        <a:p>
          <a:endParaRPr lang="en-US"/>
        </a:p>
      </dgm:t>
    </dgm:pt>
    <dgm:pt modelId="{4032D10C-985B-4FFB-A7F3-7213269FC945}">
      <dgm:prSet phldrT="[Text]"/>
      <dgm:spPr/>
      <dgm:t>
        <a:bodyPr/>
        <a:lstStyle/>
        <a:p>
          <a:r>
            <a:rPr lang="en-US" dirty="0" smtClean="0"/>
            <a:t>Interest</a:t>
          </a:r>
          <a:endParaRPr lang="en-US" dirty="0"/>
        </a:p>
      </dgm:t>
    </dgm:pt>
    <dgm:pt modelId="{E0F53067-215A-464F-A627-C52764E500A9}" type="parTrans" cxnId="{EBAA1470-6EE2-4559-8523-6B3649065136}">
      <dgm:prSet/>
      <dgm:spPr/>
      <dgm:t>
        <a:bodyPr/>
        <a:lstStyle/>
        <a:p>
          <a:endParaRPr lang="en-US"/>
        </a:p>
      </dgm:t>
    </dgm:pt>
    <dgm:pt modelId="{87CA3242-D538-44D9-9DFA-E84AE20AD2EC}" type="sibTrans" cxnId="{EBAA1470-6EE2-4559-8523-6B3649065136}">
      <dgm:prSet/>
      <dgm:spPr/>
      <dgm:t>
        <a:bodyPr/>
        <a:lstStyle/>
        <a:p>
          <a:endParaRPr lang="en-US"/>
        </a:p>
      </dgm:t>
    </dgm:pt>
    <dgm:pt modelId="{608962BD-4D77-47A7-841C-8FBB2D8F31C9}">
      <dgm:prSet phldrT="[Text]"/>
      <dgm:spPr/>
      <dgm:t>
        <a:bodyPr/>
        <a:lstStyle/>
        <a:p>
          <a:r>
            <a:rPr lang="en-US" smtClean="0">
              <a:latin typeface="Open Sans Light" panose="020B0306030504020204" pitchFamily="34" charset="0"/>
              <a:ea typeface="Open Sans Light" panose="020B0306030504020204" pitchFamily="34" charset="0"/>
              <a:cs typeface="Open Sans Light" panose="020B0306030504020204" pitchFamily="34" charset="0"/>
            </a:rPr>
            <a:t>Refers to the additional amount you will need to pay to the lender</a:t>
          </a:r>
          <a:endParaRPr lang="en-US" dirty="0"/>
        </a:p>
      </dgm:t>
    </dgm:pt>
    <dgm:pt modelId="{E0580C78-A88C-463B-B051-AFCFEB3D4012}" type="parTrans" cxnId="{1CC783CD-ED4C-49F1-A863-095BD4B8876B}">
      <dgm:prSet/>
      <dgm:spPr/>
      <dgm:t>
        <a:bodyPr/>
        <a:lstStyle/>
        <a:p>
          <a:endParaRPr lang="en-US"/>
        </a:p>
      </dgm:t>
    </dgm:pt>
    <dgm:pt modelId="{C4750FD4-83FB-485D-87C0-E630F4E788A7}" type="sibTrans" cxnId="{1CC783CD-ED4C-49F1-A863-095BD4B8876B}">
      <dgm:prSet/>
      <dgm:spPr/>
      <dgm:t>
        <a:bodyPr/>
        <a:lstStyle/>
        <a:p>
          <a:endParaRPr lang="en-US"/>
        </a:p>
      </dgm:t>
    </dgm:pt>
    <dgm:pt modelId="{88AC31A0-51EF-4FB5-81E5-904ED628F958}">
      <dgm:prSet/>
      <dgm:spPr/>
      <dgm:t>
        <a:bodyPr/>
        <a:lstStyle/>
        <a:p>
          <a:r>
            <a:rPr lang="en-US" smtClean="0">
              <a:latin typeface="Open Sans Light" panose="020B0306030504020204" pitchFamily="34" charset="0"/>
              <a:ea typeface="Open Sans Light" panose="020B0306030504020204" pitchFamily="34" charset="0"/>
              <a:cs typeface="Open Sans Light" panose="020B0306030504020204" pitchFamily="34" charset="0"/>
            </a:rPr>
            <a:t>Depending on the type of credit you have, fees may be incurred in addition to the interest.</a:t>
          </a:r>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dgm:t>
    </dgm:pt>
    <dgm:pt modelId="{46586559-0D7D-4069-846A-78DB74FFD57F}" type="parTrans" cxnId="{C0A34F20-32D7-42F4-96E5-FDBC88A998B9}">
      <dgm:prSet/>
      <dgm:spPr/>
      <dgm:t>
        <a:bodyPr/>
        <a:lstStyle/>
        <a:p>
          <a:endParaRPr lang="en-US"/>
        </a:p>
      </dgm:t>
    </dgm:pt>
    <dgm:pt modelId="{39EE2CCE-F8BE-41B3-B975-2DC60DE12270}" type="sibTrans" cxnId="{C0A34F20-32D7-42F4-96E5-FDBC88A998B9}">
      <dgm:prSet/>
      <dgm:spPr/>
      <dgm:t>
        <a:bodyPr/>
        <a:lstStyle/>
        <a:p>
          <a:endParaRPr lang="en-US"/>
        </a:p>
      </dgm:t>
    </dgm:pt>
    <dgm:pt modelId="{DE7A2A3B-1008-42D7-A4A0-E42F3B2BB6D8}" type="pres">
      <dgm:prSet presAssocID="{C8051C04-27C9-4320-BDE0-0EF998C7289B}" presName="linear" presStyleCnt="0">
        <dgm:presLayoutVars>
          <dgm:dir/>
          <dgm:resizeHandles val="exact"/>
        </dgm:presLayoutVars>
      </dgm:prSet>
      <dgm:spPr/>
      <dgm:t>
        <a:bodyPr/>
        <a:lstStyle/>
        <a:p>
          <a:endParaRPr lang="en-US"/>
        </a:p>
      </dgm:t>
    </dgm:pt>
    <dgm:pt modelId="{AD372E5A-EB33-4663-AD87-6CA14AB17773}" type="pres">
      <dgm:prSet presAssocID="{DCA4561F-0503-49D6-8A82-2ADD6A9CC2D7}" presName="comp" presStyleCnt="0"/>
      <dgm:spPr/>
    </dgm:pt>
    <dgm:pt modelId="{A165FE1B-1F3D-4C8C-86EB-D0E44A856A49}" type="pres">
      <dgm:prSet presAssocID="{DCA4561F-0503-49D6-8A82-2ADD6A9CC2D7}" presName="box" presStyleLbl="node1" presStyleIdx="0" presStyleCnt="3"/>
      <dgm:spPr/>
      <dgm:t>
        <a:bodyPr/>
        <a:lstStyle/>
        <a:p>
          <a:endParaRPr lang="en-US"/>
        </a:p>
      </dgm:t>
    </dgm:pt>
    <dgm:pt modelId="{A274CC65-E5F5-49FE-920E-77D05AA79192}" type="pres">
      <dgm:prSet presAssocID="{DCA4561F-0503-49D6-8A82-2ADD6A9CC2D7}" presName="img" presStyleLbl="fgImgPlace1" presStyleIdx="0" presStyleCnt="3"/>
      <dgm:spPr>
        <a:blipFill>
          <a:blip xmlns:r="http://schemas.openxmlformats.org/officeDocument/2006/relationships" r:embed="rId1" cstate="email">
            <a:extLst>
              <a:ext uri="{28A0092B-C50C-407E-A947-70E740481C1C}">
                <a14:useLocalDpi xmlns:a14="http://schemas.microsoft.com/office/drawing/2010/main"/>
              </a:ext>
            </a:extLst>
          </a:blip>
          <a:srcRect/>
          <a:stretch>
            <a:fillRect/>
          </a:stretch>
        </a:blipFill>
      </dgm:spPr>
      <dgm:t>
        <a:bodyPr/>
        <a:lstStyle/>
        <a:p>
          <a:endParaRPr lang="en-US"/>
        </a:p>
      </dgm:t>
      <dgm:extLst>
        <a:ext uri="{E40237B7-FDA0-4F09-8148-C483321AD2D9}">
          <dgm14:cNvPr xmlns:dgm14="http://schemas.microsoft.com/office/drawing/2010/diagram" id="0" name="" descr="wallet icon" title="wallet icon"/>
        </a:ext>
      </dgm:extLst>
    </dgm:pt>
    <dgm:pt modelId="{F4A7FFB0-E934-419B-A6C2-BF1F6551B7DB}" type="pres">
      <dgm:prSet presAssocID="{DCA4561F-0503-49D6-8A82-2ADD6A9CC2D7}" presName="text" presStyleLbl="node1" presStyleIdx="0" presStyleCnt="3">
        <dgm:presLayoutVars>
          <dgm:bulletEnabled val="1"/>
        </dgm:presLayoutVars>
      </dgm:prSet>
      <dgm:spPr/>
      <dgm:t>
        <a:bodyPr/>
        <a:lstStyle/>
        <a:p>
          <a:endParaRPr lang="en-US"/>
        </a:p>
      </dgm:t>
    </dgm:pt>
    <dgm:pt modelId="{919FA03F-3FC5-47AB-B5A1-2053637339AD}" type="pres">
      <dgm:prSet presAssocID="{6D1CAC66-A166-44F2-8B01-C03D6696C089}" presName="spacer" presStyleCnt="0"/>
      <dgm:spPr/>
    </dgm:pt>
    <dgm:pt modelId="{7E4D2E25-394D-4C0E-B22D-F3623F47684D}" type="pres">
      <dgm:prSet presAssocID="{A4C15503-96D7-4520-B391-9C89CA5C2243}" presName="comp" presStyleCnt="0"/>
      <dgm:spPr/>
    </dgm:pt>
    <dgm:pt modelId="{CAC64955-94C6-4717-B4B1-7CF8B8C95F9A}" type="pres">
      <dgm:prSet presAssocID="{A4C15503-96D7-4520-B391-9C89CA5C2243}" presName="box" presStyleLbl="node1" presStyleIdx="1" presStyleCnt="3"/>
      <dgm:spPr/>
      <dgm:t>
        <a:bodyPr/>
        <a:lstStyle/>
        <a:p>
          <a:endParaRPr lang="en-US"/>
        </a:p>
      </dgm:t>
    </dgm:pt>
    <dgm:pt modelId="{A488E328-5FE3-4E3F-8228-52A5AB8A8287}" type="pres">
      <dgm:prSet presAssocID="{A4C15503-96D7-4520-B391-9C89CA5C2243}" presName="img" presStyleLbl="fgImgPlace1" presStyleIdx="1" presStyleCnt="3"/>
      <dgm:spPr>
        <a:blipFill>
          <a:blip xmlns:r="http://schemas.openxmlformats.org/officeDocument/2006/relationships" r:embed="rId2" cstate="email">
            <a:extLst>
              <a:ext uri="{28A0092B-C50C-407E-A947-70E740481C1C}">
                <a14:useLocalDpi xmlns:a14="http://schemas.microsoft.com/office/drawing/2010/main"/>
              </a:ext>
            </a:extLst>
          </a:blip>
          <a:srcRect/>
          <a:stretch>
            <a:fillRect t="-15000" b="-15000"/>
          </a:stretch>
        </a:blipFill>
      </dgm:spPr>
      <dgm:t>
        <a:bodyPr/>
        <a:lstStyle/>
        <a:p>
          <a:endParaRPr lang="en-US"/>
        </a:p>
      </dgm:t>
      <dgm:extLst>
        <a:ext uri="{E40237B7-FDA0-4F09-8148-C483321AD2D9}">
          <dgm14:cNvPr xmlns:dgm14="http://schemas.microsoft.com/office/drawing/2010/diagram" id="0" name="" descr="dollar icon" title="dollar icon"/>
        </a:ext>
      </dgm:extLst>
    </dgm:pt>
    <dgm:pt modelId="{81CDDC61-1287-48B4-B3E4-C0008346DF32}" type="pres">
      <dgm:prSet presAssocID="{A4C15503-96D7-4520-B391-9C89CA5C2243}" presName="text" presStyleLbl="node1" presStyleIdx="1" presStyleCnt="3">
        <dgm:presLayoutVars>
          <dgm:bulletEnabled val="1"/>
        </dgm:presLayoutVars>
      </dgm:prSet>
      <dgm:spPr/>
      <dgm:t>
        <a:bodyPr/>
        <a:lstStyle/>
        <a:p>
          <a:endParaRPr lang="en-US"/>
        </a:p>
      </dgm:t>
    </dgm:pt>
    <dgm:pt modelId="{CAD4BA0B-CF76-4E36-839B-C0ADF9191D60}" type="pres">
      <dgm:prSet presAssocID="{D0565008-67A0-449C-9735-0259D50007D7}" presName="spacer" presStyleCnt="0"/>
      <dgm:spPr/>
    </dgm:pt>
    <dgm:pt modelId="{B6A79413-B2E5-4BDE-B712-C1AC4470128D}" type="pres">
      <dgm:prSet presAssocID="{4032D10C-985B-4FFB-A7F3-7213269FC945}" presName="comp" presStyleCnt="0"/>
      <dgm:spPr/>
    </dgm:pt>
    <dgm:pt modelId="{E1E43B28-0DA5-4ECD-B764-9CDDD8652F35}" type="pres">
      <dgm:prSet presAssocID="{4032D10C-985B-4FFB-A7F3-7213269FC945}" presName="box" presStyleLbl="node1" presStyleIdx="2" presStyleCnt="3"/>
      <dgm:spPr/>
      <dgm:t>
        <a:bodyPr/>
        <a:lstStyle/>
        <a:p>
          <a:endParaRPr lang="en-US"/>
        </a:p>
      </dgm:t>
    </dgm:pt>
    <dgm:pt modelId="{088B3EEE-2355-4F8E-9478-058D91059763}" type="pres">
      <dgm:prSet presAssocID="{4032D10C-985B-4FFB-A7F3-7213269FC945}" presName="img" presStyleLbl="fgImgPlace1" presStyleIdx="2" presStyleCnt="3"/>
      <dgm:spPr>
        <a:blipFill>
          <a:blip xmlns:r="http://schemas.openxmlformats.org/officeDocument/2006/relationships" r:embed="rId3" cstate="email">
            <a:extLst>
              <a:ext uri="{28A0092B-C50C-407E-A947-70E740481C1C}">
                <a14:useLocalDpi xmlns:a14="http://schemas.microsoft.com/office/drawing/2010/main"/>
              </a:ext>
            </a:extLst>
          </a:blip>
          <a:srcRect/>
          <a:stretch>
            <a:fillRect t="-16000" b="-16000"/>
          </a:stretch>
        </a:blipFill>
      </dgm:spPr>
      <dgm:t>
        <a:bodyPr/>
        <a:lstStyle/>
        <a:p>
          <a:endParaRPr lang="en-US"/>
        </a:p>
      </dgm:t>
      <dgm:extLst>
        <a:ext uri="{E40237B7-FDA0-4F09-8148-C483321AD2D9}">
          <dgm14:cNvPr xmlns:dgm14="http://schemas.microsoft.com/office/drawing/2010/diagram" id="0" name="" descr="percentage icon" title="percentage icon"/>
        </a:ext>
      </dgm:extLst>
    </dgm:pt>
    <dgm:pt modelId="{26D63B08-34CD-4B6E-9BA0-142D4630BF8A}" type="pres">
      <dgm:prSet presAssocID="{4032D10C-985B-4FFB-A7F3-7213269FC945}" presName="text" presStyleLbl="node1" presStyleIdx="2" presStyleCnt="3">
        <dgm:presLayoutVars>
          <dgm:bulletEnabled val="1"/>
        </dgm:presLayoutVars>
      </dgm:prSet>
      <dgm:spPr/>
      <dgm:t>
        <a:bodyPr/>
        <a:lstStyle/>
        <a:p>
          <a:endParaRPr lang="en-US"/>
        </a:p>
      </dgm:t>
    </dgm:pt>
  </dgm:ptLst>
  <dgm:cxnLst>
    <dgm:cxn modelId="{EFF38272-434D-4AB1-9BB1-E636FA9815E2}" srcId="{A4C15503-96D7-4520-B391-9C89CA5C2243}" destId="{68D479A8-BB22-4675-8F7C-D5F6A9B6B219}" srcOrd="0" destOrd="0" parTransId="{8F460C2A-7BF2-4D83-9A52-9DD7062AFFA0}" sibTransId="{B763C784-3181-46BA-BA60-4C018BF65DAA}"/>
    <dgm:cxn modelId="{F7CF96F7-78EB-4EE4-B7F8-C3BED740C3E6}" type="presOf" srcId="{433501BF-1654-4E75-8A80-709AAC1AAA64}" destId="{A165FE1B-1F3D-4C8C-86EB-D0E44A856A49}" srcOrd="0" destOrd="1" presId="urn:microsoft.com/office/officeart/2005/8/layout/vList4"/>
    <dgm:cxn modelId="{EBAA1470-6EE2-4559-8523-6B3649065136}" srcId="{C8051C04-27C9-4320-BDE0-0EF998C7289B}" destId="{4032D10C-985B-4FFB-A7F3-7213269FC945}" srcOrd="2" destOrd="0" parTransId="{E0F53067-215A-464F-A627-C52764E500A9}" sibTransId="{87CA3242-D538-44D9-9DFA-E84AE20AD2EC}"/>
    <dgm:cxn modelId="{718A7F07-FE68-4EB4-8DC6-3A53EFE445B6}" srcId="{DCA4561F-0503-49D6-8A82-2ADD6A9CC2D7}" destId="{433501BF-1654-4E75-8A80-709AAC1AAA64}" srcOrd="0" destOrd="0" parTransId="{9A0DE984-D333-428A-8ECF-942AAB15F16C}" sibTransId="{CBBF0C61-FA1E-4172-8FCE-E39DCFD9AE06}"/>
    <dgm:cxn modelId="{383C9644-5F50-4715-8818-98795CAE526A}" type="presOf" srcId="{608962BD-4D77-47A7-841C-8FBB2D8F31C9}" destId="{E1E43B28-0DA5-4ECD-B764-9CDDD8652F35}" srcOrd="0" destOrd="1" presId="urn:microsoft.com/office/officeart/2005/8/layout/vList4"/>
    <dgm:cxn modelId="{28F5AB03-F831-4700-A797-E63A3BE850F9}" type="presOf" srcId="{4032D10C-985B-4FFB-A7F3-7213269FC945}" destId="{E1E43B28-0DA5-4ECD-B764-9CDDD8652F35}" srcOrd="0" destOrd="0" presId="urn:microsoft.com/office/officeart/2005/8/layout/vList4"/>
    <dgm:cxn modelId="{28D99540-6A43-4028-B3F9-4CA71419E128}" type="presOf" srcId="{A4C15503-96D7-4520-B391-9C89CA5C2243}" destId="{81CDDC61-1287-48B4-B3E4-C0008346DF32}" srcOrd="1" destOrd="0" presId="urn:microsoft.com/office/officeart/2005/8/layout/vList4"/>
    <dgm:cxn modelId="{EDCA0B14-72A5-4CD8-88ED-684E3F89164B}" type="presOf" srcId="{68D479A8-BB22-4675-8F7C-D5F6A9B6B219}" destId="{CAC64955-94C6-4717-B4B1-7CF8B8C95F9A}" srcOrd="0" destOrd="1" presId="urn:microsoft.com/office/officeart/2005/8/layout/vList4"/>
    <dgm:cxn modelId="{C0A34F20-32D7-42F4-96E5-FDBC88A998B9}" srcId="{4032D10C-985B-4FFB-A7F3-7213269FC945}" destId="{88AC31A0-51EF-4FB5-81E5-904ED628F958}" srcOrd="1" destOrd="0" parTransId="{46586559-0D7D-4069-846A-78DB74FFD57F}" sibTransId="{39EE2CCE-F8BE-41B3-B975-2DC60DE12270}"/>
    <dgm:cxn modelId="{CDBF49F5-B219-4A07-BAC4-10E5D720FB67}" srcId="{C8051C04-27C9-4320-BDE0-0EF998C7289B}" destId="{A4C15503-96D7-4520-B391-9C89CA5C2243}" srcOrd="1" destOrd="0" parTransId="{B5CD3A01-480E-4CE4-B066-7D128FCC93A0}" sibTransId="{D0565008-67A0-449C-9735-0259D50007D7}"/>
    <dgm:cxn modelId="{E4472BEA-16E1-47F3-9FDF-7CB887339B49}" type="presOf" srcId="{88AC31A0-51EF-4FB5-81E5-904ED628F958}" destId="{E1E43B28-0DA5-4ECD-B764-9CDDD8652F35}" srcOrd="0" destOrd="2" presId="urn:microsoft.com/office/officeart/2005/8/layout/vList4"/>
    <dgm:cxn modelId="{1CC783CD-ED4C-49F1-A863-095BD4B8876B}" srcId="{4032D10C-985B-4FFB-A7F3-7213269FC945}" destId="{608962BD-4D77-47A7-841C-8FBB2D8F31C9}" srcOrd="0" destOrd="0" parTransId="{E0580C78-A88C-463B-B051-AFCFEB3D4012}" sibTransId="{C4750FD4-83FB-485D-87C0-E630F4E788A7}"/>
    <dgm:cxn modelId="{3E171AF8-B55D-4056-8A34-010482D83D58}" type="presOf" srcId="{4032D10C-985B-4FFB-A7F3-7213269FC945}" destId="{26D63B08-34CD-4B6E-9BA0-142D4630BF8A}" srcOrd="1" destOrd="0" presId="urn:microsoft.com/office/officeart/2005/8/layout/vList4"/>
    <dgm:cxn modelId="{45F08B1D-5FEE-448C-A892-B3595D580AFC}" type="presOf" srcId="{608962BD-4D77-47A7-841C-8FBB2D8F31C9}" destId="{26D63B08-34CD-4B6E-9BA0-142D4630BF8A}" srcOrd="1" destOrd="1" presId="urn:microsoft.com/office/officeart/2005/8/layout/vList4"/>
    <dgm:cxn modelId="{85AFB22C-06B5-42E7-BEFC-006341D95BBC}" type="presOf" srcId="{68D479A8-BB22-4675-8F7C-D5F6A9B6B219}" destId="{81CDDC61-1287-48B4-B3E4-C0008346DF32}" srcOrd="1" destOrd="1" presId="urn:microsoft.com/office/officeart/2005/8/layout/vList4"/>
    <dgm:cxn modelId="{433CFB74-A8DA-433F-B2F4-68D91299A34A}" type="presOf" srcId="{433501BF-1654-4E75-8A80-709AAC1AAA64}" destId="{F4A7FFB0-E934-419B-A6C2-BF1F6551B7DB}" srcOrd="1" destOrd="1" presId="urn:microsoft.com/office/officeart/2005/8/layout/vList4"/>
    <dgm:cxn modelId="{A3DF614C-EBE7-452A-8CC7-BBD84B8A1A2C}" type="presOf" srcId="{DCA4561F-0503-49D6-8A82-2ADD6A9CC2D7}" destId="{A165FE1B-1F3D-4C8C-86EB-D0E44A856A49}" srcOrd="0" destOrd="0" presId="urn:microsoft.com/office/officeart/2005/8/layout/vList4"/>
    <dgm:cxn modelId="{8E124963-29A5-4E96-8AAC-1FBB107E4387}" type="presOf" srcId="{88AC31A0-51EF-4FB5-81E5-904ED628F958}" destId="{26D63B08-34CD-4B6E-9BA0-142D4630BF8A}" srcOrd="1" destOrd="2" presId="urn:microsoft.com/office/officeart/2005/8/layout/vList4"/>
    <dgm:cxn modelId="{0E3AFB4A-5FB0-4B45-8B93-8D1D29A64579}" type="presOf" srcId="{DCA4561F-0503-49D6-8A82-2ADD6A9CC2D7}" destId="{F4A7FFB0-E934-419B-A6C2-BF1F6551B7DB}" srcOrd="1" destOrd="0" presId="urn:microsoft.com/office/officeart/2005/8/layout/vList4"/>
    <dgm:cxn modelId="{06CAF6B7-F0CE-4411-90DE-83D1D1D736E5}" srcId="{C8051C04-27C9-4320-BDE0-0EF998C7289B}" destId="{DCA4561F-0503-49D6-8A82-2ADD6A9CC2D7}" srcOrd="0" destOrd="0" parTransId="{9E20DECE-9076-4C12-8693-2A3D6DC83BA8}" sibTransId="{6D1CAC66-A166-44F2-8B01-C03D6696C089}"/>
    <dgm:cxn modelId="{97F9F005-AFDE-43E2-9F0E-A5ACC383997B}" type="presOf" srcId="{C8051C04-27C9-4320-BDE0-0EF998C7289B}" destId="{DE7A2A3B-1008-42D7-A4A0-E42F3B2BB6D8}" srcOrd="0" destOrd="0" presId="urn:microsoft.com/office/officeart/2005/8/layout/vList4"/>
    <dgm:cxn modelId="{F2062B8F-E565-41F9-A266-0EC4318A71CC}" type="presOf" srcId="{A4C15503-96D7-4520-B391-9C89CA5C2243}" destId="{CAC64955-94C6-4717-B4B1-7CF8B8C95F9A}" srcOrd="0" destOrd="0" presId="urn:microsoft.com/office/officeart/2005/8/layout/vList4"/>
    <dgm:cxn modelId="{DD70FA3A-C103-42CF-8309-BC571F2D91E1}" type="presParOf" srcId="{DE7A2A3B-1008-42D7-A4A0-E42F3B2BB6D8}" destId="{AD372E5A-EB33-4663-AD87-6CA14AB17773}" srcOrd="0" destOrd="0" presId="urn:microsoft.com/office/officeart/2005/8/layout/vList4"/>
    <dgm:cxn modelId="{A36D7810-6879-4AB2-8E30-28FFE575E6A9}" type="presParOf" srcId="{AD372E5A-EB33-4663-AD87-6CA14AB17773}" destId="{A165FE1B-1F3D-4C8C-86EB-D0E44A856A49}" srcOrd="0" destOrd="0" presId="urn:microsoft.com/office/officeart/2005/8/layout/vList4"/>
    <dgm:cxn modelId="{7F4C4605-05CC-4ACD-A907-153A49B8D4BB}" type="presParOf" srcId="{AD372E5A-EB33-4663-AD87-6CA14AB17773}" destId="{A274CC65-E5F5-49FE-920E-77D05AA79192}" srcOrd="1" destOrd="0" presId="urn:microsoft.com/office/officeart/2005/8/layout/vList4"/>
    <dgm:cxn modelId="{DC81297C-DBC2-4635-A83A-4E79A6B8C2FC}" type="presParOf" srcId="{AD372E5A-EB33-4663-AD87-6CA14AB17773}" destId="{F4A7FFB0-E934-419B-A6C2-BF1F6551B7DB}" srcOrd="2" destOrd="0" presId="urn:microsoft.com/office/officeart/2005/8/layout/vList4"/>
    <dgm:cxn modelId="{CA80DA7D-395D-4E60-B8A7-E44301554DC0}" type="presParOf" srcId="{DE7A2A3B-1008-42D7-A4A0-E42F3B2BB6D8}" destId="{919FA03F-3FC5-47AB-B5A1-2053637339AD}" srcOrd="1" destOrd="0" presId="urn:microsoft.com/office/officeart/2005/8/layout/vList4"/>
    <dgm:cxn modelId="{1EF62535-B0D8-407D-A7AD-26BB9D50E015}" type="presParOf" srcId="{DE7A2A3B-1008-42D7-A4A0-E42F3B2BB6D8}" destId="{7E4D2E25-394D-4C0E-B22D-F3623F47684D}" srcOrd="2" destOrd="0" presId="urn:microsoft.com/office/officeart/2005/8/layout/vList4"/>
    <dgm:cxn modelId="{E46BD343-C649-4078-82D4-3CD273CD696E}" type="presParOf" srcId="{7E4D2E25-394D-4C0E-B22D-F3623F47684D}" destId="{CAC64955-94C6-4717-B4B1-7CF8B8C95F9A}" srcOrd="0" destOrd="0" presId="urn:microsoft.com/office/officeart/2005/8/layout/vList4"/>
    <dgm:cxn modelId="{9AD326C5-1A0A-4B5F-9221-4A406A8447A6}" type="presParOf" srcId="{7E4D2E25-394D-4C0E-B22D-F3623F47684D}" destId="{A488E328-5FE3-4E3F-8228-52A5AB8A8287}" srcOrd="1" destOrd="0" presId="urn:microsoft.com/office/officeart/2005/8/layout/vList4"/>
    <dgm:cxn modelId="{4AC4D8FE-E116-4E1E-BB58-0014C0C585F5}" type="presParOf" srcId="{7E4D2E25-394D-4C0E-B22D-F3623F47684D}" destId="{81CDDC61-1287-48B4-B3E4-C0008346DF32}" srcOrd="2" destOrd="0" presId="urn:microsoft.com/office/officeart/2005/8/layout/vList4"/>
    <dgm:cxn modelId="{31CF691F-0952-4762-B3BF-EEB55BA971A6}" type="presParOf" srcId="{DE7A2A3B-1008-42D7-A4A0-E42F3B2BB6D8}" destId="{CAD4BA0B-CF76-4E36-839B-C0ADF9191D60}" srcOrd="3" destOrd="0" presId="urn:microsoft.com/office/officeart/2005/8/layout/vList4"/>
    <dgm:cxn modelId="{4D95547E-5EB6-4F7F-A500-D6FB9FFBAE99}" type="presParOf" srcId="{DE7A2A3B-1008-42D7-A4A0-E42F3B2BB6D8}" destId="{B6A79413-B2E5-4BDE-B712-C1AC4470128D}" srcOrd="4" destOrd="0" presId="urn:microsoft.com/office/officeart/2005/8/layout/vList4"/>
    <dgm:cxn modelId="{48E927D4-C9CF-45CC-AF4C-4BEC7B8C9BBD}" type="presParOf" srcId="{B6A79413-B2E5-4BDE-B712-C1AC4470128D}" destId="{E1E43B28-0DA5-4ECD-B764-9CDDD8652F35}" srcOrd="0" destOrd="0" presId="urn:microsoft.com/office/officeart/2005/8/layout/vList4"/>
    <dgm:cxn modelId="{056FE478-17A1-4A02-B990-B53524C9D029}" type="presParOf" srcId="{B6A79413-B2E5-4BDE-B712-C1AC4470128D}" destId="{088B3EEE-2355-4F8E-9478-058D91059763}" srcOrd="1" destOrd="0" presId="urn:microsoft.com/office/officeart/2005/8/layout/vList4"/>
    <dgm:cxn modelId="{5C6A91D4-2C2B-4A22-8895-143549CF6287}" type="presParOf" srcId="{B6A79413-B2E5-4BDE-B712-C1AC4470128D}" destId="{26D63B08-34CD-4B6E-9BA0-142D4630BF8A}" srcOrd="2" destOrd="0" presId="urn:microsoft.com/office/officeart/2005/8/layout/vList4"/>
  </dgm:cxnLst>
  <dgm:bg/>
  <dgm:whole>
    <a:ln w="57150"/>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667329-021B-4B2B-A64E-0858F669FB35}"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BC96672B-B4B1-41A8-BA7C-AE66E86E6C1A}">
      <dgm:prSet phldrT="[Text]"/>
      <dgm:spPr>
        <a:solidFill>
          <a:schemeClr val="tx2"/>
        </a:solidFill>
        <a:ln>
          <a:solidFill>
            <a:schemeClr val="tx2"/>
          </a:solidFill>
        </a:ln>
      </dgm:spPr>
      <dgm:t>
        <a:bodyPr/>
        <a:lstStyle/>
        <a:p>
          <a:r>
            <a:rPr lang="en-US" b="0" dirty="0"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Credit history</a:t>
          </a:r>
          <a:endParaRPr lang="en-US" b="0" dirty="0">
            <a:latin typeface="Open Sans Light" panose="020B0306030504020204" pitchFamily="34" charset="0"/>
            <a:ea typeface="Open Sans Light" panose="020B0306030504020204" pitchFamily="34" charset="0"/>
            <a:cs typeface="Open Sans Light" panose="020B0306030504020204" pitchFamily="34" charset="0"/>
          </a:endParaRPr>
        </a:p>
      </dgm:t>
    </dgm:pt>
    <dgm:pt modelId="{D6216990-9361-4EBB-B021-2FC4F8C1FD26}" type="parTrans" cxnId="{C1EFDD61-83BE-4FB7-A8F0-DE009CA8FF73}">
      <dgm:prSet/>
      <dgm:spPr/>
      <dgm:t>
        <a:bodyPr/>
        <a:lstStyle/>
        <a:p>
          <a:endParaRPr lang="en-US">
            <a:latin typeface="Open Sans Light" panose="020B0306030504020204" pitchFamily="34" charset="0"/>
            <a:ea typeface="Open Sans Light" panose="020B0306030504020204" pitchFamily="34" charset="0"/>
            <a:cs typeface="Open Sans Light" panose="020B0306030504020204" pitchFamily="34" charset="0"/>
          </a:endParaRPr>
        </a:p>
      </dgm:t>
    </dgm:pt>
    <dgm:pt modelId="{45F208DD-A169-49D3-8F2E-8BB4B862DB19}" type="sibTrans" cxnId="{C1EFDD61-83BE-4FB7-A8F0-DE009CA8FF73}">
      <dgm:prSet/>
      <dgm:spPr/>
      <dgm:t>
        <a:bodyPr/>
        <a:lstStyle/>
        <a:p>
          <a:endParaRPr lang="en-US">
            <a:latin typeface="Open Sans Light" panose="020B0306030504020204" pitchFamily="34" charset="0"/>
            <a:ea typeface="Open Sans Light" panose="020B0306030504020204" pitchFamily="34" charset="0"/>
            <a:cs typeface="Open Sans Light" panose="020B0306030504020204" pitchFamily="34" charset="0"/>
          </a:endParaRPr>
        </a:p>
      </dgm:t>
    </dgm:pt>
    <dgm:pt modelId="{CAFF20CB-70D9-4AA0-AAC2-3E323928E7CE}">
      <dgm:prSet phldrT="[Text]"/>
      <dgm:spPr>
        <a:solidFill>
          <a:schemeClr val="bg1">
            <a:lumMod val="95000"/>
            <a:alpha val="90000"/>
          </a:schemeClr>
        </a:solidFill>
      </dgm:spPr>
      <dgm:t>
        <a:bodyPr/>
        <a:lstStyle/>
        <a:p>
          <a:r>
            <a:rPr lang="en-US" dirty="0" smtClean="0">
              <a:latin typeface="Open Sans Light" panose="020B0306030504020204" pitchFamily="34" charset="0"/>
              <a:ea typeface="Open Sans Light" panose="020B0306030504020204" pitchFamily="34" charset="0"/>
              <a:cs typeface="Open Sans Light" panose="020B0306030504020204" pitchFamily="34" charset="0"/>
            </a:rPr>
            <a:t>Lenders want to see a history of stability -  for example, how long have you lived at your current address, how long have you been at your current job, do you have a history of paying your debts on time.</a:t>
          </a:r>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dgm:t>
    </dgm:pt>
    <dgm:pt modelId="{45801249-E2D4-4469-A7DF-84ED6FE25984}" type="parTrans" cxnId="{1E9BEE0B-19E9-4C7E-B46A-85C45F82E51C}">
      <dgm:prSet/>
      <dgm:spPr/>
      <dgm:t>
        <a:bodyPr/>
        <a:lstStyle/>
        <a:p>
          <a:endParaRPr lang="en-US">
            <a:latin typeface="Open Sans Light" panose="020B0306030504020204" pitchFamily="34" charset="0"/>
            <a:ea typeface="Open Sans Light" panose="020B0306030504020204" pitchFamily="34" charset="0"/>
            <a:cs typeface="Open Sans Light" panose="020B0306030504020204" pitchFamily="34" charset="0"/>
          </a:endParaRPr>
        </a:p>
      </dgm:t>
    </dgm:pt>
    <dgm:pt modelId="{F1FDDA32-F036-4FFB-8B2D-92C219820BE0}" type="sibTrans" cxnId="{1E9BEE0B-19E9-4C7E-B46A-85C45F82E51C}">
      <dgm:prSet/>
      <dgm:spPr/>
      <dgm:t>
        <a:bodyPr/>
        <a:lstStyle/>
        <a:p>
          <a:endParaRPr lang="en-US">
            <a:latin typeface="Open Sans Light" panose="020B0306030504020204" pitchFamily="34" charset="0"/>
            <a:ea typeface="Open Sans Light" panose="020B0306030504020204" pitchFamily="34" charset="0"/>
            <a:cs typeface="Open Sans Light" panose="020B0306030504020204" pitchFamily="34" charset="0"/>
          </a:endParaRPr>
        </a:p>
      </dgm:t>
    </dgm:pt>
    <dgm:pt modelId="{1D0CDD83-0385-44E3-B743-BBED277131BB}">
      <dgm:prSet phldrT="[Text]"/>
      <dgm:spPr>
        <a:solidFill>
          <a:schemeClr val="accent2"/>
        </a:solidFill>
        <a:ln>
          <a:solidFill>
            <a:schemeClr val="accent2"/>
          </a:solidFill>
        </a:ln>
      </dgm:spPr>
      <dgm:t>
        <a:bodyPr/>
        <a:lstStyle/>
        <a:p>
          <a:r>
            <a:rPr lang="en-US" dirty="0" smtClean="0">
              <a:latin typeface="Open Sans Light" panose="020B0306030504020204" pitchFamily="34" charset="0"/>
              <a:ea typeface="Open Sans Light" panose="020B0306030504020204" pitchFamily="34" charset="0"/>
              <a:cs typeface="Open Sans Light" panose="020B0306030504020204" pitchFamily="34" charset="0"/>
            </a:rPr>
            <a:t>Collateral</a:t>
          </a:r>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dgm:t>
    </dgm:pt>
    <dgm:pt modelId="{3CB2D560-B639-419E-8A3E-CBCEAA3FDC29}" type="parTrans" cxnId="{062C5FAA-C09A-4C69-BBB6-88F92908F2F2}">
      <dgm:prSet/>
      <dgm:spPr/>
      <dgm:t>
        <a:bodyPr/>
        <a:lstStyle/>
        <a:p>
          <a:endParaRPr lang="en-US">
            <a:latin typeface="Open Sans Light" panose="020B0306030504020204" pitchFamily="34" charset="0"/>
            <a:ea typeface="Open Sans Light" panose="020B0306030504020204" pitchFamily="34" charset="0"/>
            <a:cs typeface="Open Sans Light" panose="020B0306030504020204" pitchFamily="34" charset="0"/>
          </a:endParaRPr>
        </a:p>
      </dgm:t>
    </dgm:pt>
    <dgm:pt modelId="{2C44EA47-0109-4893-BC98-2E4980F61824}" type="sibTrans" cxnId="{062C5FAA-C09A-4C69-BBB6-88F92908F2F2}">
      <dgm:prSet/>
      <dgm:spPr/>
      <dgm:t>
        <a:bodyPr/>
        <a:lstStyle/>
        <a:p>
          <a:endParaRPr lang="en-US">
            <a:latin typeface="Open Sans Light" panose="020B0306030504020204" pitchFamily="34" charset="0"/>
            <a:ea typeface="Open Sans Light" panose="020B0306030504020204" pitchFamily="34" charset="0"/>
            <a:cs typeface="Open Sans Light" panose="020B0306030504020204" pitchFamily="34" charset="0"/>
          </a:endParaRPr>
        </a:p>
      </dgm:t>
    </dgm:pt>
    <dgm:pt modelId="{1E9EC24F-4161-43B4-A966-F37DD101C2DB}">
      <dgm:prSet phldrT="[Text]"/>
      <dgm:spPr>
        <a:solidFill>
          <a:schemeClr val="bg1">
            <a:alpha val="90000"/>
          </a:schemeClr>
        </a:solidFill>
      </dgm:spPr>
      <dgm:t>
        <a:bodyPr/>
        <a:lstStyle/>
        <a:p>
          <a:r>
            <a:rPr lang="en-US" dirty="0" smtClean="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t>Assets of </a:t>
          </a:r>
          <a:br>
            <a:rPr lang="en-US" dirty="0" smtClean="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br>
          <a:r>
            <a:rPr lang="en-US" dirty="0" smtClean="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t>a borrower </a:t>
          </a:r>
          <a:br>
            <a:rPr lang="en-US" dirty="0" smtClean="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br>
          <a:r>
            <a:rPr lang="en-US" dirty="0" smtClean="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t>(for example, a home) that the lender has the right to take ownership of </a:t>
          </a:r>
          <a:br>
            <a:rPr lang="en-US" dirty="0" smtClean="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br>
          <a:r>
            <a:rPr lang="en-US" dirty="0" smtClean="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t>and use to pay the debt if the borrower is not able to make the loan payments </a:t>
          </a:r>
          <a:br>
            <a:rPr lang="en-US" dirty="0" smtClean="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br>
          <a:r>
            <a:rPr lang="en-US" dirty="0" smtClean="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t>as agreed.</a:t>
          </a:r>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dgm:t>
    </dgm:pt>
    <dgm:pt modelId="{3A9776BF-6BAA-4D4B-9FEA-2AFB8471A12C}" type="parTrans" cxnId="{8356AE3B-42FD-48AF-83AF-51E45C1ED448}">
      <dgm:prSet/>
      <dgm:spPr/>
      <dgm:t>
        <a:bodyPr/>
        <a:lstStyle/>
        <a:p>
          <a:endParaRPr lang="en-US">
            <a:latin typeface="Open Sans Light" panose="020B0306030504020204" pitchFamily="34" charset="0"/>
            <a:ea typeface="Open Sans Light" panose="020B0306030504020204" pitchFamily="34" charset="0"/>
            <a:cs typeface="Open Sans Light" panose="020B0306030504020204" pitchFamily="34" charset="0"/>
          </a:endParaRPr>
        </a:p>
      </dgm:t>
    </dgm:pt>
    <dgm:pt modelId="{1C167B4A-6492-441E-A2FB-B01720CBD432}" type="sibTrans" cxnId="{8356AE3B-42FD-48AF-83AF-51E45C1ED448}">
      <dgm:prSet/>
      <dgm:spPr/>
      <dgm:t>
        <a:bodyPr/>
        <a:lstStyle/>
        <a:p>
          <a:endParaRPr lang="en-US">
            <a:latin typeface="Open Sans Light" panose="020B0306030504020204" pitchFamily="34" charset="0"/>
            <a:ea typeface="Open Sans Light" panose="020B0306030504020204" pitchFamily="34" charset="0"/>
            <a:cs typeface="Open Sans Light" panose="020B0306030504020204" pitchFamily="34" charset="0"/>
          </a:endParaRPr>
        </a:p>
      </dgm:t>
    </dgm:pt>
    <dgm:pt modelId="{53495A28-E9B0-4B01-B390-375813A5151C}">
      <dgm:prSet phldrT="[Text]"/>
      <dgm:spPr>
        <a:solidFill>
          <a:schemeClr val="accent3"/>
        </a:solidFill>
        <a:ln>
          <a:solidFill>
            <a:schemeClr val="bg1"/>
          </a:solidFill>
        </a:ln>
      </dgm:spPr>
      <dgm:t>
        <a:bodyPr/>
        <a:lstStyle/>
        <a:p>
          <a:r>
            <a:rPr lang="en-US" dirty="0" smtClean="0">
              <a:latin typeface="Open Sans Light" panose="020B0306030504020204" pitchFamily="34" charset="0"/>
              <a:ea typeface="Open Sans Light" panose="020B0306030504020204" pitchFamily="34" charset="0"/>
              <a:cs typeface="Open Sans Light" panose="020B0306030504020204" pitchFamily="34" charset="0"/>
            </a:rPr>
            <a:t>Conditions</a:t>
          </a:r>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dgm:t>
    </dgm:pt>
    <dgm:pt modelId="{343A8B8B-90EE-4209-A2BA-E834265681E1}" type="parTrans" cxnId="{D390A3FB-FF17-49CF-99CB-95E9744CEFF6}">
      <dgm:prSet/>
      <dgm:spPr/>
      <dgm:t>
        <a:bodyPr/>
        <a:lstStyle/>
        <a:p>
          <a:endParaRPr lang="en-US">
            <a:latin typeface="Open Sans Light" panose="020B0306030504020204" pitchFamily="34" charset="0"/>
            <a:ea typeface="Open Sans Light" panose="020B0306030504020204" pitchFamily="34" charset="0"/>
            <a:cs typeface="Open Sans Light" panose="020B0306030504020204" pitchFamily="34" charset="0"/>
          </a:endParaRPr>
        </a:p>
      </dgm:t>
    </dgm:pt>
    <dgm:pt modelId="{BB7C78C9-FBC2-4036-9FC3-D3D429B6E21D}" type="sibTrans" cxnId="{D390A3FB-FF17-49CF-99CB-95E9744CEFF6}">
      <dgm:prSet/>
      <dgm:spPr/>
      <dgm:t>
        <a:bodyPr/>
        <a:lstStyle/>
        <a:p>
          <a:endParaRPr lang="en-US">
            <a:latin typeface="Open Sans Light" panose="020B0306030504020204" pitchFamily="34" charset="0"/>
            <a:ea typeface="Open Sans Light" panose="020B0306030504020204" pitchFamily="34" charset="0"/>
            <a:cs typeface="Open Sans Light" panose="020B0306030504020204" pitchFamily="34" charset="0"/>
          </a:endParaRPr>
        </a:p>
      </dgm:t>
    </dgm:pt>
    <dgm:pt modelId="{5552CB59-86C8-4E6A-8064-79A86E221B82}">
      <dgm:prSet phldrT="[Text]"/>
      <dgm:spPr>
        <a:solidFill>
          <a:schemeClr val="accent5">
            <a:lumMod val="20000"/>
            <a:lumOff val="80000"/>
            <a:alpha val="90000"/>
          </a:schemeClr>
        </a:solidFill>
      </dgm:spPr>
      <dgm:t>
        <a:bodyPr/>
        <a:lstStyle/>
        <a:p>
          <a:r>
            <a:rPr lang="en-US" dirty="0" smtClean="0">
              <a:latin typeface="Open Sans Light" panose="020B0306030504020204" pitchFamily="34" charset="0"/>
              <a:ea typeface="Open Sans Light" panose="020B0306030504020204" pitchFamily="34" charset="0"/>
              <a:cs typeface="Open Sans Light" panose="020B0306030504020204" pitchFamily="34" charset="0"/>
            </a:rPr>
            <a:t>Lenders might consider outside circumstances that may affect the borrower’s financial situation and ability to repay (for example, what’s happening in the local economy).</a:t>
          </a:r>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dgm:t>
    </dgm:pt>
    <dgm:pt modelId="{035A7AB5-251C-418E-B4C4-B7D3DC72C1D2}" type="parTrans" cxnId="{358C153C-4EB3-4015-82DD-E7175D430E1B}">
      <dgm:prSet/>
      <dgm:spPr/>
      <dgm:t>
        <a:bodyPr/>
        <a:lstStyle/>
        <a:p>
          <a:endParaRPr lang="en-US">
            <a:latin typeface="Open Sans Light" panose="020B0306030504020204" pitchFamily="34" charset="0"/>
            <a:ea typeface="Open Sans Light" panose="020B0306030504020204" pitchFamily="34" charset="0"/>
            <a:cs typeface="Open Sans Light" panose="020B0306030504020204" pitchFamily="34" charset="0"/>
          </a:endParaRPr>
        </a:p>
      </dgm:t>
    </dgm:pt>
    <dgm:pt modelId="{260AF722-34FF-49AD-99E7-40124BDF10A2}" type="sibTrans" cxnId="{358C153C-4EB3-4015-82DD-E7175D430E1B}">
      <dgm:prSet/>
      <dgm:spPr/>
      <dgm:t>
        <a:bodyPr/>
        <a:lstStyle/>
        <a:p>
          <a:endParaRPr lang="en-US">
            <a:latin typeface="Open Sans Light" panose="020B0306030504020204" pitchFamily="34" charset="0"/>
            <a:ea typeface="Open Sans Light" panose="020B0306030504020204" pitchFamily="34" charset="0"/>
            <a:cs typeface="Open Sans Light" panose="020B0306030504020204" pitchFamily="34" charset="0"/>
          </a:endParaRPr>
        </a:p>
      </dgm:t>
    </dgm:pt>
    <dgm:pt modelId="{264C40EE-975E-43FD-9467-E25D0A4C0A31}">
      <dgm:prSet phldrT="[Text]"/>
      <dgm:spPr>
        <a:solidFill>
          <a:schemeClr val="tx1"/>
        </a:solidFill>
        <a:ln>
          <a:solidFill>
            <a:schemeClr val="bg1"/>
          </a:solidFill>
        </a:ln>
      </dgm:spPr>
      <dgm:t>
        <a:bodyPr/>
        <a:lstStyle/>
        <a:p>
          <a:r>
            <a:rPr lang="en-US" dirty="0" smtClean="0">
              <a:latin typeface="Open Sans Light" panose="020B0306030504020204" pitchFamily="34" charset="0"/>
              <a:ea typeface="Open Sans Light" panose="020B0306030504020204" pitchFamily="34" charset="0"/>
              <a:cs typeface="Open Sans Light" panose="020B0306030504020204" pitchFamily="34" charset="0"/>
            </a:rPr>
            <a:t>Capacity</a:t>
          </a:r>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dgm:t>
    </dgm:pt>
    <dgm:pt modelId="{437A7C24-21AD-4F77-8DC9-66610CC80A59}" type="parTrans" cxnId="{CD28760B-C968-4A15-A517-EFC058A72452}">
      <dgm:prSet/>
      <dgm:spPr/>
      <dgm:t>
        <a:bodyPr/>
        <a:lstStyle/>
        <a:p>
          <a:endParaRPr lang="en-US">
            <a:latin typeface="Open Sans Light" panose="020B0306030504020204" pitchFamily="34" charset="0"/>
            <a:ea typeface="Open Sans Light" panose="020B0306030504020204" pitchFamily="34" charset="0"/>
            <a:cs typeface="Open Sans Light" panose="020B0306030504020204" pitchFamily="34" charset="0"/>
          </a:endParaRPr>
        </a:p>
      </dgm:t>
    </dgm:pt>
    <dgm:pt modelId="{D0C7DE10-0583-42CD-BEAD-53C16A5BCB65}" type="sibTrans" cxnId="{CD28760B-C968-4A15-A517-EFC058A72452}">
      <dgm:prSet/>
      <dgm:spPr/>
      <dgm:t>
        <a:bodyPr/>
        <a:lstStyle/>
        <a:p>
          <a:endParaRPr lang="en-US">
            <a:latin typeface="Open Sans Light" panose="020B0306030504020204" pitchFamily="34" charset="0"/>
            <a:ea typeface="Open Sans Light" panose="020B0306030504020204" pitchFamily="34" charset="0"/>
            <a:cs typeface="Open Sans Light" panose="020B0306030504020204" pitchFamily="34" charset="0"/>
          </a:endParaRPr>
        </a:p>
      </dgm:t>
    </dgm:pt>
    <dgm:pt modelId="{96CBD2B3-AD7A-4DEB-8751-9B215555F751}">
      <dgm:prSet phldrT="[Text]"/>
      <dgm:spPr>
        <a:solidFill>
          <a:schemeClr val="bg1"/>
        </a:solidFill>
        <a:ln>
          <a:solidFill>
            <a:schemeClr val="bg1"/>
          </a:solidFill>
        </a:ln>
      </dgm:spPr>
      <dgm:t>
        <a:bodyPr/>
        <a:lstStyle/>
        <a:p>
          <a:r>
            <a:rPr lang="en-US" dirty="0" smtClean="0">
              <a:latin typeface="Open Sans Light" panose="020B0306030504020204" pitchFamily="34" charset="0"/>
              <a:ea typeface="Open Sans Light" panose="020B0306030504020204" pitchFamily="34" charset="0"/>
              <a:cs typeface="Open Sans Light" panose="020B0306030504020204" pitchFamily="34" charset="0"/>
            </a:rPr>
            <a:t>Your other debts and expenses could impact your ability to repay the loan.</a:t>
          </a:r>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dgm:t>
    </dgm:pt>
    <dgm:pt modelId="{B7D92AC0-E7C8-481A-B8D4-0F2A2220142F}" type="parTrans" cxnId="{CE9551D0-AD24-449E-89B1-F71202AF942D}">
      <dgm:prSet/>
      <dgm:spPr/>
      <dgm:t>
        <a:bodyPr/>
        <a:lstStyle/>
        <a:p>
          <a:endParaRPr lang="en-US"/>
        </a:p>
      </dgm:t>
    </dgm:pt>
    <dgm:pt modelId="{E0F067D5-ACB2-4AC6-991A-DEF7F76F1CE9}" type="sibTrans" cxnId="{CE9551D0-AD24-449E-89B1-F71202AF942D}">
      <dgm:prSet/>
      <dgm:spPr/>
      <dgm:t>
        <a:bodyPr/>
        <a:lstStyle/>
        <a:p>
          <a:endParaRPr lang="en-US"/>
        </a:p>
      </dgm:t>
    </dgm:pt>
    <dgm:pt modelId="{5BE15091-1ACD-4CB0-832F-5B6B340A21E6}">
      <dgm:prSet/>
      <dgm:spPr>
        <a:solidFill>
          <a:schemeClr val="bg1"/>
        </a:solidFill>
      </dgm:spPr>
      <dgm:t>
        <a:bodyPr/>
        <a:lstStyle/>
        <a:p>
          <a:r>
            <a:rPr lang="en-US" smtClean="0">
              <a:latin typeface="Open Sans Light" panose="020B0306030504020204" pitchFamily="34" charset="0"/>
              <a:ea typeface="Open Sans Light" panose="020B0306030504020204" pitchFamily="34" charset="0"/>
              <a:cs typeface="Open Sans Light" panose="020B0306030504020204" pitchFamily="34" charset="0"/>
            </a:rPr>
            <a:t>Creditors evaluate your debt-to-income ratio, that is, how much you owe compared to how much you earn.</a:t>
          </a:r>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dgm:t>
    </dgm:pt>
    <dgm:pt modelId="{17480D8B-5B18-47B8-A644-71058507FF19}" type="parTrans" cxnId="{8AA71CDF-AB12-4225-8DFC-8D6A417F906D}">
      <dgm:prSet/>
      <dgm:spPr/>
      <dgm:t>
        <a:bodyPr/>
        <a:lstStyle/>
        <a:p>
          <a:endParaRPr lang="en-US"/>
        </a:p>
      </dgm:t>
    </dgm:pt>
    <dgm:pt modelId="{17A14186-D1F8-401E-B0C1-86618B2B3835}" type="sibTrans" cxnId="{8AA71CDF-AB12-4225-8DFC-8D6A417F906D}">
      <dgm:prSet/>
      <dgm:spPr/>
      <dgm:t>
        <a:bodyPr/>
        <a:lstStyle/>
        <a:p>
          <a:endParaRPr lang="en-US"/>
        </a:p>
      </dgm:t>
    </dgm:pt>
    <dgm:pt modelId="{B4A47F0C-93C1-42B1-A62F-E5F26A69FF19}" type="pres">
      <dgm:prSet presAssocID="{D7667329-021B-4B2B-A64E-0858F669FB35}" presName="Name0" presStyleCnt="0">
        <dgm:presLayoutVars>
          <dgm:dir/>
          <dgm:animLvl val="lvl"/>
          <dgm:resizeHandles val="exact"/>
        </dgm:presLayoutVars>
      </dgm:prSet>
      <dgm:spPr/>
      <dgm:t>
        <a:bodyPr/>
        <a:lstStyle/>
        <a:p>
          <a:endParaRPr lang="en-US"/>
        </a:p>
      </dgm:t>
    </dgm:pt>
    <dgm:pt modelId="{B54ABC36-2A7D-4EC0-89BF-D297332F1C2F}" type="pres">
      <dgm:prSet presAssocID="{BC96672B-B4B1-41A8-BA7C-AE66E86E6C1A}" presName="composite" presStyleCnt="0"/>
      <dgm:spPr/>
    </dgm:pt>
    <dgm:pt modelId="{8EBCE6B2-9AF4-4C92-BC42-8954972254A2}" type="pres">
      <dgm:prSet presAssocID="{BC96672B-B4B1-41A8-BA7C-AE66E86E6C1A}" presName="parTx" presStyleLbl="alignNode1" presStyleIdx="0" presStyleCnt="4">
        <dgm:presLayoutVars>
          <dgm:chMax val="0"/>
          <dgm:chPref val="0"/>
          <dgm:bulletEnabled val="1"/>
        </dgm:presLayoutVars>
      </dgm:prSet>
      <dgm:spPr/>
      <dgm:t>
        <a:bodyPr/>
        <a:lstStyle/>
        <a:p>
          <a:endParaRPr lang="en-US"/>
        </a:p>
      </dgm:t>
    </dgm:pt>
    <dgm:pt modelId="{D0BB3120-8FBD-4FE1-8903-6579AA9B3BE5}" type="pres">
      <dgm:prSet presAssocID="{BC96672B-B4B1-41A8-BA7C-AE66E86E6C1A}" presName="desTx" presStyleLbl="alignAccFollowNode1" presStyleIdx="0" presStyleCnt="4">
        <dgm:presLayoutVars>
          <dgm:bulletEnabled val="1"/>
        </dgm:presLayoutVars>
      </dgm:prSet>
      <dgm:spPr/>
      <dgm:t>
        <a:bodyPr/>
        <a:lstStyle/>
        <a:p>
          <a:endParaRPr lang="en-US"/>
        </a:p>
      </dgm:t>
    </dgm:pt>
    <dgm:pt modelId="{0419C717-977D-4649-8161-3F53702A99AC}" type="pres">
      <dgm:prSet presAssocID="{45F208DD-A169-49D3-8F2E-8BB4B862DB19}" presName="space" presStyleCnt="0"/>
      <dgm:spPr/>
    </dgm:pt>
    <dgm:pt modelId="{8326C6EB-C4A5-401C-B24A-9C7059060FD0}" type="pres">
      <dgm:prSet presAssocID="{1D0CDD83-0385-44E3-B743-BBED277131BB}" presName="composite" presStyleCnt="0"/>
      <dgm:spPr/>
    </dgm:pt>
    <dgm:pt modelId="{25A2D26F-3E1D-4CD8-8B55-225D89D7EAB5}" type="pres">
      <dgm:prSet presAssocID="{1D0CDD83-0385-44E3-B743-BBED277131BB}" presName="parTx" presStyleLbl="alignNode1" presStyleIdx="1" presStyleCnt="4">
        <dgm:presLayoutVars>
          <dgm:chMax val="0"/>
          <dgm:chPref val="0"/>
          <dgm:bulletEnabled val="1"/>
        </dgm:presLayoutVars>
      </dgm:prSet>
      <dgm:spPr/>
      <dgm:t>
        <a:bodyPr/>
        <a:lstStyle/>
        <a:p>
          <a:endParaRPr lang="en-US"/>
        </a:p>
      </dgm:t>
    </dgm:pt>
    <dgm:pt modelId="{09F5DBEE-BFBC-4B0D-92F2-E931101A6CB4}" type="pres">
      <dgm:prSet presAssocID="{1D0CDD83-0385-44E3-B743-BBED277131BB}" presName="desTx" presStyleLbl="alignAccFollowNode1" presStyleIdx="1" presStyleCnt="4">
        <dgm:presLayoutVars>
          <dgm:bulletEnabled val="1"/>
        </dgm:presLayoutVars>
      </dgm:prSet>
      <dgm:spPr/>
      <dgm:t>
        <a:bodyPr/>
        <a:lstStyle/>
        <a:p>
          <a:endParaRPr lang="en-US"/>
        </a:p>
      </dgm:t>
    </dgm:pt>
    <dgm:pt modelId="{3FEC77F2-74F1-4B02-A9E2-B1FC004F6440}" type="pres">
      <dgm:prSet presAssocID="{2C44EA47-0109-4893-BC98-2E4980F61824}" presName="space" presStyleCnt="0"/>
      <dgm:spPr/>
    </dgm:pt>
    <dgm:pt modelId="{9E697BA5-EA7E-4317-B52D-A80D8BBA4EA0}" type="pres">
      <dgm:prSet presAssocID="{53495A28-E9B0-4B01-B390-375813A5151C}" presName="composite" presStyleCnt="0"/>
      <dgm:spPr/>
    </dgm:pt>
    <dgm:pt modelId="{71A89F8B-2D45-4237-9427-49B52260F62A}" type="pres">
      <dgm:prSet presAssocID="{53495A28-E9B0-4B01-B390-375813A5151C}" presName="parTx" presStyleLbl="alignNode1" presStyleIdx="2" presStyleCnt="4" custLinFactNeighborX="-623">
        <dgm:presLayoutVars>
          <dgm:chMax val="0"/>
          <dgm:chPref val="0"/>
          <dgm:bulletEnabled val="1"/>
        </dgm:presLayoutVars>
      </dgm:prSet>
      <dgm:spPr/>
      <dgm:t>
        <a:bodyPr/>
        <a:lstStyle/>
        <a:p>
          <a:endParaRPr lang="en-US"/>
        </a:p>
      </dgm:t>
    </dgm:pt>
    <dgm:pt modelId="{E047CDF7-DA89-44A6-87F5-2149183380DE}" type="pres">
      <dgm:prSet presAssocID="{53495A28-E9B0-4B01-B390-375813A5151C}" presName="desTx" presStyleLbl="alignAccFollowNode1" presStyleIdx="2" presStyleCnt="4">
        <dgm:presLayoutVars>
          <dgm:bulletEnabled val="1"/>
        </dgm:presLayoutVars>
      </dgm:prSet>
      <dgm:spPr/>
      <dgm:t>
        <a:bodyPr/>
        <a:lstStyle/>
        <a:p>
          <a:endParaRPr lang="en-US"/>
        </a:p>
      </dgm:t>
    </dgm:pt>
    <dgm:pt modelId="{DEF6CD81-2FC1-4036-AFEF-255D8ACE34DC}" type="pres">
      <dgm:prSet presAssocID="{BB7C78C9-FBC2-4036-9FC3-D3D429B6E21D}" presName="space" presStyleCnt="0"/>
      <dgm:spPr/>
    </dgm:pt>
    <dgm:pt modelId="{3AAFB737-40AE-4A10-8FB9-C7747AF74446}" type="pres">
      <dgm:prSet presAssocID="{264C40EE-975E-43FD-9467-E25D0A4C0A31}" presName="composite" presStyleCnt="0"/>
      <dgm:spPr/>
    </dgm:pt>
    <dgm:pt modelId="{A7697CD7-6ED1-4565-9EAF-F8D5D6FE8DA7}" type="pres">
      <dgm:prSet presAssocID="{264C40EE-975E-43FD-9467-E25D0A4C0A31}" presName="parTx" presStyleLbl="alignNode1" presStyleIdx="3" presStyleCnt="4">
        <dgm:presLayoutVars>
          <dgm:chMax val="0"/>
          <dgm:chPref val="0"/>
          <dgm:bulletEnabled val="1"/>
        </dgm:presLayoutVars>
      </dgm:prSet>
      <dgm:spPr/>
      <dgm:t>
        <a:bodyPr/>
        <a:lstStyle/>
        <a:p>
          <a:endParaRPr lang="en-US"/>
        </a:p>
      </dgm:t>
    </dgm:pt>
    <dgm:pt modelId="{1EBA652C-A0CC-47A2-B396-FD1E780E837B}" type="pres">
      <dgm:prSet presAssocID="{264C40EE-975E-43FD-9467-E25D0A4C0A31}" presName="desTx" presStyleLbl="alignAccFollowNode1" presStyleIdx="3" presStyleCnt="4">
        <dgm:presLayoutVars>
          <dgm:bulletEnabled val="1"/>
        </dgm:presLayoutVars>
      </dgm:prSet>
      <dgm:spPr/>
      <dgm:t>
        <a:bodyPr/>
        <a:lstStyle/>
        <a:p>
          <a:endParaRPr lang="en-US"/>
        </a:p>
      </dgm:t>
    </dgm:pt>
  </dgm:ptLst>
  <dgm:cxnLst>
    <dgm:cxn modelId="{91D22E44-25F1-40D2-9FAA-9CC5E4AC8185}" type="presOf" srcId="{96CBD2B3-AD7A-4DEB-8751-9B215555F751}" destId="{1EBA652C-A0CC-47A2-B396-FD1E780E837B}" srcOrd="0" destOrd="0" presId="urn:microsoft.com/office/officeart/2005/8/layout/hList1"/>
    <dgm:cxn modelId="{329802E2-78B9-4FE1-8AC5-972101667884}" type="presOf" srcId="{1D0CDD83-0385-44E3-B743-BBED277131BB}" destId="{25A2D26F-3E1D-4CD8-8B55-225D89D7EAB5}" srcOrd="0" destOrd="0" presId="urn:microsoft.com/office/officeart/2005/8/layout/hList1"/>
    <dgm:cxn modelId="{1E9BEE0B-19E9-4C7E-B46A-85C45F82E51C}" srcId="{BC96672B-B4B1-41A8-BA7C-AE66E86E6C1A}" destId="{CAFF20CB-70D9-4AA0-AAC2-3E323928E7CE}" srcOrd="0" destOrd="0" parTransId="{45801249-E2D4-4469-A7DF-84ED6FE25984}" sibTransId="{F1FDDA32-F036-4FFB-8B2D-92C219820BE0}"/>
    <dgm:cxn modelId="{13A43F0B-5365-413B-962C-2CB8E35EB88C}" type="presOf" srcId="{CAFF20CB-70D9-4AA0-AAC2-3E323928E7CE}" destId="{D0BB3120-8FBD-4FE1-8903-6579AA9B3BE5}" srcOrd="0" destOrd="0" presId="urn:microsoft.com/office/officeart/2005/8/layout/hList1"/>
    <dgm:cxn modelId="{C1EFDD61-83BE-4FB7-A8F0-DE009CA8FF73}" srcId="{D7667329-021B-4B2B-A64E-0858F669FB35}" destId="{BC96672B-B4B1-41A8-BA7C-AE66E86E6C1A}" srcOrd="0" destOrd="0" parTransId="{D6216990-9361-4EBB-B021-2FC4F8C1FD26}" sibTransId="{45F208DD-A169-49D3-8F2E-8BB4B862DB19}"/>
    <dgm:cxn modelId="{CD28760B-C968-4A15-A517-EFC058A72452}" srcId="{D7667329-021B-4B2B-A64E-0858F669FB35}" destId="{264C40EE-975E-43FD-9467-E25D0A4C0A31}" srcOrd="3" destOrd="0" parTransId="{437A7C24-21AD-4F77-8DC9-66610CC80A59}" sibTransId="{D0C7DE10-0583-42CD-BEAD-53C16A5BCB65}"/>
    <dgm:cxn modelId="{D390A3FB-FF17-49CF-99CB-95E9744CEFF6}" srcId="{D7667329-021B-4B2B-A64E-0858F669FB35}" destId="{53495A28-E9B0-4B01-B390-375813A5151C}" srcOrd="2" destOrd="0" parTransId="{343A8B8B-90EE-4209-A2BA-E834265681E1}" sibTransId="{BB7C78C9-FBC2-4036-9FC3-D3D429B6E21D}"/>
    <dgm:cxn modelId="{B550A360-7C90-448E-AD07-B43D1B92794A}" type="presOf" srcId="{53495A28-E9B0-4B01-B390-375813A5151C}" destId="{71A89F8B-2D45-4237-9427-49B52260F62A}" srcOrd="0" destOrd="0" presId="urn:microsoft.com/office/officeart/2005/8/layout/hList1"/>
    <dgm:cxn modelId="{062C5FAA-C09A-4C69-BBB6-88F92908F2F2}" srcId="{D7667329-021B-4B2B-A64E-0858F669FB35}" destId="{1D0CDD83-0385-44E3-B743-BBED277131BB}" srcOrd="1" destOrd="0" parTransId="{3CB2D560-B639-419E-8A3E-CBCEAA3FDC29}" sibTransId="{2C44EA47-0109-4893-BC98-2E4980F61824}"/>
    <dgm:cxn modelId="{DD5BE9D9-BB1B-483E-8109-B844ECB9C664}" type="presOf" srcId="{BC96672B-B4B1-41A8-BA7C-AE66E86E6C1A}" destId="{8EBCE6B2-9AF4-4C92-BC42-8954972254A2}" srcOrd="0" destOrd="0" presId="urn:microsoft.com/office/officeart/2005/8/layout/hList1"/>
    <dgm:cxn modelId="{87A92472-8F3A-4A0F-BFD9-D0D788AB9A7A}" type="presOf" srcId="{1E9EC24F-4161-43B4-A966-F37DD101C2DB}" destId="{09F5DBEE-BFBC-4B0D-92F2-E931101A6CB4}" srcOrd="0" destOrd="0" presId="urn:microsoft.com/office/officeart/2005/8/layout/hList1"/>
    <dgm:cxn modelId="{358C153C-4EB3-4015-82DD-E7175D430E1B}" srcId="{53495A28-E9B0-4B01-B390-375813A5151C}" destId="{5552CB59-86C8-4E6A-8064-79A86E221B82}" srcOrd="0" destOrd="0" parTransId="{035A7AB5-251C-418E-B4C4-B7D3DC72C1D2}" sibTransId="{260AF722-34FF-49AD-99E7-40124BDF10A2}"/>
    <dgm:cxn modelId="{CE9551D0-AD24-449E-89B1-F71202AF942D}" srcId="{264C40EE-975E-43FD-9467-E25D0A4C0A31}" destId="{96CBD2B3-AD7A-4DEB-8751-9B215555F751}" srcOrd="0" destOrd="0" parTransId="{B7D92AC0-E7C8-481A-B8D4-0F2A2220142F}" sibTransId="{E0F067D5-ACB2-4AC6-991A-DEF7F76F1CE9}"/>
    <dgm:cxn modelId="{DF9B36DF-09D3-49B9-A84E-50A8F5567EE3}" type="presOf" srcId="{D7667329-021B-4B2B-A64E-0858F669FB35}" destId="{B4A47F0C-93C1-42B1-A62F-E5F26A69FF19}" srcOrd="0" destOrd="0" presId="urn:microsoft.com/office/officeart/2005/8/layout/hList1"/>
    <dgm:cxn modelId="{12A961A2-7031-4BD2-B4D7-6486CA0A05D1}" type="presOf" srcId="{264C40EE-975E-43FD-9467-E25D0A4C0A31}" destId="{A7697CD7-6ED1-4565-9EAF-F8D5D6FE8DA7}" srcOrd="0" destOrd="0" presId="urn:microsoft.com/office/officeart/2005/8/layout/hList1"/>
    <dgm:cxn modelId="{4C5DC842-8E80-4DF3-AF18-BBC746A77364}" type="presOf" srcId="{5552CB59-86C8-4E6A-8064-79A86E221B82}" destId="{E047CDF7-DA89-44A6-87F5-2149183380DE}" srcOrd="0" destOrd="0" presId="urn:microsoft.com/office/officeart/2005/8/layout/hList1"/>
    <dgm:cxn modelId="{8AA71CDF-AB12-4225-8DFC-8D6A417F906D}" srcId="{264C40EE-975E-43FD-9467-E25D0A4C0A31}" destId="{5BE15091-1ACD-4CB0-832F-5B6B340A21E6}" srcOrd="1" destOrd="0" parTransId="{17480D8B-5B18-47B8-A644-71058507FF19}" sibTransId="{17A14186-D1F8-401E-B0C1-86618B2B3835}"/>
    <dgm:cxn modelId="{8356AE3B-42FD-48AF-83AF-51E45C1ED448}" srcId="{1D0CDD83-0385-44E3-B743-BBED277131BB}" destId="{1E9EC24F-4161-43B4-A966-F37DD101C2DB}" srcOrd="0" destOrd="0" parTransId="{3A9776BF-6BAA-4D4B-9FEA-2AFB8471A12C}" sibTransId="{1C167B4A-6492-441E-A2FB-B01720CBD432}"/>
    <dgm:cxn modelId="{6D7DA813-A8C5-45AB-820E-41E0B7DEBAA3}" type="presOf" srcId="{5BE15091-1ACD-4CB0-832F-5B6B340A21E6}" destId="{1EBA652C-A0CC-47A2-B396-FD1E780E837B}" srcOrd="0" destOrd="1" presId="urn:microsoft.com/office/officeart/2005/8/layout/hList1"/>
    <dgm:cxn modelId="{4235E8D5-8378-4C64-95B7-0D6AAB1E66AA}" type="presParOf" srcId="{B4A47F0C-93C1-42B1-A62F-E5F26A69FF19}" destId="{B54ABC36-2A7D-4EC0-89BF-D297332F1C2F}" srcOrd="0" destOrd="0" presId="urn:microsoft.com/office/officeart/2005/8/layout/hList1"/>
    <dgm:cxn modelId="{A986E978-B8E0-45CB-B8CA-5F0D9916A549}" type="presParOf" srcId="{B54ABC36-2A7D-4EC0-89BF-D297332F1C2F}" destId="{8EBCE6B2-9AF4-4C92-BC42-8954972254A2}" srcOrd="0" destOrd="0" presId="urn:microsoft.com/office/officeart/2005/8/layout/hList1"/>
    <dgm:cxn modelId="{C5AD4A6D-858D-479A-A9DE-780542CE0AB1}" type="presParOf" srcId="{B54ABC36-2A7D-4EC0-89BF-D297332F1C2F}" destId="{D0BB3120-8FBD-4FE1-8903-6579AA9B3BE5}" srcOrd="1" destOrd="0" presId="urn:microsoft.com/office/officeart/2005/8/layout/hList1"/>
    <dgm:cxn modelId="{3709D81F-4903-411D-B985-C46F63C1DC55}" type="presParOf" srcId="{B4A47F0C-93C1-42B1-A62F-E5F26A69FF19}" destId="{0419C717-977D-4649-8161-3F53702A99AC}" srcOrd="1" destOrd="0" presId="urn:microsoft.com/office/officeart/2005/8/layout/hList1"/>
    <dgm:cxn modelId="{67E7BD35-4624-4381-9C42-F8280C341898}" type="presParOf" srcId="{B4A47F0C-93C1-42B1-A62F-E5F26A69FF19}" destId="{8326C6EB-C4A5-401C-B24A-9C7059060FD0}" srcOrd="2" destOrd="0" presId="urn:microsoft.com/office/officeart/2005/8/layout/hList1"/>
    <dgm:cxn modelId="{6C333A2D-8726-46AB-972A-4597480BF48A}" type="presParOf" srcId="{8326C6EB-C4A5-401C-B24A-9C7059060FD0}" destId="{25A2D26F-3E1D-4CD8-8B55-225D89D7EAB5}" srcOrd="0" destOrd="0" presId="urn:microsoft.com/office/officeart/2005/8/layout/hList1"/>
    <dgm:cxn modelId="{16E16969-82D6-472E-8011-B18CD2CCFA4C}" type="presParOf" srcId="{8326C6EB-C4A5-401C-B24A-9C7059060FD0}" destId="{09F5DBEE-BFBC-4B0D-92F2-E931101A6CB4}" srcOrd="1" destOrd="0" presId="urn:microsoft.com/office/officeart/2005/8/layout/hList1"/>
    <dgm:cxn modelId="{77B91C49-B07B-458C-976E-6E0349204C51}" type="presParOf" srcId="{B4A47F0C-93C1-42B1-A62F-E5F26A69FF19}" destId="{3FEC77F2-74F1-4B02-A9E2-B1FC004F6440}" srcOrd="3" destOrd="0" presId="urn:microsoft.com/office/officeart/2005/8/layout/hList1"/>
    <dgm:cxn modelId="{3C2BB3D0-A812-4F7A-A3C6-C8F793546051}" type="presParOf" srcId="{B4A47F0C-93C1-42B1-A62F-E5F26A69FF19}" destId="{9E697BA5-EA7E-4317-B52D-A80D8BBA4EA0}" srcOrd="4" destOrd="0" presId="urn:microsoft.com/office/officeart/2005/8/layout/hList1"/>
    <dgm:cxn modelId="{77E78765-7E5B-453D-AB2D-2AA16C9BA15E}" type="presParOf" srcId="{9E697BA5-EA7E-4317-B52D-A80D8BBA4EA0}" destId="{71A89F8B-2D45-4237-9427-49B52260F62A}" srcOrd="0" destOrd="0" presId="urn:microsoft.com/office/officeart/2005/8/layout/hList1"/>
    <dgm:cxn modelId="{8C2CC5D8-E163-47A2-ABE1-7F994165DEE9}" type="presParOf" srcId="{9E697BA5-EA7E-4317-B52D-A80D8BBA4EA0}" destId="{E047CDF7-DA89-44A6-87F5-2149183380DE}" srcOrd="1" destOrd="0" presId="urn:microsoft.com/office/officeart/2005/8/layout/hList1"/>
    <dgm:cxn modelId="{0F0062E0-40A1-463A-869F-C12E12C7E145}" type="presParOf" srcId="{B4A47F0C-93C1-42B1-A62F-E5F26A69FF19}" destId="{DEF6CD81-2FC1-4036-AFEF-255D8ACE34DC}" srcOrd="5" destOrd="0" presId="urn:microsoft.com/office/officeart/2005/8/layout/hList1"/>
    <dgm:cxn modelId="{E83EB8D5-9242-486A-B6DE-A4DB6BC6A369}" type="presParOf" srcId="{B4A47F0C-93C1-42B1-A62F-E5F26A69FF19}" destId="{3AAFB737-40AE-4A10-8FB9-C7747AF74446}" srcOrd="6" destOrd="0" presId="urn:microsoft.com/office/officeart/2005/8/layout/hList1"/>
    <dgm:cxn modelId="{261FAFD7-3E6A-446C-8AED-AF7EF7E277C0}" type="presParOf" srcId="{3AAFB737-40AE-4A10-8FB9-C7747AF74446}" destId="{A7697CD7-6ED1-4565-9EAF-F8D5D6FE8DA7}" srcOrd="0" destOrd="0" presId="urn:microsoft.com/office/officeart/2005/8/layout/hList1"/>
    <dgm:cxn modelId="{518FC61C-6A0C-49DD-A6FA-4F9EA754AD8E}" type="presParOf" srcId="{3AAFB737-40AE-4A10-8FB9-C7747AF74446}" destId="{1EBA652C-A0CC-47A2-B396-FD1E780E837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621C0D4-0C1C-469F-BB6D-67028BCDA357}" type="doc">
      <dgm:prSet loTypeId="urn:microsoft.com/office/officeart/2005/8/layout/hierarchy3" loCatId="list" qsTypeId="urn:microsoft.com/office/officeart/2005/8/quickstyle/simple1" qsCatId="simple" csTypeId="urn:microsoft.com/office/officeart/2005/8/colors/colorful1" csCatId="colorful" phldr="1"/>
      <dgm:spPr/>
      <dgm:t>
        <a:bodyPr/>
        <a:lstStyle/>
        <a:p>
          <a:endParaRPr lang="en-US"/>
        </a:p>
      </dgm:t>
    </dgm:pt>
    <dgm:pt modelId="{EC483EC6-4F8D-497E-B30A-C3A6B2749FA4}">
      <dgm:prSet phldrT="[Text]" custT="1"/>
      <dgm:spPr/>
      <dgm:t>
        <a:bodyPr/>
        <a:lstStyle/>
        <a:p>
          <a:r>
            <a:rPr lang="en-US" sz="2000" b="1" smtClean="0">
              <a:latin typeface="Century Gothic" panose="020B0502020202020204" pitchFamily="34" charset="0"/>
              <a:ea typeface="MS PGothic" pitchFamily="34" charset="-128"/>
            </a:rPr>
            <a:t>Loans</a:t>
          </a:r>
          <a:endParaRPr lang="en-US" sz="2000" b="1" dirty="0" smtClean="0">
            <a:latin typeface="Century Gothic" panose="020B0502020202020204" pitchFamily="34" charset="0"/>
            <a:ea typeface="MS PGothic" pitchFamily="34" charset="-128"/>
          </a:endParaRPr>
        </a:p>
      </dgm:t>
    </dgm:pt>
    <dgm:pt modelId="{1E962666-5AC8-4C7D-90C4-FB17FBD71C20}" type="parTrans" cxnId="{89297855-D8C9-47CC-96F7-5445C79BFFFA}">
      <dgm:prSet/>
      <dgm:spPr/>
      <dgm:t>
        <a:bodyPr/>
        <a:lstStyle/>
        <a:p>
          <a:endParaRPr lang="en-US" sz="2400"/>
        </a:p>
      </dgm:t>
    </dgm:pt>
    <dgm:pt modelId="{2E73213F-232D-4FD7-BD18-F7958A9C4E87}" type="sibTrans" cxnId="{89297855-D8C9-47CC-96F7-5445C79BFFFA}">
      <dgm:prSet custT="1"/>
      <dgm:spPr/>
      <dgm:t>
        <a:bodyPr/>
        <a:lstStyle/>
        <a:p>
          <a:endParaRPr lang="en-US" sz="4400"/>
        </a:p>
      </dgm:t>
    </dgm:pt>
    <dgm:pt modelId="{FC2BF6CC-53DD-438F-B94E-22BDE2929B2D}">
      <dgm:prSet phldrT="[Text]" custT="1"/>
      <dgm:spPr/>
      <dgm:t>
        <a:bodyPr/>
        <a:lstStyle/>
        <a:p>
          <a:r>
            <a:rPr lang="en-US" sz="1200" dirty="0" smtClean="0">
              <a:latin typeface="Century Gothic" panose="020B0502020202020204" pitchFamily="34" charset="0"/>
              <a:ea typeface="MS PGothic" pitchFamily="34" charset="-128"/>
            </a:rPr>
            <a:t>(</a:t>
          </a:r>
          <a:r>
            <a:rPr lang="en-US" sz="1200" dirty="0" smtClean="0">
              <a:latin typeface="Century Gothic" panose="020B0502020202020204" pitchFamily="34" charset="0"/>
            </a:rPr>
            <a:t>secured and unsecured; including </a:t>
          </a:r>
          <a:r>
            <a:rPr lang="en-US" sz="1200" dirty="0" smtClean="0">
              <a:latin typeface="Century Gothic" panose="020B0502020202020204" pitchFamily="34" charset="0"/>
              <a:ea typeface="MS PGothic" pitchFamily="34" charset="-128"/>
            </a:rPr>
            <a:t>student, mortgage, home equity, personal loans, </a:t>
          </a:r>
          <a:br>
            <a:rPr lang="en-US" sz="1200" dirty="0" smtClean="0">
              <a:latin typeface="Century Gothic" panose="020B0502020202020204" pitchFamily="34" charset="0"/>
              <a:ea typeface="MS PGothic" pitchFamily="34" charset="-128"/>
            </a:rPr>
          </a:br>
          <a:r>
            <a:rPr lang="en-US" sz="1200" dirty="0" smtClean="0">
              <a:latin typeface="Century Gothic" panose="020B0502020202020204" pitchFamily="34" charset="0"/>
              <a:ea typeface="MS PGothic" pitchFamily="34" charset="-128"/>
            </a:rPr>
            <a:t>auto loans, etc.)</a:t>
          </a:r>
          <a:endParaRPr lang="en-US" sz="1200" dirty="0"/>
        </a:p>
      </dgm:t>
    </dgm:pt>
    <dgm:pt modelId="{0998B91B-4C3E-473B-AA34-8F5A0E7F8298}" type="parTrans" cxnId="{C276F415-9562-4200-9102-3CC3DB7120B4}">
      <dgm:prSet/>
      <dgm:spPr/>
      <dgm:t>
        <a:bodyPr/>
        <a:lstStyle/>
        <a:p>
          <a:endParaRPr lang="en-US" sz="2400"/>
        </a:p>
      </dgm:t>
    </dgm:pt>
    <dgm:pt modelId="{3AB52210-FABA-4FAE-98C8-81A9F4C4BA53}" type="sibTrans" cxnId="{C276F415-9562-4200-9102-3CC3DB7120B4}">
      <dgm:prSet/>
      <dgm:spPr/>
      <dgm:t>
        <a:bodyPr/>
        <a:lstStyle/>
        <a:p>
          <a:endParaRPr lang="en-US" sz="2400"/>
        </a:p>
      </dgm:t>
    </dgm:pt>
    <dgm:pt modelId="{3141B07A-4B66-486B-9E5A-BD5BD21D7D28}">
      <dgm:prSet phldrT="[Text]" custT="1"/>
      <dgm:spPr/>
      <dgm:t>
        <a:bodyPr/>
        <a:lstStyle/>
        <a:p>
          <a:r>
            <a:rPr lang="en-US" sz="2000" b="1" smtClean="0">
              <a:latin typeface="Century Gothic" panose="020B0502020202020204" pitchFamily="34" charset="0"/>
              <a:ea typeface="MS PGothic" pitchFamily="34" charset="-128"/>
            </a:rPr>
            <a:t>Sales contracts </a:t>
          </a:r>
          <a:endParaRPr lang="en-US" sz="2000" dirty="0"/>
        </a:p>
      </dgm:t>
    </dgm:pt>
    <dgm:pt modelId="{BB03CD8D-8A4A-47F3-96C6-51A94A421AD6}" type="parTrans" cxnId="{5E8CD2C7-5142-4289-870F-06E21BE7EA41}">
      <dgm:prSet/>
      <dgm:spPr/>
      <dgm:t>
        <a:bodyPr/>
        <a:lstStyle/>
        <a:p>
          <a:endParaRPr lang="en-US" sz="2400"/>
        </a:p>
      </dgm:t>
    </dgm:pt>
    <dgm:pt modelId="{BA96877C-0CC6-4D46-BCB2-FDA81B564219}" type="sibTrans" cxnId="{5E8CD2C7-5142-4289-870F-06E21BE7EA41}">
      <dgm:prSet custT="1"/>
      <dgm:spPr/>
      <dgm:t>
        <a:bodyPr/>
        <a:lstStyle/>
        <a:p>
          <a:endParaRPr lang="en-US" sz="4400"/>
        </a:p>
      </dgm:t>
    </dgm:pt>
    <dgm:pt modelId="{4CF27F42-F966-4FCB-9292-FC90919ACA04}">
      <dgm:prSet phldrT="[Text]" custT="1"/>
      <dgm:spPr/>
      <dgm:t>
        <a:bodyPr/>
        <a:lstStyle/>
        <a:p>
          <a:r>
            <a:rPr lang="en-US" sz="1200" smtClean="0">
              <a:latin typeface="Century Gothic" panose="020B0502020202020204" pitchFamily="34" charset="0"/>
              <a:ea typeface="MS PGothic" pitchFamily="34" charset="-128"/>
            </a:rPr>
            <a:t>“90 days same as cash”</a:t>
          </a:r>
          <a:endParaRPr lang="en-US" sz="1200" dirty="0"/>
        </a:p>
      </dgm:t>
    </dgm:pt>
    <dgm:pt modelId="{3B753806-66AD-49F9-8DD7-2C1F7D75650B}" type="parTrans" cxnId="{EA3F32E5-3695-4630-8CA9-26F4C5F4CF79}">
      <dgm:prSet/>
      <dgm:spPr/>
      <dgm:t>
        <a:bodyPr/>
        <a:lstStyle/>
        <a:p>
          <a:endParaRPr lang="en-US" sz="2400"/>
        </a:p>
      </dgm:t>
    </dgm:pt>
    <dgm:pt modelId="{123E7CD8-FE18-4079-A5AA-97F340B7451B}" type="sibTrans" cxnId="{EA3F32E5-3695-4630-8CA9-26F4C5F4CF79}">
      <dgm:prSet/>
      <dgm:spPr/>
      <dgm:t>
        <a:bodyPr/>
        <a:lstStyle/>
        <a:p>
          <a:endParaRPr lang="en-US" sz="2400"/>
        </a:p>
      </dgm:t>
    </dgm:pt>
    <dgm:pt modelId="{30C67E1C-E38A-454E-A485-026739D335DB}">
      <dgm:prSet phldrT="[Text]" custT="1"/>
      <dgm:spPr/>
      <dgm:t>
        <a:bodyPr/>
        <a:lstStyle/>
        <a:p>
          <a:r>
            <a:rPr lang="en-US" sz="2000" b="1" smtClean="0">
              <a:latin typeface="Century Gothic" panose="020B0502020202020204" pitchFamily="34" charset="0"/>
            </a:rPr>
            <a:t>Credit cards</a:t>
          </a:r>
          <a:endParaRPr lang="en-US" sz="2000" b="1" dirty="0" smtClean="0">
            <a:latin typeface="Century Gothic" panose="020B0502020202020204" pitchFamily="34" charset="0"/>
          </a:endParaRPr>
        </a:p>
      </dgm:t>
    </dgm:pt>
    <dgm:pt modelId="{6CE8843F-A76B-451A-B37F-6461883FEA18}" type="parTrans" cxnId="{B4F768F8-F670-4091-9209-937BAAE6BC88}">
      <dgm:prSet/>
      <dgm:spPr/>
      <dgm:t>
        <a:bodyPr/>
        <a:lstStyle/>
        <a:p>
          <a:endParaRPr lang="en-US" sz="2400"/>
        </a:p>
      </dgm:t>
    </dgm:pt>
    <dgm:pt modelId="{B1E1CB35-F882-4312-93D5-72B371E32A9C}" type="sibTrans" cxnId="{B4F768F8-F670-4091-9209-937BAAE6BC88}">
      <dgm:prSet custT="1"/>
      <dgm:spPr/>
      <dgm:t>
        <a:bodyPr/>
        <a:lstStyle/>
        <a:p>
          <a:endParaRPr lang="en-US" sz="4400"/>
        </a:p>
      </dgm:t>
    </dgm:pt>
    <dgm:pt modelId="{DCEC16A7-E3C7-4AAE-8497-E03EB7474EBA}">
      <dgm:prSet phldrT="[Text]" custT="1"/>
      <dgm:spPr/>
      <dgm:t>
        <a:bodyPr/>
        <a:lstStyle/>
        <a:p>
          <a:r>
            <a:rPr lang="en-US" sz="1200" smtClean="0">
              <a:latin typeface="Century Gothic" panose="020B0502020202020204" pitchFamily="34" charset="0"/>
            </a:rPr>
            <a:t>(secured and unsecured)</a:t>
          </a:r>
          <a:endParaRPr lang="en-US" sz="1200" dirty="0"/>
        </a:p>
      </dgm:t>
    </dgm:pt>
    <dgm:pt modelId="{25112506-516E-4CB7-8059-BB838D354682}" type="parTrans" cxnId="{0D1043C3-16FA-45EE-99EB-8F1F9F758F16}">
      <dgm:prSet/>
      <dgm:spPr/>
      <dgm:t>
        <a:bodyPr/>
        <a:lstStyle/>
        <a:p>
          <a:endParaRPr lang="en-US" sz="2400"/>
        </a:p>
      </dgm:t>
    </dgm:pt>
    <dgm:pt modelId="{81502360-824B-4C02-BE3D-28ABF1B3FE79}" type="sibTrans" cxnId="{0D1043C3-16FA-45EE-99EB-8F1F9F758F16}">
      <dgm:prSet/>
      <dgm:spPr/>
      <dgm:t>
        <a:bodyPr/>
        <a:lstStyle/>
        <a:p>
          <a:endParaRPr lang="en-US" sz="2400"/>
        </a:p>
      </dgm:t>
    </dgm:pt>
    <dgm:pt modelId="{3E94B8C6-4A14-477E-841C-3231E5033FDF}">
      <dgm:prSet phldrT="[Text]" custT="1"/>
      <dgm:spPr>
        <a:solidFill>
          <a:schemeClr val="accent5">
            <a:lumMod val="20000"/>
            <a:lumOff val="80000"/>
          </a:schemeClr>
        </a:solidFill>
      </dgm:spPr>
      <dgm:t>
        <a:bodyPr/>
        <a:lstStyle/>
        <a:p>
          <a:r>
            <a:rPr lang="en-US" sz="2000" b="1" smtClean="0">
              <a:solidFill>
                <a:schemeClr val="accent5">
                  <a:lumMod val="50000"/>
                </a:schemeClr>
              </a:solidFill>
              <a:latin typeface="Century Gothic" panose="020B0502020202020204" pitchFamily="34" charset="0"/>
              <a:ea typeface="MS PGothic" pitchFamily="34" charset="-128"/>
            </a:rPr>
            <a:t>Lines of credit</a:t>
          </a:r>
          <a:endParaRPr lang="en-US" sz="2000" dirty="0">
            <a:solidFill>
              <a:schemeClr val="accent5">
                <a:lumMod val="50000"/>
              </a:schemeClr>
            </a:solidFill>
          </a:endParaRPr>
        </a:p>
      </dgm:t>
    </dgm:pt>
    <dgm:pt modelId="{240D9F81-ADAB-4F0D-B4A8-02844E9EB340}" type="parTrans" cxnId="{1BA88DCD-8E58-4E32-A796-EA7FF4427360}">
      <dgm:prSet/>
      <dgm:spPr/>
      <dgm:t>
        <a:bodyPr/>
        <a:lstStyle/>
        <a:p>
          <a:endParaRPr lang="en-US" sz="2400"/>
        </a:p>
      </dgm:t>
    </dgm:pt>
    <dgm:pt modelId="{3A9DCC35-02FA-44B7-BAE3-E072F9EB9F53}" type="sibTrans" cxnId="{1BA88DCD-8E58-4E32-A796-EA7FF4427360}">
      <dgm:prSet custT="1"/>
      <dgm:spPr/>
      <dgm:t>
        <a:bodyPr/>
        <a:lstStyle/>
        <a:p>
          <a:endParaRPr lang="en-US" sz="4400"/>
        </a:p>
      </dgm:t>
    </dgm:pt>
    <dgm:pt modelId="{3E58EEE4-16CC-4E87-B561-77FA3E66E258}">
      <dgm:prSet custT="1"/>
      <dgm:spPr/>
      <dgm:t>
        <a:bodyPr/>
        <a:lstStyle/>
        <a:p>
          <a:r>
            <a:rPr lang="en-US" sz="1200" dirty="0" smtClean="0">
              <a:latin typeface="Century Gothic" panose="020B0502020202020204" pitchFamily="34" charset="0"/>
              <a:ea typeface="MS PGothic" pitchFamily="34" charset="-128"/>
            </a:rPr>
            <a:t>(secured and unsecured; including home equity and personal lines)</a:t>
          </a:r>
          <a:endParaRPr lang="en-US" sz="1200" dirty="0">
            <a:latin typeface="Century Gothic" panose="020B0502020202020204" pitchFamily="34" charset="0"/>
            <a:ea typeface="MS PGothic" pitchFamily="34" charset="-128"/>
          </a:endParaRPr>
        </a:p>
      </dgm:t>
    </dgm:pt>
    <dgm:pt modelId="{C4918919-5C69-4336-B6E7-60E0B3F3C25D}" type="parTrans" cxnId="{30B02912-6D5C-47FE-8CC5-8C8D190210B9}">
      <dgm:prSet/>
      <dgm:spPr/>
      <dgm:t>
        <a:bodyPr/>
        <a:lstStyle/>
        <a:p>
          <a:endParaRPr lang="en-US" sz="2400"/>
        </a:p>
      </dgm:t>
    </dgm:pt>
    <dgm:pt modelId="{87B6D3B1-BDA1-4D14-B8D0-969EB5220157}" type="sibTrans" cxnId="{30B02912-6D5C-47FE-8CC5-8C8D190210B9}">
      <dgm:prSet/>
      <dgm:spPr/>
      <dgm:t>
        <a:bodyPr/>
        <a:lstStyle/>
        <a:p>
          <a:endParaRPr lang="en-US" sz="2400"/>
        </a:p>
      </dgm:t>
    </dgm:pt>
    <dgm:pt modelId="{C4E0EAC1-2A09-4BF6-BE87-854D04F51D6E}" type="pres">
      <dgm:prSet presAssocID="{F621C0D4-0C1C-469F-BB6D-67028BCDA357}" presName="diagram" presStyleCnt="0">
        <dgm:presLayoutVars>
          <dgm:chPref val="1"/>
          <dgm:dir/>
          <dgm:animOne val="branch"/>
          <dgm:animLvl val="lvl"/>
          <dgm:resizeHandles/>
        </dgm:presLayoutVars>
      </dgm:prSet>
      <dgm:spPr/>
      <dgm:t>
        <a:bodyPr/>
        <a:lstStyle/>
        <a:p>
          <a:endParaRPr lang="en-US"/>
        </a:p>
      </dgm:t>
    </dgm:pt>
    <dgm:pt modelId="{0C85B299-B539-423F-98A8-0E6D679562CF}" type="pres">
      <dgm:prSet presAssocID="{EC483EC6-4F8D-497E-B30A-C3A6B2749FA4}" presName="root" presStyleCnt="0"/>
      <dgm:spPr/>
    </dgm:pt>
    <dgm:pt modelId="{27A4EAC8-CB10-4B98-AFEF-034DDAE578CA}" type="pres">
      <dgm:prSet presAssocID="{EC483EC6-4F8D-497E-B30A-C3A6B2749FA4}" presName="rootComposite" presStyleCnt="0"/>
      <dgm:spPr/>
    </dgm:pt>
    <dgm:pt modelId="{D10A41BF-8406-4577-BD53-23E7FB58010D}" type="pres">
      <dgm:prSet presAssocID="{EC483EC6-4F8D-497E-B30A-C3A6B2749FA4}" presName="rootText" presStyleLbl="node1" presStyleIdx="0" presStyleCnt="4"/>
      <dgm:spPr/>
      <dgm:t>
        <a:bodyPr/>
        <a:lstStyle/>
        <a:p>
          <a:endParaRPr lang="en-US"/>
        </a:p>
      </dgm:t>
    </dgm:pt>
    <dgm:pt modelId="{B4F469E3-929D-480D-A21D-62F0DE883D26}" type="pres">
      <dgm:prSet presAssocID="{EC483EC6-4F8D-497E-B30A-C3A6B2749FA4}" presName="rootConnector" presStyleLbl="node1" presStyleIdx="0" presStyleCnt="4"/>
      <dgm:spPr/>
      <dgm:t>
        <a:bodyPr/>
        <a:lstStyle/>
        <a:p>
          <a:endParaRPr lang="en-US"/>
        </a:p>
      </dgm:t>
    </dgm:pt>
    <dgm:pt modelId="{4FEECFB2-A348-4331-97E8-304FD4A4A0C0}" type="pres">
      <dgm:prSet presAssocID="{EC483EC6-4F8D-497E-B30A-C3A6B2749FA4}" presName="childShape" presStyleCnt="0"/>
      <dgm:spPr/>
    </dgm:pt>
    <dgm:pt modelId="{3269E348-A2CF-4BC3-ABFD-F89D2BAA080F}" type="pres">
      <dgm:prSet presAssocID="{0998B91B-4C3E-473B-AA34-8F5A0E7F8298}" presName="Name13" presStyleLbl="parChTrans1D2" presStyleIdx="0" presStyleCnt="4"/>
      <dgm:spPr/>
      <dgm:t>
        <a:bodyPr/>
        <a:lstStyle/>
        <a:p>
          <a:endParaRPr lang="en-US"/>
        </a:p>
      </dgm:t>
    </dgm:pt>
    <dgm:pt modelId="{DCCABAA5-B0DA-42AF-8F61-0E47C2F12208}" type="pres">
      <dgm:prSet presAssocID="{FC2BF6CC-53DD-438F-B94E-22BDE2929B2D}" presName="childText" presStyleLbl="bgAcc1" presStyleIdx="0" presStyleCnt="4" custScaleY="161278">
        <dgm:presLayoutVars>
          <dgm:bulletEnabled val="1"/>
        </dgm:presLayoutVars>
      </dgm:prSet>
      <dgm:spPr/>
      <dgm:t>
        <a:bodyPr/>
        <a:lstStyle/>
        <a:p>
          <a:endParaRPr lang="en-US"/>
        </a:p>
      </dgm:t>
    </dgm:pt>
    <dgm:pt modelId="{0F8B8DD6-0ACD-40DB-ACA4-49C342970FB8}" type="pres">
      <dgm:prSet presAssocID="{3141B07A-4B66-486B-9E5A-BD5BD21D7D28}" presName="root" presStyleCnt="0"/>
      <dgm:spPr/>
    </dgm:pt>
    <dgm:pt modelId="{F798022A-FF8F-4C47-AFA7-11EFD04226A5}" type="pres">
      <dgm:prSet presAssocID="{3141B07A-4B66-486B-9E5A-BD5BD21D7D28}" presName="rootComposite" presStyleCnt="0"/>
      <dgm:spPr/>
    </dgm:pt>
    <dgm:pt modelId="{E26A20C0-A080-41BB-8169-69850ED2265A}" type="pres">
      <dgm:prSet presAssocID="{3141B07A-4B66-486B-9E5A-BD5BD21D7D28}" presName="rootText" presStyleLbl="node1" presStyleIdx="1" presStyleCnt="4"/>
      <dgm:spPr/>
      <dgm:t>
        <a:bodyPr/>
        <a:lstStyle/>
        <a:p>
          <a:endParaRPr lang="en-US"/>
        </a:p>
      </dgm:t>
    </dgm:pt>
    <dgm:pt modelId="{61BB0AB3-9A8D-474D-8044-8EC3D8079F4A}" type="pres">
      <dgm:prSet presAssocID="{3141B07A-4B66-486B-9E5A-BD5BD21D7D28}" presName="rootConnector" presStyleLbl="node1" presStyleIdx="1" presStyleCnt="4"/>
      <dgm:spPr/>
      <dgm:t>
        <a:bodyPr/>
        <a:lstStyle/>
        <a:p>
          <a:endParaRPr lang="en-US"/>
        </a:p>
      </dgm:t>
    </dgm:pt>
    <dgm:pt modelId="{83B75B98-ED0C-4D4C-B2BA-FEA38C782D57}" type="pres">
      <dgm:prSet presAssocID="{3141B07A-4B66-486B-9E5A-BD5BD21D7D28}" presName="childShape" presStyleCnt="0"/>
      <dgm:spPr/>
    </dgm:pt>
    <dgm:pt modelId="{6F3057B1-BD31-42F1-8CCD-3C64F997016A}" type="pres">
      <dgm:prSet presAssocID="{3B753806-66AD-49F9-8DD7-2C1F7D75650B}" presName="Name13" presStyleLbl="parChTrans1D2" presStyleIdx="1" presStyleCnt="4"/>
      <dgm:spPr/>
      <dgm:t>
        <a:bodyPr/>
        <a:lstStyle/>
        <a:p>
          <a:endParaRPr lang="en-US"/>
        </a:p>
      </dgm:t>
    </dgm:pt>
    <dgm:pt modelId="{519D6161-CEA8-4066-BD75-7013EA0EF371}" type="pres">
      <dgm:prSet presAssocID="{4CF27F42-F966-4FCB-9292-FC90919ACA04}" presName="childText" presStyleLbl="bgAcc1" presStyleIdx="1" presStyleCnt="4">
        <dgm:presLayoutVars>
          <dgm:bulletEnabled val="1"/>
        </dgm:presLayoutVars>
      </dgm:prSet>
      <dgm:spPr/>
      <dgm:t>
        <a:bodyPr/>
        <a:lstStyle/>
        <a:p>
          <a:endParaRPr lang="en-US"/>
        </a:p>
      </dgm:t>
    </dgm:pt>
    <dgm:pt modelId="{F3529BC3-D642-4988-846B-151DAAD160C4}" type="pres">
      <dgm:prSet presAssocID="{30C67E1C-E38A-454E-A485-026739D335DB}" presName="root" presStyleCnt="0"/>
      <dgm:spPr/>
    </dgm:pt>
    <dgm:pt modelId="{8A496000-AA31-4CE8-8109-8F0438717EA3}" type="pres">
      <dgm:prSet presAssocID="{30C67E1C-E38A-454E-A485-026739D335DB}" presName="rootComposite" presStyleCnt="0"/>
      <dgm:spPr/>
    </dgm:pt>
    <dgm:pt modelId="{8E8920A8-C028-4140-94AB-85D5261327E2}" type="pres">
      <dgm:prSet presAssocID="{30C67E1C-E38A-454E-A485-026739D335DB}" presName="rootText" presStyleLbl="node1" presStyleIdx="2" presStyleCnt="4"/>
      <dgm:spPr/>
      <dgm:t>
        <a:bodyPr/>
        <a:lstStyle/>
        <a:p>
          <a:endParaRPr lang="en-US"/>
        </a:p>
      </dgm:t>
    </dgm:pt>
    <dgm:pt modelId="{CDD7743C-61C1-41AF-8118-E45ED377AA88}" type="pres">
      <dgm:prSet presAssocID="{30C67E1C-E38A-454E-A485-026739D335DB}" presName="rootConnector" presStyleLbl="node1" presStyleIdx="2" presStyleCnt="4"/>
      <dgm:spPr/>
      <dgm:t>
        <a:bodyPr/>
        <a:lstStyle/>
        <a:p>
          <a:endParaRPr lang="en-US"/>
        </a:p>
      </dgm:t>
    </dgm:pt>
    <dgm:pt modelId="{3FFA2827-2504-430C-9D6B-03D8122F9758}" type="pres">
      <dgm:prSet presAssocID="{30C67E1C-E38A-454E-A485-026739D335DB}" presName="childShape" presStyleCnt="0"/>
      <dgm:spPr/>
    </dgm:pt>
    <dgm:pt modelId="{63ABC82B-ADCC-479A-BCC4-A95D298665AF}" type="pres">
      <dgm:prSet presAssocID="{25112506-516E-4CB7-8059-BB838D354682}" presName="Name13" presStyleLbl="parChTrans1D2" presStyleIdx="2" presStyleCnt="4"/>
      <dgm:spPr/>
      <dgm:t>
        <a:bodyPr/>
        <a:lstStyle/>
        <a:p>
          <a:endParaRPr lang="en-US"/>
        </a:p>
      </dgm:t>
    </dgm:pt>
    <dgm:pt modelId="{D05B3229-969F-4D54-B759-E70D67C019C8}" type="pres">
      <dgm:prSet presAssocID="{DCEC16A7-E3C7-4AAE-8497-E03EB7474EBA}" presName="childText" presStyleLbl="bgAcc1" presStyleIdx="2" presStyleCnt="4">
        <dgm:presLayoutVars>
          <dgm:bulletEnabled val="1"/>
        </dgm:presLayoutVars>
      </dgm:prSet>
      <dgm:spPr/>
      <dgm:t>
        <a:bodyPr/>
        <a:lstStyle/>
        <a:p>
          <a:endParaRPr lang="en-US"/>
        </a:p>
      </dgm:t>
    </dgm:pt>
    <dgm:pt modelId="{0E51CDEC-EEE3-4FA1-8034-8928D27AABC8}" type="pres">
      <dgm:prSet presAssocID="{3E94B8C6-4A14-477E-841C-3231E5033FDF}" presName="root" presStyleCnt="0"/>
      <dgm:spPr/>
    </dgm:pt>
    <dgm:pt modelId="{0173B4AD-6F7F-42E5-8942-071BAB38A995}" type="pres">
      <dgm:prSet presAssocID="{3E94B8C6-4A14-477E-841C-3231E5033FDF}" presName="rootComposite" presStyleCnt="0"/>
      <dgm:spPr/>
    </dgm:pt>
    <dgm:pt modelId="{E024D5E1-4E0D-4952-B31B-F99ECEF714F0}" type="pres">
      <dgm:prSet presAssocID="{3E94B8C6-4A14-477E-841C-3231E5033FDF}" presName="rootText" presStyleLbl="node1" presStyleIdx="3" presStyleCnt="4"/>
      <dgm:spPr/>
      <dgm:t>
        <a:bodyPr/>
        <a:lstStyle/>
        <a:p>
          <a:endParaRPr lang="en-US"/>
        </a:p>
      </dgm:t>
    </dgm:pt>
    <dgm:pt modelId="{85C064D2-EBBD-4DA1-88A6-DF7C685EB753}" type="pres">
      <dgm:prSet presAssocID="{3E94B8C6-4A14-477E-841C-3231E5033FDF}" presName="rootConnector" presStyleLbl="node1" presStyleIdx="3" presStyleCnt="4"/>
      <dgm:spPr/>
      <dgm:t>
        <a:bodyPr/>
        <a:lstStyle/>
        <a:p>
          <a:endParaRPr lang="en-US"/>
        </a:p>
      </dgm:t>
    </dgm:pt>
    <dgm:pt modelId="{B259CD7B-AB68-474D-98DC-0959E8B93F44}" type="pres">
      <dgm:prSet presAssocID="{3E94B8C6-4A14-477E-841C-3231E5033FDF}" presName="childShape" presStyleCnt="0"/>
      <dgm:spPr/>
    </dgm:pt>
    <dgm:pt modelId="{164CBD04-2C62-49F4-ADC0-48EC58D3434E}" type="pres">
      <dgm:prSet presAssocID="{C4918919-5C69-4336-B6E7-60E0B3F3C25D}" presName="Name13" presStyleLbl="parChTrans1D2" presStyleIdx="3" presStyleCnt="4"/>
      <dgm:spPr/>
      <dgm:t>
        <a:bodyPr/>
        <a:lstStyle/>
        <a:p>
          <a:endParaRPr lang="en-US"/>
        </a:p>
      </dgm:t>
    </dgm:pt>
    <dgm:pt modelId="{03587923-F42E-4335-A826-56614806A4C3}" type="pres">
      <dgm:prSet presAssocID="{3E58EEE4-16CC-4E87-B561-77FA3E66E258}" presName="childText" presStyleLbl="bgAcc1" presStyleIdx="3" presStyleCnt="4" custScaleY="133551">
        <dgm:presLayoutVars>
          <dgm:bulletEnabled val="1"/>
        </dgm:presLayoutVars>
      </dgm:prSet>
      <dgm:spPr/>
      <dgm:t>
        <a:bodyPr/>
        <a:lstStyle/>
        <a:p>
          <a:endParaRPr lang="en-US"/>
        </a:p>
      </dgm:t>
    </dgm:pt>
  </dgm:ptLst>
  <dgm:cxnLst>
    <dgm:cxn modelId="{11CA8859-7D94-4FFC-A6DF-832742F3895F}" type="presOf" srcId="{3E94B8C6-4A14-477E-841C-3231E5033FDF}" destId="{E024D5E1-4E0D-4952-B31B-F99ECEF714F0}" srcOrd="0" destOrd="0" presId="urn:microsoft.com/office/officeart/2005/8/layout/hierarchy3"/>
    <dgm:cxn modelId="{96A48C43-0602-4B0A-B55A-B501AB646769}" type="presOf" srcId="{DCEC16A7-E3C7-4AAE-8497-E03EB7474EBA}" destId="{D05B3229-969F-4D54-B759-E70D67C019C8}" srcOrd="0" destOrd="0" presId="urn:microsoft.com/office/officeart/2005/8/layout/hierarchy3"/>
    <dgm:cxn modelId="{0115DFAF-BA5C-460E-A0DE-3E5904AB7B6E}" type="presOf" srcId="{F621C0D4-0C1C-469F-BB6D-67028BCDA357}" destId="{C4E0EAC1-2A09-4BF6-BE87-854D04F51D6E}" srcOrd="0" destOrd="0" presId="urn:microsoft.com/office/officeart/2005/8/layout/hierarchy3"/>
    <dgm:cxn modelId="{1F8235A4-9BAB-4B20-8DBF-62879FDF212E}" type="presOf" srcId="{30C67E1C-E38A-454E-A485-026739D335DB}" destId="{CDD7743C-61C1-41AF-8118-E45ED377AA88}" srcOrd="1" destOrd="0" presId="urn:microsoft.com/office/officeart/2005/8/layout/hierarchy3"/>
    <dgm:cxn modelId="{BCD1A3DD-9E19-4ABA-8D2C-BC047CF80880}" type="presOf" srcId="{3141B07A-4B66-486B-9E5A-BD5BD21D7D28}" destId="{E26A20C0-A080-41BB-8169-69850ED2265A}" srcOrd="0" destOrd="0" presId="urn:microsoft.com/office/officeart/2005/8/layout/hierarchy3"/>
    <dgm:cxn modelId="{D9880A54-7B34-4639-BFE6-630DB3BCB4EB}" type="presOf" srcId="{3E58EEE4-16CC-4E87-B561-77FA3E66E258}" destId="{03587923-F42E-4335-A826-56614806A4C3}" srcOrd="0" destOrd="0" presId="urn:microsoft.com/office/officeart/2005/8/layout/hierarchy3"/>
    <dgm:cxn modelId="{EA3F32E5-3695-4630-8CA9-26F4C5F4CF79}" srcId="{3141B07A-4B66-486B-9E5A-BD5BD21D7D28}" destId="{4CF27F42-F966-4FCB-9292-FC90919ACA04}" srcOrd="0" destOrd="0" parTransId="{3B753806-66AD-49F9-8DD7-2C1F7D75650B}" sibTransId="{123E7CD8-FE18-4079-A5AA-97F340B7451B}"/>
    <dgm:cxn modelId="{058F4ED4-5E04-44FE-BEE2-311879395B67}" type="presOf" srcId="{0998B91B-4C3E-473B-AA34-8F5A0E7F8298}" destId="{3269E348-A2CF-4BC3-ABFD-F89D2BAA080F}" srcOrd="0" destOrd="0" presId="urn:microsoft.com/office/officeart/2005/8/layout/hierarchy3"/>
    <dgm:cxn modelId="{1BA88DCD-8E58-4E32-A796-EA7FF4427360}" srcId="{F621C0D4-0C1C-469F-BB6D-67028BCDA357}" destId="{3E94B8C6-4A14-477E-841C-3231E5033FDF}" srcOrd="3" destOrd="0" parTransId="{240D9F81-ADAB-4F0D-B4A8-02844E9EB340}" sibTransId="{3A9DCC35-02FA-44B7-BAE3-E072F9EB9F53}"/>
    <dgm:cxn modelId="{2A8A4A6D-1EAA-4D35-A2D8-7452E311A40F}" type="presOf" srcId="{3141B07A-4B66-486B-9E5A-BD5BD21D7D28}" destId="{61BB0AB3-9A8D-474D-8044-8EC3D8079F4A}" srcOrd="1" destOrd="0" presId="urn:microsoft.com/office/officeart/2005/8/layout/hierarchy3"/>
    <dgm:cxn modelId="{0AEB0C99-E568-4716-B609-09E5E01B0E57}" type="presOf" srcId="{EC483EC6-4F8D-497E-B30A-C3A6B2749FA4}" destId="{D10A41BF-8406-4577-BD53-23E7FB58010D}" srcOrd="0" destOrd="0" presId="urn:microsoft.com/office/officeart/2005/8/layout/hierarchy3"/>
    <dgm:cxn modelId="{89297855-D8C9-47CC-96F7-5445C79BFFFA}" srcId="{F621C0D4-0C1C-469F-BB6D-67028BCDA357}" destId="{EC483EC6-4F8D-497E-B30A-C3A6B2749FA4}" srcOrd="0" destOrd="0" parTransId="{1E962666-5AC8-4C7D-90C4-FB17FBD71C20}" sibTransId="{2E73213F-232D-4FD7-BD18-F7958A9C4E87}"/>
    <dgm:cxn modelId="{C276F415-9562-4200-9102-3CC3DB7120B4}" srcId="{EC483EC6-4F8D-497E-B30A-C3A6B2749FA4}" destId="{FC2BF6CC-53DD-438F-B94E-22BDE2929B2D}" srcOrd="0" destOrd="0" parTransId="{0998B91B-4C3E-473B-AA34-8F5A0E7F8298}" sibTransId="{3AB52210-FABA-4FAE-98C8-81A9F4C4BA53}"/>
    <dgm:cxn modelId="{CC5F8A5D-CE5A-4B45-8DC4-70D5B5A3CE21}" type="presOf" srcId="{EC483EC6-4F8D-497E-B30A-C3A6B2749FA4}" destId="{B4F469E3-929D-480D-A21D-62F0DE883D26}" srcOrd="1" destOrd="0" presId="urn:microsoft.com/office/officeart/2005/8/layout/hierarchy3"/>
    <dgm:cxn modelId="{76AC8FEB-AB38-4E7B-8500-E605FA817BD1}" type="presOf" srcId="{25112506-516E-4CB7-8059-BB838D354682}" destId="{63ABC82B-ADCC-479A-BCC4-A95D298665AF}" srcOrd="0" destOrd="0" presId="urn:microsoft.com/office/officeart/2005/8/layout/hierarchy3"/>
    <dgm:cxn modelId="{0099E403-34A0-47AD-9EB7-DEF0CB66736D}" type="presOf" srcId="{30C67E1C-E38A-454E-A485-026739D335DB}" destId="{8E8920A8-C028-4140-94AB-85D5261327E2}" srcOrd="0" destOrd="0" presId="urn:microsoft.com/office/officeart/2005/8/layout/hierarchy3"/>
    <dgm:cxn modelId="{303038F4-757D-4E13-97C9-71FEB49E72BD}" type="presOf" srcId="{FC2BF6CC-53DD-438F-B94E-22BDE2929B2D}" destId="{DCCABAA5-B0DA-42AF-8F61-0E47C2F12208}" srcOrd="0" destOrd="0" presId="urn:microsoft.com/office/officeart/2005/8/layout/hierarchy3"/>
    <dgm:cxn modelId="{0D1043C3-16FA-45EE-99EB-8F1F9F758F16}" srcId="{30C67E1C-E38A-454E-A485-026739D335DB}" destId="{DCEC16A7-E3C7-4AAE-8497-E03EB7474EBA}" srcOrd="0" destOrd="0" parTransId="{25112506-516E-4CB7-8059-BB838D354682}" sibTransId="{81502360-824B-4C02-BE3D-28ABF1B3FE79}"/>
    <dgm:cxn modelId="{6FEDEBBD-9691-441A-9B1F-B941917D7B70}" type="presOf" srcId="{3B753806-66AD-49F9-8DD7-2C1F7D75650B}" destId="{6F3057B1-BD31-42F1-8CCD-3C64F997016A}" srcOrd="0" destOrd="0" presId="urn:microsoft.com/office/officeart/2005/8/layout/hierarchy3"/>
    <dgm:cxn modelId="{5E8CD2C7-5142-4289-870F-06E21BE7EA41}" srcId="{F621C0D4-0C1C-469F-BB6D-67028BCDA357}" destId="{3141B07A-4B66-486B-9E5A-BD5BD21D7D28}" srcOrd="1" destOrd="0" parTransId="{BB03CD8D-8A4A-47F3-96C6-51A94A421AD6}" sibTransId="{BA96877C-0CC6-4D46-BCB2-FDA81B564219}"/>
    <dgm:cxn modelId="{7D05B727-DB63-4D63-849C-0F2829F9F42F}" type="presOf" srcId="{4CF27F42-F966-4FCB-9292-FC90919ACA04}" destId="{519D6161-CEA8-4066-BD75-7013EA0EF371}" srcOrd="0" destOrd="0" presId="urn:microsoft.com/office/officeart/2005/8/layout/hierarchy3"/>
    <dgm:cxn modelId="{30B02912-6D5C-47FE-8CC5-8C8D190210B9}" srcId="{3E94B8C6-4A14-477E-841C-3231E5033FDF}" destId="{3E58EEE4-16CC-4E87-B561-77FA3E66E258}" srcOrd="0" destOrd="0" parTransId="{C4918919-5C69-4336-B6E7-60E0B3F3C25D}" sibTransId="{87B6D3B1-BDA1-4D14-B8D0-969EB5220157}"/>
    <dgm:cxn modelId="{86E492F1-FB58-4F3D-A542-602E2739A359}" type="presOf" srcId="{C4918919-5C69-4336-B6E7-60E0B3F3C25D}" destId="{164CBD04-2C62-49F4-ADC0-48EC58D3434E}" srcOrd="0" destOrd="0" presId="urn:microsoft.com/office/officeart/2005/8/layout/hierarchy3"/>
    <dgm:cxn modelId="{398458FA-A449-48A2-9233-75FC3C7F4E42}" type="presOf" srcId="{3E94B8C6-4A14-477E-841C-3231E5033FDF}" destId="{85C064D2-EBBD-4DA1-88A6-DF7C685EB753}" srcOrd="1" destOrd="0" presId="urn:microsoft.com/office/officeart/2005/8/layout/hierarchy3"/>
    <dgm:cxn modelId="{B4F768F8-F670-4091-9209-937BAAE6BC88}" srcId="{F621C0D4-0C1C-469F-BB6D-67028BCDA357}" destId="{30C67E1C-E38A-454E-A485-026739D335DB}" srcOrd="2" destOrd="0" parTransId="{6CE8843F-A76B-451A-B37F-6461883FEA18}" sibTransId="{B1E1CB35-F882-4312-93D5-72B371E32A9C}"/>
    <dgm:cxn modelId="{CFC48A49-DA93-4AA9-BC97-A3A4B53F9803}" type="presParOf" srcId="{C4E0EAC1-2A09-4BF6-BE87-854D04F51D6E}" destId="{0C85B299-B539-423F-98A8-0E6D679562CF}" srcOrd="0" destOrd="0" presId="urn:microsoft.com/office/officeart/2005/8/layout/hierarchy3"/>
    <dgm:cxn modelId="{44ACAD64-0B8D-45DE-9CEF-55227CB9240C}" type="presParOf" srcId="{0C85B299-B539-423F-98A8-0E6D679562CF}" destId="{27A4EAC8-CB10-4B98-AFEF-034DDAE578CA}" srcOrd="0" destOrd="0" presId="urn:microsoft.com/office/officeart/2005/8/layout/hierarchy3"/>
    <dgm:cxn modelId="{87BFC340-D94D-4209-9BC3-3F33462ED6E3}" type="presParOf" srcId="{27A4EAC8-CB10-4B98-AFEF-034DDAE578CA}" destId="{D10A41BF-8406-4577-BD53-23E7FB58010D}" srcOrd="0" destOrd="0" presId="urn:microsoft.com/office/officeart/2005/8/layout/hierarchy3"/>
    <dgm:cxn modelId="{CB71F417-8C9F-4515-988A-44168FBC5C08}" type="presParOf" srcId="{27A4EAC8-CB10-4B98-AFEF-034DDAE578CA}" destId="{B4F469E3-929D-480D-A21D-62F0DE883D26}" srcOrd="1" destOrd="0" presId="urn:microsoft.com/office/officeart/2005/8/layout/hierarchy3"/>
    <dgm:cxn modelId="{4E2D65E8-BC2E-466F-ABAF-EA3AF718C247}" type="presParOf" srcId="{0C85B299-B539-423F-98A8-0E6D679562CF}" destId="{4FEECFB2-A348-4331-97E8-304FD4A4A0C0}" srcOrd="1" destOrd="0" presId="urn:microsoft.com/office/officeart/2005/8/layout/hierarchy3"/>
    <dgm:cxn modelId="{6393FC08-96AA-445F-9E22-62B6F1ADC729}" type="presParOf" srcId="{4FEECFB2-A348-4331-97E8-304FD4A4A0C0}" destId="{3269E348-A2CF-4BC3-ABFD-F89D2BAA080F}" srcOrd="0" destOrd="0" presId="urn:microsoft.com/office/officeart/2005/8/layout/hierarchy3"/>
    <dgm:cxn modelId="{677763A9-1FF7-464E-8B31-4C7DFF28BBFA}" type="presParOf" srcId="{4FEECFB2-A348-4331-97E8-304FD4A4A0C0}" destId="{DCCABAA5-B0DA-42AF-8F61-0E47C2F12208}" srcOrd="1" destOrd="0" presId="urn:microsoft.com/office/officeart/2005/8/layout/hierarchy3"/>
    <dgm:cxn modelId="{97A529E8-E008-4019-8C0F-3817927DFAE7}" type="presParOf" srcId="{C4E0EAC1-2A09-4BF6-BE87-854D04F51D6E}" destId="{0F8B8DD6-0ACD-40DB-ACA4-49C342970FB8}" srcOrd="1" destOrd="0" presId="urn:microsoft.com/office/officeart/2005/8/layout/hierarchy3"/>
    <dgm:cxn modelId="{35E16277-ECE5-47A6-A8DA-9BCDE887BC0F}" type="presParOf" srcId="{0F8B8DD6-0ACD-40DB-ACA4-49C342970FB8}" destId="{F798022A-FF8F-4C47-AFA7-11EFD04226A5}" srcOrd="0" destOrd="0" presId="urn:microsoft.com/office/officeart/2005/8/layout/hierarchy3"/>
    <dgm:cxn modelId="{635B4DA9-7E37-41EF-A835-CCA2F11431A3}" type="presParOf" srcId="{F798022A-FF8F-4C47-AFA7-11EFD04226A5}" destId="{E26A20C0-A080-41BB-8169-69850ED2265A}" srcOrd="0" destOrd="0" presId="urn:microsoft.com/office/officeart/2005/8/layout/hierarchy3"/>
    <dgm:cxn modelId="{7978B1BC-9581-4217-AA6F-DEC934C3B0C2}" type="presParOf" srcId="{F798022A-FF8F-4C47-AFA7-11EFD04226A5}" destId="{61BB0AB3-9A8D-474D-8044-8EC3D8079F4A}" srcOrd="1" destOrd="0" presId="urn:microsoft.com/office/officeart/2005/8/layout/hierarchy3"/>
    <dgm:cxn modelId="{F08E2E95-12B7-45AA-B419-80684B22E0BE}" type="presParOf" srcId="{0F8B8DD6-0ACD-40DB-ACA4-49C342970FB8}" destId="{83B75B98-ED0C-4D4C-B2BA-FEA38C782D57}" srcOrd="1" destOrd="0" presId="urn:microsoft.com/office/officeart/2005/8/layout/hierarchy3"/>
    <dgm:cxn modelId="{F7E31781-97DD-490C-B499-2FCDA443DD69}" type="presParOf" srcId="{83B75B98-ED0C-4D4C-B2BA-FEA38C782D57}" destId="{6F3057B1-BD31-42F1-8CCD-3C64F997016A}" srcOrd="0" destOrd="0" presId="urn:microsoft.com/office/officeart/2005/8/layout/hierarchy3"/>
    <dgm:cxn modelId="{EEC027B1-C2EC-433C-A2D1-850FE72D23CC}" type="presParOf" srcId="{83B75B98-ED0C-4D4C-B2BA-FEA38C782D57}" destId="{519D6161-CEA8-4066-BD75-7013EA0EF371}" srcOrd="1" destOrd="0" presId="urn:microsoft.com/office/officeart/2005/8/layout/hierarchy3"/>
    <dgm:cxn modelId="{35F2BC6D-C406-4258-8EF7-58E9F0058648}" type="presParOf" srcId="{C4E0EAC1-2A09-4BF6-BE87-854D04F51D6E}" destId="{F3529BC3-D642-4988-846B-151DAAD160C4}" srcOrd="2" destOrd="0" presId="urn:microsoft.com/office/officeart/2005/8/layout/hierarchy3"/>
    <dgm:cxn modelId="{8390993B-5144-448E-95BD-068141A7DE11}" type="presParOf" srcId="{F3529BC3-D642-4988-846B-151DAAD160C4}" destId="{8A496000-AA31-4CE8-8109-8F0438717EA3}" srcOrd="0" destOrd="0" presId="urn:microsoft.com/office/officeart/2005/8/layout/hierarchy3"/>
    <dgm:cxn modelId="{9A0DAE82-D8C7-4DDA-AB32-0063901E8909}" type="presParOf" srcId="{8A496000-AA31-4CE8-8109-8F0438717EA3}" destId="{8E8920A8-C028-4140-94AB-85D5261327E2}" srcOrd="0" destOrd="0" presId="urn:microsoft.com/office/officeart/2005/8/layout/hierarchy3"/>
    <dgm:cxn modelId="{7D719609-55A4-4376-9FAD-A6CAF1B9978F}" type="presParOf" srcId="{8A496000-AA31-4CE8-8109-8F0438717EA3}" destId="{CDD7743C-61C1-41AF-8118-E45ED377AA88}" srcOrd="1" destOrd="0" presId="urn:microsoft.com/office/officeart/2005/8/layout/hierarchy3"/>
    <dgm:cxn modelId="{11719823-2B94-4EDB-A3A0-103652697CF1}" type="presParOf" srcId="{F3529BC3-D642-4988-846B-151DAAD160C4}" destId="{3FFA2827-2504-430C-9D6B-03D8122F9758}" srcOrd="1" destOrd="0" presId="urn:microsoft.com/office/officeart/2005/8/layout/hierarchy3"/>
    <dgm:cxn modelId="{6E68F6E1-6DBB-4CE9-A395-8FFB2A1A2257}" type="presParOf" srcId="{3FFA2827-2504-430C-9D6B-03D8122F9758}" destId="{63ABC82B-ADCC-479A-BCC4-A95D298665AF}" srcOrd="0" destOrd="0" presId="urn:microsoft.com/office/officeart/2005/8/layout/hierarchy3"/>
    <dgm:cxn modelId="{215FE048-A69A-44A9-B728-A01B293499A3}" type="presParOf" srcId="{3FFA2827-2504-430C-9D6B-03D8122F9758}" destId="{D05B3229-969F-4D54-B759-E70D67C019C8}" srcOrd="1" destOrd="0" presId="urn:microsoft.com/office/officeart/2005/8/layout/hierarchy3"/>
    <dgm:cxn modelId="{8CD50DEC-0BF9-492D-98DF-512B915CD741}" type="presParOf" srcId="{C4E0EAC1-2A09-4BF6-BE87-854D04F51D6E}" destId="{0E51CDEC-EEE3-4FA1-8034-8928D27AABC8}" srcOrd="3" destOrd="0" presId="urn:microsoft.com/office/officeart/2005/8/layout/hierarchy3"/>
    <dgm:cxn modelId="{F0172083-A59C-40B8-A23A-33A09809FB6A}" type="presParOf" srcId="{0E51CDEC-EEE3-4FA1-8034-8928D27AABC8}" destId="{0173B4AD-6F7F-42E5-8942-071BAB38A995}" srcOrd="0" destOrd="0" presId="urn:microsoft.com/office/officeart/2005/8/layout/hierarchy3"/>
    <dgm:cxn modelId="{2C928B73-7C34-4C64-BEF4-195C513CEE5C}" type="presParOf" srcId="{0173B4AD-6F7F-42E5-8942-071BAB38A995}" destId="{E024D5E1-4E0D-4952-B31B-F99ECEF714F0}" srcOrd="0" destOrd="0" presId="urn:microsoft.com/office/officeart/2005/8/layout/hierarchy3"/>
    <dgm:cxn modelId="{B72B836B-9EC0-419C-95EF-D03335F62658}" type="presParOf" srcId="{0173B4AD-6F7F-42E5-8942-071BAB38A995}" destId="{85C064D2-EBBD-4DA1-88A6-DF7C685EB753}" srcOrd="1" destOrd="0" presId="urn:microsoft.com/office/officeart/2005/8/layout/hierarchy3"/>
    <dgm:cxn modelId="{164B3282-6529-431F-AFBA-65572FCDBEE8}" type="presParOf" srcId="{0E51CDEC-EEE3-4FA1-8034-8928D27AABC8}" destId="{B259CD7B-AB68-474D-98DC-0959E8B93F44}" srcOrd="1" destOrd="0" presId="urn:microsoft.com/office/officeart/2005/8/layout/hierarchy3"/>
    <dgm:cxn modelId="{D4D57931-A7B4-4171-AAEA-BFFF5AA690A8}" type="presParOf" srcId="{B259CD7B-AB68-474D-98DC-0959E8B93F44}" destId="{164CBD04-2C62-49F4-ADC0-48EC58D3434E}" srcOrd="0" destOrd="0" presId="urn:microsoft.com/office/officeart/2005/8/layout/hierarchy3"/>
    <dgm:cxn modelId="{8C1DC000-C04F-4E70-A81E-0E8F9A2BD732}" type="presParOf" srcId="{B259CD7B-AB68-474D-98DC-0959E8B93F44}" destId="{03587923-F42E-4335-A826-56614806A4C3}" srcOrd="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F9C0F57-0BA6-4B0E-8DC3-8F6D57625479}" type="doc">
      <dgm:prSet loTypeId="urn:microsoft.com/office/officeart/2005/8/layout/vList3" loCatId="list" qsTypeId="urn:microsoft.com/office/officeart/2005/8/quickstyle/simple1" qsCatId="simple" csTypeId="urn:microsoft.com/office/officeart/2005/8/colors/colorful4" csCatId="colorful" phldr="1"/>
      <dgm:spPr/>
      <dgm:t>
        <a:bodyPr/>
        <a:lstStyle/>
        <a:p>
          <a:endParaRPr lang="en-US"/>
        </a:p>
      </dgm:t>
    </dgm:pt>
    <dgm:pt modelId="{E8AC5AAC-50E5-483C-92A6-0D4AE96DCF56}">
      <dgm:prSet phldrT="[Text]"/>
      <dgm:spPr/>
      <dgm:t>
        <a:bodyPr/>
        <a:lstStyle/>
        <a:p>
          <a:r>
            <a:rPr lang="en-US" dirty="0" smtClean="0">
              <a:solidFill>
                <a:schemeClr val="tx1"/>
              </a:solidFill>
            </a:rPr>
            <a:t>Types of Credit</a:t>
          </a:r>
          <a:endParaRPr lang="en-US" dirty="0">
            <a:solidFill>
              <a:schemeClr val="tx1"/>
            </a:solidFill>
          </a:endParaRPr>
        </a:p>
      </dgm:t>
    </dgm:pt>
    <dgm:pt modelId="{A2D3652C-985B-4B9D-933B-3C6C7FCA0D8A}" type="parTrans" cxnId="{4689CFDC-5216-472A-94F4-401C648B7C32}">
      <dgm:prSet/>
      <dgm:spPr/>
      <dgm:t>
        <a:bodyPr/>
        <a:lstStyle/>
        <a:p>
          <a:endParaRPr lang="en-US">
            <a:solidFill>
              <a:schemeClr val="tx1"/>
            </a:solidFill>
          </a:endParaRPr>
        </a:p>
      </dgm:t>
    </dgm:pt>
    <dgm:pt modelId="{614DD9E8-5A56-4ABD-9B7E-981AB470D0E9}" type="sibTrans" cxnId="{4689CFDC-5216-472A-94F4-401C648B7C32}">
      <dgm:prSet/>
      <dgm:spPr/>
      <dgm:t>
        <a:bodyPr/>
        <a:lstStyle/>
        <a:p>
          <a:endParaRPr lang="en-US">
            <a:solidFill>
              <a:schemeClr val="tx1"/>
            </a:solidFill>
          </a:endParaRPr>
        </a:p>
      </dgm:t>
    </dgm:pt>
    <dgm:pt modelId="{8FE657A9-995B-451C-8C51-424396AAFE22}">
      <dgm:prSet phldrT="[Text]"/>
      <dgm:spPr/>
      <dgm:t>
        <a:bodyPr/>
        <a:lstStyle/>
        <a:p>
          <a:r>
            <a:rPr lang="en-US" dirty="0" smtClean="0">
              <a:solidFill>
                <a:schemeClr val="tx1"/>
              </a:solidFill>
            </a:rPr>
            <a:t>What You Owe</a:t>
          </a:r>
          <a:endParaRPr lang="en-US" dirty="0">
            <a:solidFill>
              <a:schemeClr val="tx1"/>
            </a:solidFill>
          </a:endParaRPr>
        </a:p>
      </dgm:t>
    </dgm:pt>
    <dgm:pt modelId="{67FCDEF5-701D-4B79-A6C8-F28E79376509}" type="parTrans" cxnId="{EF0FA9F6-9834-4C6C-9CE0-0468949BCAB4}">
      <dgm:prSet/>
      <dgm:spPr/>
      <dgm:t>
        <a:bodyPr/>
        <a:lstStyle/>
        <a:p>
          <a:endParaRPr lang="en-US">
            <a:solidFill>
              <a:schemeClr val="tx1"/>
            </a:solidFill>
          </a:endParaRPr>
        </a:p>
      </dgm:t>
    </dgm:pt>
    <dgm:pt modelId="{BEA07D47-A6F1-4F98-B292-1D27F9B6A388}" type="sibTrans" cxnId="{EF0FA9F6-9834-4C6C-9CE0-0468949BCAB4}">
      <dgm:prSet/>
      <dgm:spPr/>
      <dgm:t>
        <a:bodyPr/>
        <a:lstStyle/>
        <a:p>
          <a:endParaRPr lang="en-US">
            <a:solidFill>
              <a:schemeClr val="tx1"/>
            </a:solidFill>
          </a:endParaRPr>
        </a:p>
      </dgm:t>
    </dgm:pt>
    <dgm:pt modelId="{5DB047E2-750C-4C2D-AA33-426EC75FBAB2}">
      <dgm:prSet phldrT="[Text]"/>
      <dgm:spPr/>
      <dgm:t>
        <a:bodyPr/>
        <a:lstStyle/>
        <a:p>
          <a:r>
            <a:rPr lang="en-US" dirty="0" smtClean="0">
              <a:solidFill>
                <a:schemeClr val="tx1"/>
              </a:solidFill>
            </a:rPr>
            <a:t>Length of Credit History</a:t>
          </a:r>
          <a:endParaRPr lang="en-US" dirty="0">
            <a:solidFill>
              <a:schemeClr val="tx1"/>
            </a:solidFill>
          </a:endParaRPr>
        </a:p>
      </dgm:t>
    </dgm:pt>
    <dgm:pt modelId="{BAF9E856-6F1B-44CD-93F2-F538AD2BEF22}" type="parTrans" cxnId="{35AF2502-E153-4792-944A-B326F02DBB9F}">
      <dgm:prSet/>
      <dgm:spPr/>
      <dgm:t>
        <a:bodyPr/>
        <a:lstStyle/>
        <a:p>
          <a:endParaRPr lang="en-US">
            <a:solidFill>
              <a:schemeClr val="tx1"/>
            </a:solidFill>
          </a:endParaRPr>
        </a:p>
      </dgm:t>
    </dgm:pt>
    <dgm:pt modelId="{38DFEF98-9FA9-43F0-9AE0-331FF3C2D11C}" type="sibTrans" cxnId="{35AF2502-E153-4792-944A-B326F02DBB9F}">
      <dgm:prSet/>
      <dgm:spPr/>
      <dgm:t>
        <a:bodyPr/>
        <a:lstStyle/>
        <a:p>
          <a:endParaRPr lang="en-US">
            <a:solidFill>
              <a:schemeClr val="tx1"/>
            </a:solidFill>
          </a:endParaRPr>
        </a:p>
      </dgm:t>
    </dgm:pt>
    <dgm:pt modelId="{44F5536E-526C-4985-A746-FF35EFEE03BA}">
      <dgm:prSet phldrT="[Text]"/>
      <dgm:spPr/>
      <dgm:t>
        <a:bodyPr/>
        <a:lstStyle/>
        <a:p>
          <a:r>
            <a:rPr lang="en-US" dirty="0" smtClean="0">
              <a:solidFill>
                <a:schemeClr val="tx1"/>
              </a:solidFill>
            </a:rPr>
            <a:t>Payment Track Record</a:t>
          </a:r>
          <a:endParaRPr lang="en-US" dirty="0">
            <a:solidFill>
              <a:schemeClr val="tx1"/>
            </a:solidFill>
          </a:endParaRPr>
        </a:p>
      </dgm:t>
    </dgm:pt>
    <dgm:pt modelId="{B5A0BD99-0D5C-41B4-B1FF-F096825FE4DE}" type="parTrans" cxnId="{E71B6F5D-3C3F-4ECD-B70F-99FE627BD0E7}">
      <dgm:prSet/>
      <dgm:spPr/>
      <dgm:t>
        <a:bodyPr/>
        <a:lstStyle/>
        <a:p>
          <a:endParaRPr lang="en-US">
            <a:solidFill>
              <a:schemeClr val="tx1"/>
            </a:solidFill>
          </a:endParaRPr>
        </a:p>
      </dgm:t>
    </dgm:pt>
    <dgm:pt modelId="{6417A084-5BD8-4F75-8255-778C6D84FCD7}" type="sibTrans" cxnId="{E71B6F5D-3C3F-4ECD-B70F-99FE627BD0E7}">
      <dgm:prSet/>
      <dgm:spPr/>
      <dgm:t>
        <a:bodyPr/>
        <a:lstStyle/>
        <a:p>
          <a:endParaRPr lang="en-US">
            <a:solidFill>
              <a:schemeClr val="tx1"/>
            </a:solidFill>
          </a:endParaRPr>
        </a:p>
      </dgm:t>
    </dgm:pt>
    <dgm:pt modelId="{ED9EE8BA-D0D7-4F3A-9EC9-BCFB2C215EDF}">
      <dgm:prSet phldrT="[Text]"/>
      <dgm:spPr/>
      <dgm:t>
        <a:bodyPr/>
        <a:lstStyle/>
        <a:p>
          <a:r>
            <a:rPr lang="en-US" dirty="0" smtClean="0">
              <a:solidFill>
                <a:schemeClr val="tx1"/>
              </a:solidFill>
            </a:rPr>
            <a:t>New Credit</a:t>
          </a:r>
          <a:endParaRPr lang="en-US" dirty="0">
            <a:solidFill>
              <a:schemeClr val="tx1"/>
            </a:solidFill>
          </a:endParaRPr>
        </a:p>
      </dgm:t>
    </dgm:pt>
    <dgm:pt modelId="{8E81C368-DF79-46D6-89B3-599EF80760EB}" type="parTrans" cxnId="{60CD2B06-C916-4988-95DF-AACB3C1563D5}">
      <dgm:prSet/>
      <dgm:spPr/>
      <dgm:t>
        <a:bodyPr/>
        <a:lstStyle/>
        <a:p>
          <a:endParaRPr lang="en-US">
            <a:solidFill>
              <a:schemeClr val="tx1"/>
            </a:solidFill>
          </a:endParaRPr>
        </a:p>
      </dgm:t>
    </dgm:pt>
    <dgm:pt modelId="{5C486049-017A-43C8-AACE-45D630ECB2AF}" type="sibTrans" cxnId="{60CD2B06-C916-4988-95DF-AACB3C1563D5}">
      <dgm:prSet/>
      <dgm:spPr/>
      <dgm:t>
        <a:bodyPr/>
        <a:lstStyle/>
        <a:p>
          <a:endParaRPr lang="en-US">
            <a:solidFill>
              <a:schemeClr val="tx1"/>
            </a:solidFill>
          </a:endParaRPr>
        </a:p>
      </dgm:t>
    </dgm:pt>
    <dgm:pt modelId="{8A6731D5-0424-4CE8-8F52-A3C6B7B00D5E}" type="pres">
      <dgm:prSet presAssocID="{6F9C0F57-0BA6-4B0E-8DC3-8F6D57625479}" presName="linearFlow" presStyleCnt="0">
        <dgm:presLayoutVars>
          <dgm:dir/>
          <dgm:resizeHandles val="exact"/>
        </dgm:presLayoutVars>
      </dgm:prSet>
      <dgm:spPr/>
      <dgm:t>
        <a:bodyPr/>
        <a:lstStyle/>
        <a:p>
          <a:endParaRPr lang="en-US"/>
        </a:p>
      </dgm:t>
    </dgm:pt>
    <dgm:pt modelId="{E7D3CF22-E859-44D3-9F70-24D3268C4350}" type="pres">
      <dgm:prSet presAssocID="{E8AC5AAC-50E5-483C-92A6-0D4AE96DCF56}" presName="composite" presStyleCnt="0"/>
      <dgm:spPr/>
    </dgm:pt>
    <dgm:pt modelId="{0F9452CF-67C1-4A39-995C-1A963C7B0C23}" type="pres">
      <dgm:prSet presAssocID="{E8AC5AAC-50E5-483C-92A6-0D4AE96DCF56}" presName="imgShp" presStyleLbl="fgImgPlace1" presStyleIdx="0" presStyleCnt="5"/>
      <dgm:spPr/>
    </dgm:pt>
    <dgm:pt modelId="{CC610730-1A0E-4D5B-9A8E-F53F9BEAFFD4}" type="pres">
      <dgm:prSet presAssocID="{E8AC5AAC-50E5-483C-92A6-0D4AE96DCF56}" presName="txShp" presStyleLbl="node1" presStyleIdx="0" presStyleCnt="5">
        <dgm:presLayoutVars>
          <dgm:bulletEnabled val="1"/>
        </dgm:presLayoutVars>
      </dgm:prSet>
      <dgm:spPr/>
      <dgm:t>
        <a:bodyPr/>
        <a:lstStyle/>
        <a:p>
          <a:endParaRPr lang="en-US"/>
        </a:p>
      </dgm:t>
    </dgm:pt>
    <dgm:pt modelId="{7194B9EB-C004-46FC-9F2A-0E8D5F5E3AD7}" type="pres">
      <dgm:prSet presAssocID="{614DD9E8-5A56-4ABD-9B7E-981AB470D0E9}" presName="spacing" presStyleCnt="0"/>
      <dgm:spPr/>
    </dgm:pt>
    <dgm:pt modelId="{0858623F-FB99-4C0C-BF6B-8F9DA1CB4DD0}" type="pres">
      <dgm:prSet presAssocID="{8FE657A9-995B-451C-8C51-424396AAFE22}" presName="composite" presStyleCnt="0"/>
      <dgm:spPr/>
    </dgm:pt>
    <dgm:pt modelId="{990F6FDD-6621-41EC-9214-9F8CCCB5C0E8}" type="pres">
      <dgm:prSet presAssocID="{8FE657A9-995B-451C-8C51-424396AAFE22}" presName="imgShp" presStyleLbl="fgImgPlace1" presStyleIdx="1" presStyleCnt="5"/>
      <dgm:spPr/>
    </dgm:pt>
    <dgm:pt modelId="{F8A5A89F-8003-48AC-ADBA-4083894EEACC}" type="pres">
      <dgm:prSet presAssocID="{8FE657A9-995B-451C-8C51-424396AAFE22}" presName="txShp" presStyleLbl="node1" presStyleIdx="1" presStyleCnt="5">
        <dgm:presLayoutVars>
          <dgm:bulletEnabled val="1"/>
        </dgm:presLayoutVars>
      </dgm:prSet>
      <dgm:spPr/>
      <dgm:t>
        <a:bodyPr/>
        <a:lstStyle/>
        <a:p>
          <a:endParaRPr lang="en-US"/>
        </a:p>
      </dgm:t>
    </dgm:pt>
    <dgm:pt modelId="{50473484-ADAA-4B00-9B02-90ECD38685CE}" type="pres">
      <dgm:prSet presAssocID="{BEA07D47-A6F1-4F98-B292-1D27F9B6A388}" presName="spacing" presStyleCnt="0"/>
      <dgm:spPr/>
    </dgm:pt>
    <dgm:pt modelId="{BC9B84F4-BE84-4B62-A85A-74BE926CA6F2}" type="pres">
      <dgm:prSet presAssocID="{5DB047E2-750C-4C2D-AA33-426EC75FBAB2}" presName="composite" presStyleCnt="0"/>
      <dgm:spPr/>
    </dgm:pt>
    <dgm:pt modelId="{A4CA0BD4-09ED-4965-9C04-DB7D6A23F17B}" type="pres">
      <dgm:prSet presAssocID="{5DB047E2-750C-4C2D-AA33-426EC75FBAB2}" presName="imgShp" presStyleLbl="fgImgPlace1" presStyleIdx="2" presStyleCnt="5"/>
      <dgm:spPr/>
    </dgm:pt>
    <dgm:pt modelId="{A2FBE4F4-164C-453F-A3F1-8FB3B594005A}" type="pres">
      <dgm:prSet presAssocID="{5DB047E2-750C-4C2D-AA33-426EC75FBAB2}" presName="txShp" presStyleLbl="node1" presStyleIdx="2" presStyleCnt="5">
        <dgm:presLayoutVars>
          <dgm:bulletEnabled val="1"/>
        </dgm:presLayoutVars>
      </dgm:prSet>
      <dgm:spPr/>
      <dgm:t>
        <a:bodyPr/>
        <a:lstStyle/>
        <a:p>
          <a:endParaRPr lang="en-US"/>
        </a:p>
      </dgm:t>
    </dgm:pt>
    <dgm:pt modelId="{7683F4F3-4CD7-4092-AF8C-79AD6C04B913}" type="pres">
      <dgm:prSet presAssocID="{38DFEF98-9FA9-43F0-9AE0-331FF3C2D11C}" presName="spacing" presStyleCnt="0"/>
      <dgm:spPr/>
    </dgm:pt>
    <dgm:pt modelId="{79E22B18-FAFB-4F7C-8421-C783614051A5}" type="pres">
      <dgm:prSet presAssocID="{44F5536E-526C-4985-A746-FF35EFEE03BA}" presName="composite" presStyleCnt="0"/>
      <dgm:spPr/>
    </dgm:pt>
    <dgm:pt modelId="{7CF45436-D859-45B8-AFE1-3EB88801D0EA}" type="pres">
      <dgm:prSet presAssocID="{44F5536E-526C-4985-A746-FF35EFEE03BA}" presName="imgShp" presStyleLbl="fgImgPlace1" presStyleIdx="3" presStyleCnt="5"/>
      <dgm:spPr/>
    </dgm:pt>
    <dgm:pt modelId="{0C55188C-FBA8-420E-A603-AACFAFEF77BA}" type="pres">
      <dgm:prSet presAssocID="{44F5536E-526C-4985-A746-FF35EFEE03BA}" presName="txShp" presStyleLbl="node1" presStyleIdx="3" presStyleCnt="5">
        <dgm:presLayoutVars>
          <dgm:bulletEnabled val="1"/>
        </dgm:presLayoutVars>
      </dgm:prSet>
      <dgm:spPr/>
      <dgm:t>
        <a:bodyPr/>
        <a:lstStyle/>
        <a:p>
          <a:endParaRPr lang="en-US"/>
        </a:p>
      </dgm:t>
    </dgm:pt>
    <dgm:pt modelId="{42EFE2D6-A54D-4C7D-8848-D477FAD5AF7B}" type="pres">
      <dgm:prSet presAssocID="{6417A084-5BD8-4F75-8255-778C6D84FCD7}" presName="spacing" presStyleCnt="0"/>
      <dgm:spPr/>
    </dgm:pt>
    <dgm:pt modelId="{1BD75A1E-2ADF-4BE7-84A9-BC0754283804}" type="pres">
      <dgm:prSet presAssocID="{ED9EE8BA-D0D7-4F3A-9EC9-BCFB2C215EDF}" presName="composite" presStyleCnt="0"/>
      <dgm:spPr/>
    </dgm:pt>
    <dgm:pt modelId="{55FD4614-98CD-4DF7-A94A-E33743151225}" type="pres">
      <dgm:prSet presAssocID="{ED9EE8BA-D0D7-4F3A-9EC9-BCFB2C215EDF}" presName="imgShp" presStyleLbl="fgImgPlace1" presStyleIdx="4" presStyleCnt="5"/>
      <dgm:spPr/>
    </dgm:pt>
    <dgm:pt modelId="{BAE36DA8-E2F8-4740-B488-CFF0EBC45185}" type="pres">
      <dgm:prSet presAssocID="{ED9EE8BA-D0D7-4F3A-9EC9-BCFB2C215EDF}" presName="txShp" presStyleLbl="node1" presStyleIdx="4" presStyleCnt="5">
        <dgm:presLayoutVars>
          <dgm:bulletEnabled val="1"/>
        </dgm:presLayoutVars>
      </dgm:prSet>
      <dgm:spPr/>
      <dgm:t>
        <a:bodyPr/>
        <a:lstStyle/>
        <a:p>
          <a:endParaRPr lang="en-US"/>
        </a:p>
      </dgm:t>
    </dgm:pt>
  </dgm:ptLst>
  <dgm:cxnLst>
    <dgm:cxn modelId="{35AF2502-E153-4792-944A-B326F02DBB9F}" srcId="{6F9C0F57-0BA6-4B0E-8DC3-8F6D57625479}" destId="{5DB047E2-750C-4C2D-AA33-426EC75FBAB2}" srcOrd="2" destOrd="0" parTransId="{BAF9E856-6F1B-44CD-93F2-F538AD2BEF22}" sibTransId="{38DFEF98-9FA9-43F0-9AE0-331FF3C2D11C}"/>
    <dgm:cxn modelId="{BA9FB7CE-B840-4D2A-B5A3-F01991EAC63B}" type="presOf" srcId="{44F5536E-526C-4985-A746-FF35EFEE03BA}" destId="{0C55188C-FBA8-420E-A603-AACFAFEF77BA}" srcOrd="0" destOrd="0" presId="urn:microsoft.com/office/officeart/2005/8/layout/vList3"/>
    <dgm:cxn modelId="{AE421B4E-847B-4613-BE2C-848C3CB78294}" type="presOf" srcId="{8FE657A9-995B-451C-8C51-424396AAFE22}" destId="{F8A5A89F-8003-48AC-ADBA-4083894EEACC}" srcOrd="0" destOrd="0" presId="urn:microsoft.com/office/officeart/2005/8/layout/vList3"/>
    <dgm:cxn modelId="{DC8988AB-BCDA-4B6B-90ED-096B4D1B03A7}" type="presOf" srcId="{6F9C0F57-0BA6-4B0E-8DC3-8F6D57625479}" destId="{8A6731D5-0424-4CE8-8F52-A3C6B7B00D5E}" srcOrd="0" destOrd="0" presId="urn:microsoft.com/office/officeart/2005/8/layout/vList3"/>
    <dgm:cxn modelId="{EF0FA9F6-9834-4C6C-9CE0-0468949BCAB4}" srcId="{6F9C0F57-0BA6-4B0E-8DC3-8F6D57625479}" destId="{8FE657A9-995B-451C-8C51-424396AAFE22}" srcOrd="1" destOrd="0" parTransId="{67FCDEF5-701D-4B79-A6C8-F28E79376509}" sibTransId="{BEA07D47-A6F1-4F98-B292-1D27F9B6A388}"/>
    <dgm:cxn modelId="{4689CFDC-5216-472A-94F4-401C648B7C32}" srcId="{6F9C0F57-0BA6-4B0E-8DC3-8F6D57625479}" destId="{E8AC5AAC-50E5-483C-92A6-0D4AE96DCF56}" srcOrd="0" destOrd="0" parTransId="{A2D3652C-985B-4B9D-933B-3C6C7FCA0D8A}" sibTransId="{614DD9E8-5A56-4ABD-9B7E-981AB470D0E9}"/>
    <dgm:cxn modelId="{717A8C78-D101-4B1D-AF4A-FB138B49847F}" type="presOf" srcId="{5DB047E2-750C-4C2D-AA33-426EC75FBAB2}" destId="{A2FBE4F4-164C-453F-A3F1-8FB3B594005A}" srcOrd="0" destOrd="0" presId="urn:microsoft.com/office/officeart/2005/8/layout/vList3"/>
    <dgm:cxn modelId="{60CD2B06-C916-4988-95DF-AACB3C1563D5}" srcId="{6F9C0F57-0BA6-4B0E-8DC3-8F6D57625479}" destId="{ED9EE8BA-D0D7-4F3A-9EC9-BCFB2C215EDF}" srcOrd="4" destOrd="0" parTransId="{8E81C368-DF79-46D6-89B3-599EF80760EB}" sibTransId="{5C486049-017A-43C8-AACE-45D630ECB2AF}"/>
    <dgm:cxn modelId="{E20A1BF1-F973-48B2-BC9E-1B5059F46E93}" type="presOf" srcId="{E8AC5AAC-50E5-483C-92A6-0D4AE96DCF56}" destId="{CC610730-1A0E-4D5B-9A8E-F53F9BEAFFD4}" srcOrd="0" destOrd="0" presId="urn:microsoft.com/office/officeart/2005/8/layout/vList3"/>
    <dgm:cxn modelId="{E71B6F5D-3C3F-4ECD-B70F-99FE627BD0E7}" srcId="{6F9C0F57-0BA6-4B0E-8DC3-8F6D57625479}" destId="{44F5536E-526C-4985-A746-FF35EFEE03BA}" srcOrd="3" destOrd="0" parTransId="{B5A0BD99-0D5C-41B4-B1FF-F096825FE4DE}" sibTransId="{6417A084-5BD8-4F75-8255-778C6D84FCD7}"/>
    <dgm:cxn modelId="{61C38CCE-F232-48B2-BDED-EB779A1795FB}" type="presOf" srcId="{ED9EE8BA-D0D7-4F3A-9EC9-BCFB2C215EDF}" destId="{BAE36DA8-E2F8-4740-B488-CFF0EBC45185}" srcOrd="0" destOrd="0" presId="urn:microsoft.com/office/officeart/2005/8/layout/vList3"/>
    <dgm:cxn modelId="{26AB63EE-CE89-4AEA-B666-F137F8293B98}" type="presParOf" srcId="{8A6731D5-0424-4CE8-8F52-A3C6B7B00D5E}" destId="{E7D3CF22-E859-44D3-9F70-24D3268C4350}" srcOrd="0" destOrd="0" presId="urn:microsoft.com/office/officeart/2005/8/layout/vList3"/>
    <dgm:cxn modelId="{00A7A1C4-528A-465B-A2BC-B0D540561F88}" type="presParOf" srcId="{E7D3CF22-E859-44D3-9F70-24D3268C4350}" destId="{0F9452CF-67C1-4A39-995C-1A963C7B0C23}" srcOrd="0" destOrd="0" presId="urn:microsoft.com/office/officeart/2005/8/layout/vList3"/>
    <dgm:cxn modelId="{BD48BBEE-ED82-48D1-B8EC-B688CFA69111}" type="presParOf" srcId="{E7D3CF22-E859-44D3-9F70-24D3268C4350}" destId="{CC610730-1A0E-4D5B-9A8E-F53F9BEAFFD4}" srcOrd="1" destOrd="0" presId="urn:microsoft.com/office/officeart/2005/8/layout/vList3"/>
    <dgm:cxn modelId="{C6093657-5B28-4E2D-8313-D49F97DFADF1}" type="presParOf" srcId="{8A6731D5-0424-4CE8-8F52-A3C6B7B00D5E}" destId="{7194B9EB-C004-46FC-9F2A-0E8D5F5E3AD7}" srcOrd="1" destOrd="0" presId="urn:microsoft.com/office/officeart/2005/8/layout/vList3"/>
    <dgm:cxn modelId="{CBBB849C-F911-484F-84F9-B0613F0F5D89}" type="presParOf" srcId="{8A6731D5-0424-4CE8-8F52-A3C6B7B00D5E}" destId="{0858623F-FB99-4C0C-BF6B-8F9DA1CB4DD0}" srcOrd="2" destOrd="0" presId="urn:microsoft.com/office/officeart/2005/8/layout/vList3"/>
    <dgm:cxn modelId="{31485CC8-EDA9-4C93-B1B1-CC9C4078801D}" type="presParOf" srcId="{0858623F-FB99-4C0C-BF6B-8F9DA1CB4DD0}" destId="{990F6FDD-6621-41EC-9214-9F8CCCB5C0E8}" srcOrd="0" destOrd="0" presId="urn:microsoft.com/office/officeart/2005/8/layout/vList3"/>
    <dgm:cxn modelId="{D7F90EEA-13E4-41F0-9F0B-87012C5A2AA9}" type="presParOf" srcId="{0858623F-FB99-4C0C-BF6B-8F9DA1CB4DD0}" destId="{F8A5A89F-8003-48AC-ADBA-4083894EEACC}" srcOrd="1" destOrd="0" presId="urn:microsoft.com/office/officeart/2005/8/layout/vList3"/>
    <dgm:cxn modelId="{41BD3666-1353-4036-8BAD-3F1F0CAE0F83}" type="presParOf" srcId="{8A6731D5-0424-4CE8-8F52-A3C6B7B00D5E}" destId="{50473484-ADAA-4B00-9B02-90ECD38685CE}" srcOrd="3" destOrd="0" presId="urn:microsoft.com/office/officeart/2005/8/layout/vList3"/>
    <dgm:cxn modelId="{C688C11F-1F6E-47B8-844C-91E6E56E8B6E}" type="presParOf" srcId="{8A6731D5-0424-4CE8-8F52-A3C6B7B00D5E}" destId="{BC9B84F4-BE84-4B62-A85A-74BE926CA6F2}" srcOrd="4" destOrd="0" presId="urn:microsoft.com/office/officeart/2005/8/layout/vList3"/>
    <dgm:cxn modelId="{D213F06B-14FA-41DE-86D7-30993097D60D}" type="presParOf" srcId="{BC9B84F4-BE84-4B62-A85A-74BE926CA6F2}" destId="{A4CA0BD4-09ED-4965-9C04-DB7D6A23F17B}" srcOrd="0" destOrd="0" presId="urn:microsoft.com/office/officeart/2005/8/layout/vList3"/>
    <dgm:cxn modelId="{308D51D7-2A2F-4FCD-BCBC-8800312463E7}" type="presParOf" srcId="{BC9B84F4-BE84-4B62-A85A-74BE926CA6F2}" destId="{A2FBE4F4-164C-453F-A3F1-8FB3B594005A}" srcOrd="1" destOrd="0" presId="urn:microsoft.com/office/officeart/2005/8/layout/vList3"/>
    <dgm:cxn modelId="{45341686-D5A2-4EBF-BA8C-C9B4C149E885}" type="presParOf" srcId="{8A6731D5-0424-4CE8-8F52-A3C6B7B00D5E}" destId="{7683F4F3-4CD7-4092-AF8C-79AD6C04B913}" srcOrd="5" destOrd="0" presId="urn:microsoft.com/office/officeart/2005/8/layout/vList3"/>
    <dgm:cxn modelId="{DBEB4F56-74FE-4B3B-848D-093F3E760F04}" type="presParOf" srcId="{8A6731D5-0424-4CE8-8F52-A3C6B7B00D5E}" destId="{79E22B18-FAFB-4F7C-8421-C783614051A5}" srcOrd="6" destOrd="0" presId="urn:microsoft.com/office/officeart/2005/8/layout/vList3"/>
    <dgm:cxn modelId="{D8517D01-8214-425B-83A7-19A1929FBB5C}" type="presParOf" srcId="{79E22B18-FAFB-4F7C-8421-C783614051A5}" destId="{7CF45436-D859-45B8-AFE1-3EB88801D0EA}" srcOrd="0" destOrd="0" presId="urn:microsoft.com/office/officeart/2005/8/layout/vList3"/>
    <dgm:cxn modelId="{21317A8F-D0BE-4446-8481-096EEE67705B}" type="presParOf" srcId="{79E22B18-FAFB-4F7C-8421-C783614051A5}" destId="{0C55188C-FBA8-420E-A603-AACFAFEF77BA}" srcOrd="1" destOrd="0" presId="urn:microsoft.com/office/officeart/2005/8/layout/vList3"/>
    <dgm:cxn modelId="{DFE9AB39-98C2-4F2F-8D6E-9982ABDF96A6}" type="presParOf" srcId="{8A6731D5-0424-4CE8-8F52-A3C6B7B00D5E}" destId="{42EFE2D6-A54D-4C7D-8848-D477FAD5AF7B}" srcOrd="7" destOrd="0" presId="urn:microsoft.com/office/officeart/2005/8/layout/vList3"/>
    <dgm:cxn modelId="{5709DA29-BDB4-4351-969A-8ACC5B08DE4B}" type="presParOf" srcId="{8A6731D5-0424-4CE8-8F52-A3C6B7B00D5E}" destId="{1BD75A1E-2ADF-4BE7-84A9-BC0754283804}" srcOrd="8" destOrd="0" presId="urn:microsoft.com/office/officeart/2005/8/layout/vList3"/>
    <dgm:cxn modelId="{1F0CFE43-EA81-4C2D-9BCA-A7E95989A168}" type="presParOf" srcId="{1BD75A1E-2ADF-4BE7-84A9-BC0754283804}" destId="{55FD4614-98CD-4DF7-A94A-E33743151225}" srcOrd="0" destOrd="0" presId="urn:microsoft.com/office/officeart/2005/8/layout/vList3"/>
    <dgm:cxn modelId="{120F558C-1F29-4982-AD36-62A67D923A67}" type="presParOf" srcId="{1BD75A1E-2ADF-4BE7-84A9-BC0754283804}" destId="{BAE36DA8-E2F8-4740-B488-CFF0EBC45185}"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D9D318B-291E-4119-BDBA-07AF564C0A4D}" type="doc">
      <dgm:prSet loTypeId="urn:microsoft.com/office/officeart/2005/8/layout/list1" loCatId="list" qsTypeId="urn:microsoft.com/office/officeart/2005/8/quickstyle/simple1" qsCatId="simple" csTypeId="urn:microsoft.com/office/officeart/2005/8/colors/colorful4" csCatId="colorful" phldr="1"/>
      <dgm:spPr/>
      <dgm:t>
        <a:bodyPr/>
        <a:lstStyle/>
        <a:p>
          <a:endParaRPr lang="en-US"/>
        </a:p>
      </dgm:t>
    </dgm:pt>
    <dgm:pt modelId="{0710C999-5C9E-47D1-A9F5-02D03871B9C0}">
      <dgm:prSet phldrT="[Text]"/>
      <dgm:spPr/>
      <dgm:t>
        <a:bodyPr/>
        <a:lstStyle/>
        <a:p>
          <a:r>
            <a:rPr lang="en-US" dirty="0" smtClean="0">
              <a:solidFill>
                <a:schemeClr val="tx1"/>
              </a:solidFill>
            </a:rPr>
            <a:t>Request It</a:t>
          </a:r>
          <a:endParaRPr lang="en-US" dirty="0">
            <a:solidFill>
              <a:schemeClr val="tx1"/>
            </a:solidFill>
          </a:endParaRPr>
        </a:p>
      </dgm:t>
    </dgm:pt>
    <dgm:pt modelId="{18F5B639-251B-457D-A17B-F3B66A50B650}" type="parTrans" cxnId="{8DDC0756-E6B0-43A3-9BB1-98460B06C02F}">
      <dgm:prSet/>
      <dgm:spPr/>
      <dgm:t>
        <a:bodyPr/>
        <a:lstStyle/>
        <a:p>
          <a:endParaRPr lang="en-US"/>
        </a:p>
      </dgm:t>
    </dgm:pt>
    <dgm:pt modelId="{FB83378D-1322-404E-8719-F9CE9343DA00}" type="sibTrans" cxnId="{8DDC0756-E6B0-43A3-9BB1-98460B06C02F}">
      <dgm:prSet/>
      <dgm:spPr/>
      <dgm:t>
        <a:bodyPr/>
        <a:lstStyle/>
        <a:p>
          <a:endParaRPr lang="en-US"/>
        </a:p>
      </dgm:t>
    </dgm:pt>
    <dgm:pt modelId="{3584BF4E-C220-421D-9121-5068B3CB69EB}">
      <dgm:prSet phldrT="[Text]"/>
      <dgm:spPr/>
      <dgm:t>
        <a:bodyPr/>
        <a:lstStyle/>
        <a:p>
          <a:r>
            <a:rPr lang="en-US" dirty="0" smtClean="0">
              <a:solidFill>
                <a:schemeClr val="tx1"/>
              </a:solidFill>
            </a:rPr>
            <a:t>Read It</a:t>
          </a:r>
          <a:endParaRPr lang="en-US" dirty="0">
            <a:solidFill>
              <a:schemeClr val="tx1"/>
            </a:solidFill>
          </a:endParaRPr>
        </a:p>
      </dgm:t>
    </dgm:pt>
    <dgm:pt modelId="{4CC83D14-2CD5-41F9-8256-BD9D03370544}" type="parTrans" cxnId="{FDCFD381-E958-46CA-9ECE-F4B0CBA91A2E}">
      <dgm:prSet/>
      <dgm:spPr/>
      <dgm:t>
        <a:bodyPr/>
        <a:lstStyle/>
        <a:p>
          <a:endParaRPr lang="en-US"/>
        </a:p>
      </dgm:t>
    </dgm:pt>
    <dgm:pt modelId="{E4BB3C7E-E9C9-41C9-9B2B-805B18E54C9C}" type="sibTrans" cxnId="{FDCFD381-E958-46CA-9ECE-F4B0CBA91A2E}">
      <dgm:prSet/>
      <dgm:spPr/>
      <dgm:t>
        <a:bodyPr/>
        <a:lstStyle/>
        <a:p>
          <a:endParaRPr lang="en-US"/>
        </a:p>
      </dgm:t>
    </dgm:pt>
    <dgm:pt modelId="{7B9D2A5C-B440-44DC-8CC6-EB728674CCDA}">
      <dgm:prSet phldrT="[Text]"/>
      <dgm:spPr/>
      <dgm:t>
        <a:bodyPr/>
        <a:lstStyle/>
        <a:p>
          <a:r>
            <a:rPr lang="en-US" dirty="0" smtClean="0">
              <a:solidFill>
                <a:schemeClr val="tx1"/>
              </a:solidFill>
            </a:rPr>
            <a:t>Fix It</a:t>
          </a:r>
          <a:endParaRPr lang="en-US" dirty="0">
            <a:solidFill>
              <a:schemeClr val="tx1"/>
            </a:solidFill>
          </a:endParaRPr>
        </a:p>
      </dgm:t>
    </dgm:pt>
    <dgm:pt modelId="{8E798B63-9356-4DAE-A8A5-DA3299BCEB69}" type="parTrans" cxnId="{B146731F-4D5B-4000-8238-542061B2EEF6}">
      <dgm:prSet/>
      <dgm:spPr/>
      <dgm:t>
        <a:bodyPr/>
        <a:lstStyle/>
        <a:p>
          <a:endParaRPr lang="en-US"/>
        </a:p>
      </dgm:t>
    </dgm:pt>
    <dgm:pt modelId="{59C2DDD3-A995-4E28-90C6-C843DE631B9F}" type="sibTrans" cxnId="{B146731F-4D5B-4000-8238-542061B2EEF6}">
      <dgm:prSet/>
      <dgm:spPr/>
      <dgm:t>
        <a:bodyPr/>
        <a:lstStyle/>
        <a:p>
          <a:endParaRPr lang="en-US"/>
        </a:p>
      </dgm:t>
    </dgm:pt>
    <dgm:pt modelId="{DBB0D8F0-FA13-4FEC-A936-7C76577FD760}">
      <dgm:prSet phldrT="[Text]"/>
      <dgm:spPr/>
      <dgm:t>
        <a:bodyPr/>
        <a:lstStyle/>
        <a:p>
          <a:r>
            <a:rPr lang="en-US" dirty="0" smtClean="0">
              <a:latin typeface="Century Gothic" panose="020B0502020202020204" pitchFamily="34" charset="0"/>
            </a:rPr>
            <a:t>You can get a free copy of your credit report* each year at annualcreditreport.com</a:t>
          </a:r>
          <a:endParaRPr lang="en-US" dirty="0"/>
        </a:p>
      </dgm:t>
    </dgm:pt>
    <dgm:pt modelId="{FD4D8143-78E9-460C-9541-2C4E7247C652}" type="parTrans" cxnId="{8FFDCB26-B988-4CEB-8F70-290D2FDB06C6}">
      <dgm:prSet/>
      <dgm:spPr/>
      <dgm:t>
        <a:bodyPr/>
        <a:lstStyle/>
        <a:p>
          <a:endParaRPr lang="en-US"/>
        </a:p>
      </dgm:t>
    </dgm:pt>
    <dgm:pt modelId="{CA870AD9-1FE9-4B25-8A25-8250B614D5A0}" type="sibTrans" cxnId="{8FFDCB26-B988-4CEB-8F70-290D2FDB06C6}">
      <dgm:prSet/>
      <dgm:spPr/>
      <dgm:t>
        <a:bodyPr/>
        <a:lstStyle/>
        <a:p>
          <a:endParaRPr lang="en-US"/>
        </a:p>
      </dgm:t>
    </dgm:pt>
    <dgm:pt modelId="{E3254F52-F967-47C3-B20A-A92BB5BADF82}">
      <dgm:prSet phldrT="[Text]"/>
      <dgm:spPr/>
      <dgm:t>
        <a:bodyPr/>
        <a:lstStyle/>
        <a:p>
          <a:r>
            <a:rPr lang="en-US" smtClean="0">
              <a:latin typeface="Century Gothic" panose="020B0502020202020204" pitchFamily="34" charset="0"/>
            </a:rPr>
            <a:t>Errors can and do occur.</a:t>
          </a:r>
          <a:endParaRPr lang="en-US" dirty="0"/>
        </a:p>
      </dgm:t>
    </dgm:pt>
    <dgm:pt modelId="{269BF12C-8A16-4499-B286-6A0868C8F8DF}" type="parTrans" cxnId="{406344A5-3942-4FCA-A1E3-F8F48CCCDFEC}">
      <dgm:prSet/>
      <dgm:spPr/>
      <dgm:t>
        <a:bodyPr/>
        <a:lstStyle/>
        <a:p>
          <a:endParaRPr lang="en-US"/>
        </a:p>
      </dgm:t>
    </dgm:pt>
    <dgm:pt modelId="{6FF5E964-04A3-4BB5-9258-5612CEC0DC7F}" type="sibTrans" cxnId="{406344A5-3942-4FCA-A1E3-F8F48CCCDFEC}">
      <dgm:prSet/>
      <dgm:spPr/>
      <dgm:t>
        <a:bodyPr/>
        <a:lstStyle/>
        <a:p>
          <a:endParaRPr lang="en-US"/>
        </a:p>
      </dgm:t>
    </dgm:pt>
    <dgm:pt modelId="{7CA0C4CA-F29A-4DA7-8D4E-86DF5FE6F4FE}">
      <dgm:prSet phldrT="[Text]"/>
      <dgm:spPr/>
      <dgm:t>
        <a:bodyPr/>
        <a:lstStyle/>
        <a:p>
          <a:r>
            <a:rPr lang="en-US" smtClean="0">
              <a:latin typeface="Century Gothic" panose="020B0502020202020204" pitchFamily="34" charset="0"/>
            </a:rPr>
            <a:t>Take action to get errors corrected as soon as possible.</a:t>
          </a:r>
          <a:endParaRPr lang="en-US" dirty="0"/>
        </a:p>
      </dgm:t>
    </dgm:pt>
    <dgm:pt modelId="{AFDFEBA1-218D-4367-9AF3-DA6311D66264}" type="parTrans" cxnId="{E9E6F2C0-84A9-4F51-A19A-F4C17E5632B0}">
      <dgm:prSet/>
      <dgm:spPr/>
      <dgm:t>
        <a:bodyPr/>
        <a:lstStyle/>
        <a:p>
          <a:endParaRPr lang="en-US"/>
        </a:p>
      </dgm:t>
    </dgm:pt>
    <dgm:pt modelId="{2EC7ED6B-953F-440A-A10E-5FC029CE350A}" type="sibTrans" cxnId="{E9E6F2C0-84A9-4F51-A19A-F4C17E5632B0}">
      <dgm:prSet/>
      <dgm:spPr/>
      <dgm:t>
        <a:bodyPr/>
        <a:lstStyle/>
        <a:p>
          <a:endParaRPr lang="en-US"/>
        </a:p>
      </dgm:t>
    </dgm:pt>
    <dgm:pt modelId="{EFFAD4A6-A1E7-4740-8F38-2899AE0D0111}" type="pres">
      <dgm:prSet presAssocID="{2D9D318B-291E-4119-BDBA-07AF564C0A4D}" presName="linear" presStyleCnt="0">
        <dgm:presLayoutVars>
          <dgm:dir/>
          <dgm:animLvl val="lvl"/>
          <dgm:resizeHandles val="exact"/>
        </dgm:presLayoutVars>
      </dgm:prSet>
      <dgm:spPr/>
      <dgm:t>
        <a:bodyPr/>
        <a:lstStyle/>
        <a:p>
          <a:endParaRPr lang="en-US"/>
        </a:p>
      </dgm:t>
    </dgm:pt>
    <dgm:pt modelId="{CE42F8C6-2B62-449E-B300-3EFA97C9BADB}" type="pres">
      <dgm:prSet presAssocID="{0710C999-5C9E-47D1-A9F5-02D03871B9C0}" presName="parentLin" presStyleCnt="0"/>
      <dgm:spPr/>
      <dgm:t>
        <a:bodyPr/>
        <a:lstStyle/>
        <a:p>
          <a:endParaRPr lang="en-US"/>
        </a:p>
      </dgm:t>
    </dgm:pt>
    <dgm:pt modelId="{B7CECC81-FDE0-4A70-8BF8-3800CFA048DE}" type="pres">
      <dgm:prSet presAssocID="{0710C999-5C9E-47D1-A9F5-02D03871B9C0}" presName="parentLeftMargin" presStyleLbl="node1" presStyleIdx="0" presStyleCnt="3"/>
      <dgm:spPr/>
      <dgm:t>
        <a:bodyPr/>
        <a:lstStyle/>
        <a:p>
          <a:endParaRPr lang="en-US"/>
        </a:p>
      </dgm:t>
    </dgm:pt>
    <dgm:pt modelId="{F02C1701-6373-4B84-9A5D-06F00A0ED0A9}" type="pres">
      <dgm:prSet presAssocID="{0710C999-5C9E-47D1-A9F5-02D03871B9C0}" presName="parentText" presStyleLbl="node1" presStyleIdx="0" presStyleCnt="3">
        <dgm:presLayoutVars>
          <dgm:chMax val="0"/>
          <dgm:bulletEnabled val="1"/>
        </dgm:presLayoutVars>
      </dgm:prSet>
      <dgm:spPr/>
      <dgm:t>
        <a:bodyPr/>
        <a:lstStyle/>
        <a:p>
          <a:endParaRPr lang="en-US"/>
        </a:p>
      </dgm:t>
    </dgm:pt>
    <dgm:pt modelId="{54B3F607-0DEB-4570-A24C-90DA27293FEE}" type="pres">
      <dgm:prSet presAssocID="{0710C999-5C9E-47D1-A9F5-02D03871B9C0}" presName="negativeSpace" presStyleCnt="0"/>
      <dgm:spPr/>
      <dgm:t>
        <a:bodyPr/>
        <a:lstStyle/>
        <a:p>
          <a:endParaRPr lang="en-US"/>
        </a:p>
      </dgm:t>
    </dgm:pt>
    <dgm:pt modelId="{07E3F61F-A999-4479-B72D-87DC4E35FA87}" type="pres">
      <dgm:prSet presAssocID="{0710C999-5C9E-47D1-A9F5-02D03871B9C0}" presName="childText" presStyleLbl="conFgAcc1" presStyleIdx="0" presStyleCnt="3">
        <dgm:presLayoutVars>
          <dgm:bulletEnabled val="1"/>
        </dgm:presLayoutVars>
      </dgm:prSet>
      <dgm:spPr/>
      <dgm:t>
        <a:bodyPr/>
        <a:lstStyle/>
        <a:p>
          <a:endParaRPr lang="en-US"/>
        </a:p>
      </dgm:t>
    </dgm:pt>
    <dgm:pt modelId="{DE8B9548-ABEC-40B2-8A56-DFB6B250FFA2}" type="pres">
      <dgm:prSet presAssocID="{FB83378D-1322-404E-8719-F9CE9343DA00}" presName="spaceBetweenRectangles" presStyleCnt="0"/>
      <dgm:spPr/>
      <dgm:t>
        <a:bodyPr/>
        <a:lstStyle/>
        <a:p>
          <a:endParaRPr lang="en-US"/>
        </a:p>
      </dgm:t>
    </dgm:pt>
    <dgm:pt modelId="{E50E37E9-8E97-4633-9BA8-BCFA3E4E037E}" type="pres">
      <dgm:prSet presAssocID="{3584BF4E-C220-421D-9121-5068B3CB69EB}" presName="parentLin" presStyleCnt="0"/>
      <dgm:spPr/>
      <dgm:t>
        <a:bodyPr/>
        <a:lstStyle/>
        <a:p>
          <a:endParaRPr lang="en-US"/>
        </a:p>
      </dgm:t>
    </dgm:pt>
    <dgm:pt modelId="{73A24F90-353D-457C-85A4-C5D2D9AF9A80}" type="pres">
      <dgm:prSet presAssocID="{3584BF4E-C220-421D-9121-5068B3CB69EB}" presName="parentLeftMargin" presStyleLbl="node1" presStyleIdx="0" presStyleCnt="3"/>
      <dgm:spPr/>
      <dgm:t>
        <a:bodyPr/>
        <a:lstStyle/>
        <a:p>
          <a:endParaRPr lang="en-US"/>
        </a:p>
      </dgm:t>
    </dgm:pt>
    <dgm:pt modelId="{1849C696-33BB-42BC-B61F-522D505C82C2}" type="pres">
      <dgm:prSet presAssocID="{3584BF4E-C220-421D-9121-5068B3CB69EB}" presName="parentText" presStyleLbl="node1" presStyleIdx="1" presStyleCnt="3">
        <dgm:presLayoutVars>
          <dgm:chMax val="0"/>
          <dgm:bulletEnabled val="1"/>
        </dgm:presLayoutVars>
      </dgm:prSet>
      <dgm:spPr/>
      <dgm:t>
        <a:bodyPr/>
        <a:lstStyle/>
        <a:p>
          <a:endParaRPr lang="en-US"/>
        </a:p>
      </dgm:t>
    </dgm:pt>
    <dgm:pt modelId="{7F028698-F0BB-48C4-A6FC-7503590229B9}" type="pres">
      <dgm:prSet presAssocID="{3584BF4E-C220-421D-9121-5068B3CB69EB}" presName="negativeSpace" presStyleCnt="0"/>
      <dgm:spPr/>
      <dgm:t>
        <a:bodyPr/>
        <a:lstStyle/>
        <a:p>
          <a:endParaRPr lang="en-US"/>
        </a:p>
      </dgm:t>
    </dgm:pt>
    <dgm:pt modelId="{E757EA49-7459-405F-8490-0A2B451B570E}" type="pres">
      <dgm:prSet presAssocID="{3584BF4E-C220-421D-9121-5068B3CB69EB}" presName="childText" presStyleLbl="conFgAcc1" presStyleIdx="1" presStyleCnt="3">
        <dgm:presLayoutVars>
          <dgm:bulletEnabled val="1"/>
        </dgm:presLayoutVars>
      </dgm:prSet>
      <dgm:spPr/>
      <dgm:t>
        <a:bodyPr/>
        <a:lstStyle/>
        <a:p>
          <a:endParaRPr lang="en-US"/>
        </a:p>
      </dgm:t>
    </dgm:pt>
    <dgm:pt modelId="{3ACA9172-24AE-45F7-9782-7CE0C4EA9F2F}" type="pres">
      <dgm:prSet presAssocID="{E4BB3C7E-E9C9-41C9-9B2B-805B18E54C9C}" presName="spaceBetweenRectangles" presStyleCnt="0"/>
      <dgm:spPr/>
      <dgm:t>
        <a:bodyPr/>
        <a:lstStyle/>
        <a:p>
          <a:endParaRPr lang="en-US"/>
        </a:p>
      </dgm:t>
    </dgm:pt>
    <dgm:pt modelId="{45A3EAED-D1DD-4A1F-A3D0-F8002B77DAA0}" type="pres">
      <dgm:prSet presAssocID="{7B9D2A5C-B440-44DC-8CC6-EB728674CCDA}" presName="parentLin" presStyleCnt="0"/>
      <dgm:spPr/>
      <dgm:t>
        <a:bodyPr/>
        <a:lstStyle/>
        <a:p>
          <a:endParaRPr lang="en-US"/>
        </a:p>
      </dgm:t>
    </dgm:pt>
    <dgm:pt modelId="{E8DF8672-74D5-4184-A039-F99B4B10BF87}" type="pres">
      <dgm:prSet presAssocID="{7B9D2A5C-B440-44DC-8CC6-EB728674CCDA}" presName="parentLeftMargin" presStyleLbl="node1" presStyleIdx="1" presStyleCnt="3"/>
      <dgm:spPr/>
      <dgm:t>
        <a:bodyPr/>
        <a:lstStyle/>
        <a:p>
          <a:endParaRPr lang="en-US"/>
        </a:p>
      </dgm:t>
    </dgm:pt>
    <dgm:pt modelId="{FEA77007-1E01-4160-91C1-B353A2EBF8AC}" type="pres">
      <dgm:prSet presAssocID="{7B9D2A5C-B440-44DC-8CC6-EB728674CCDA}" presName="parentText" presStyleLbl="node1" presStyleIdx="2" presStyleCnt="3">
        <dgm:presLayoutVars>
          <dgm:chMax val="0"/>
          <dgm:bulletEnabled val="1"/>
        </dgm:presLayoutVars>
      </dgm:prSet>
      <dgm:spPr/>
      <dgm:t>
        <a:bodyPr/>
        <a:lstStyle/>
        <a:p>
          <a:endParaRPr lang="en-US"/>
        </a:p>
      </dgm:t>
    </dgm:pt>
    <dgm:pt modelId="{A9604AB5-948B-4AE6-9EE4-71238E5B52A3}" type="pres">
      <dgm:prSet presAssocID="{7B9D2A5C-B440-44DC-8CC6-EB728674CCDA}" presName="negativeSpace" presStyleCnt="0"/>
      <dgm:spPr/>
      <dgm:t>
        <a:bodyPr/>
        <a:lstStyle/>
        <a:p>
          <a:endParaRPr lang="en-US"/>
        </a:p>
      </dgm:t>
    </dgm:pt>
    <dgm:pt modelId="{8EBAEF75-12D8-4E15-ABC2-B727CB6EB175}" type="pres">
      <dgm:prSet presAssocID="{7B9D2A5C-B440-44DC-8CC6-EB728674CCDA}" presName="childText" presStyleLbl="conFgAcc1" presStyleIdx="2" presStyleCnt="3">
        <dgm:presLayoutVars>
          <dgm:bulletEnabled val="1"/>
        </dgm:presLayoutVars>
      </dgm:prSet>
      <dgm:spPr/>
      <dgm:t>
        <a:bodyPr/>
        <a:lstStyle/>
        <a:p>
          <a:endParaRPr lang="en-US"/>
        </a:p>
      </dgm:t>
    </dgm:pt>
  </dgm:ptLst>
  <dgm:cxnLst>
    <dgm:cxn modelId="{4D8DE3A8-EE40-49E1-8A2E-1F994BF919BE}" type="presOf" srcId="{7B9D2A5C-B440-44DC-8CC6-EB728674CCDA}" destId="{E8DF8672-74D5-4184-A039-F99B4B10BF87}" srcOrd="0" destOrd="0" presId="urn:microsoft.com/office/officeart/2005/8/layout/list1"/>
    <dgm:cxn modelId="{FDCFD381-E958-46CA-9ECE-F4B0CBA91A2E}" srcId="{2D9D318B-291E-4119-BDBA-07AF564C0A4D}" destId="{3584BF4E-C220-421D-9121-5068B3CB69EB}" srcOrd="1" destOrd="0" parTransId="{4CC83D14-2CD5-41F9-8256-BD9D03370544}" sibTransId="{E4BB3C7E-E9C9-41C9-9B2B-805B18E54C9C}"/>
    <dgm:cxn modelId="{44C431DC-287C-47FE-9E85-BF94F11DB329}" type="presOf" srcId="{2D9D318B-291E-4119-BDBA-07AF564C0A4D}" destId="{EFFAD4A6-A1E7-4740-8F38-2899AE0D0111}" srcOrd="0" destOrd="0" presId="urn:microsoft.com/office/officeart/2005/8/layout/list1"/>
    <dgm:cxn modelId="{CC4F3905-57B0-4C0E-A548-8B5B9E404FF5}" type="presOf" srcId="{3584BF4E-C220-421D-9121-5068B3CB69EB}" destId="{1849C696-33BB-42BC-B61F-522D505C82C2}" srcOrd="1" destOrd="0" presId="urn:microsoft.com/office/officeart/2005/8/layout/list1"/>
    <dgm:cxn modelId="{E9E6F2C0-84A9-4F51-A19A-F4C17E5632B0}" srcId="{7B9D2A5C-B440-44DC-8CC6-EB728674CCDA}" destId="{7CA0C4CA-F29A-4DA7-8D4E-86DF5FE6F4FE}" srcOrd="0" destOrd="0" parTransId="{AFDFEBA1-218D-4367-9AF3-DA6311D66264}" sibTransId="{2EC7ED6B-953F-440A-A10E-5FC029CE350A}"/>
    <dgm:cxn modelId="{8DDC0756-E6B0-43A3-9BB1-98460B06C02F}" srcId="{2D9D318B-291E-4119-BDBA-07AF564C0A4D}" destId="{0710C999-5C9E-47D1-A9F5-02D03871B9C0}" srcOrd="0" destOrd="0" parTransId="{18F5B639-251B-457D-A17B-F3B66A50B650}" sibTransId="{FB83378D-1322-404E-8719-F9CE9343DA00}"/>
    <dgm:cxn modelId="{8B13700B-1006-44A2-AD5E-BF8377BCB08F}" type="presOf" srcId="{E3254F52-F967-47C3-B20A-A92BB5BADF82}" destId="{E757EA49-7459-405F-8490-0A2B451B570E}" srcOrd="0" destOrd="0" presId="urn:microsoft.com/office/officeart/2005/8/layout/list1"/>
    <dgm:cxn modelId="{B146731F-4D5B-4000-8238-542061B2EEF6}" srcId="{2D9D318B-291E-4119-BDBA-07AF564C0A4D}" destId="{7B9D2A5C-B440-44DC-8CC6-EB728674CCDA}" srcOrd="2" destOrd="0" parTransId="{8E798B63-9356-4DAE-A8A5-DA3299BCEB69}" sibTransId="{59C2DDD3-A995-4E28-90C6-C843DE631B9F}"/>
    <dgm:cxn modelId="{83AF5473-7588-4150-8B67-8540B5716BCE}" type="presOf" srcId="{7CA0C4CA-F29A-4DA7-8D4E-86DF5FE6F4FE}" destId="{8EBAEF75-12D8-4E15-ABC2-B727CB6EB175}" srcOrd="0" destOrd="0" presId="urn:microsoft.com/office/officeart/2005/8/layout/list1"/>
    <dgm:cxn modelId="{CF0FA2B2-51EA-4E6A-B997-F9F51565C877}" type="presOf" srcId="{0710C999-5C9E-47D1-A9F5-02D03871B9C0}" destId="{B7CECC81-FDE0-4A70-8BF8-3800CFA048DE}" srcOrd="0" destOrd="0" presId="urn:microsoft.com/office/officeart/2005/8/layout/list1"/>
    <dgm:cxn modelId="{406344A5-3942-4FCA-A1E3-F8F48CCCDFEC}" srcId="{3584BF4E-C220-421D-9121-5068B3CB69EB}" destId="{E3254F52-F967-47C3-B20A-A92BB5BADF82}" srcOrd="0" destOrd="0" parTransId="{269BF12C-8A16-4499-B286-6A0868C8F8DF}" sibTransId="{6FF5E964-04A3-4BB5-9258-5612CEC0DC7F}"/>
    <dgm:cxn modelId="{8B259A3B-F09B-48CF-9E0D-3734F4AE4FAA}" type="presOf" srcId="{DBB0D8F0-FA13-4FEC-A936-7C76577FD760}" destId="{07E3F61F-A999-4479-B72D-87DC4E35FA87}" srcOrd="0" destOrd="0" presId="urn:microsoft.com/office/officeart/2005/8/layout/list1"/>
    <dgm:cxn modelId="{D4DFC189-FE2A-45C8-991B-3227B8619D9A}" type="presOf" srcId="{3584BF4E-C220-421D-9121-5068B3CB69EB}" destId="{73A24F90-353D-457C-85A4-C5D2D9AF9A80}" srcOrd="0" destOrd="0" presId="urn:microsoft.com/office/officeart/2005/8/layout/list1"/>
    <dgm:cxn modelId="{BBC80ACE-96C8-4A78-9F41-8B306DAFB924}" type="presOf" srcId="{0710C999-5C9E-47D1-A9F5-02D03871B9C0}" destId="{F02C1701-6373-4B84-9A5D-06F00A0ED0A9}" srcOrd="1" destOrd="0" presId="urn:microsoft.com/office/officeart/2005/8/layout/list1"/>
    <dgm:cxn modelId="{D9240A0D-34C9-4EFE-B81B-2A5307975C67}" type="presOf" srcId="{7B9D2A5C-B440-44DC-8CC6-EB728674CCDA}" destId="{FEA77007-1E01-4160-91C1-B353A2EBF8AC}" srcOrd="1" destOrd="0" presId="urn:microsoft.com/office/officeart/2005/8/layout/list1"/>
    <dgm:cxn modelId="{8FFDCB26-B988-4CEB-8F70-290D2FDB06C6}" srcId="{0710C999-5C9E-47D1-A9F5-02D03871B9C0}" destId="{DBB0D8F0-FA13-4FEC-A936-7C76577FD760}" srcOrd="0" destOrd="0" parTransId="{FD4D8143-78E9-460C-9541-2C4E7247C652}" sibTransId="{CA870AD9-1FE9-4B25-8A25-8250B614D5A0}"/>
    <dgm:cxn modelId="{4D3EDC83-F5C5-46C4-9D0A-573D336D9B5D}" type="presParOf" srcId="{EFFAD4A6-A1E7-4740-8F38-2899AE0D0111}" destId="{CE42F8C6-2B62-449E-B300-3EFA97C9BADB}" srcOrd="0" destOrd="0" presId="urn:microsoft.com/office/officeart/2005/8/layout/list1"/>
    <dgm:cxn modelId="{24F4E648-71C8-4A48-B1C0-27760C8941C1}" type="presParOf" srcId="{CE42F8C6-2B62-449E-B300-3EFA97C9BADB}" destId="{B7CECC81-FDE0-4A70-8BF8-3800CFA048DE}" srcOrd="0" destOrd="0" presId="urn:microsoft.com/office/officeart/2005/8/layout/list1"/>
    <dgm:cxn modelId="{EB0373AF-190A-491F-8480-CDD608EF3CB7}" type="presParOf" srcId="{CE42F8C6-2B62-449E-B300-3EFA97C9BADB}" destId="{F02C1701-6373-4B84-9A5D-06F00A0ED0A9}" srcOrd="1" destOrd="0" presId="urn:microsoft.com/office/officeart/2005/8/layout/list1"/>
    <dgm:cxn modelId="{DCAFB824-9656-4864-ABB5-40B566C816AC}" type="presParOf" srcId="{EFFAD4A6-A1E7-4740-8F38-2899AE0D0111}" destId="{54B3F607-0DEB-4570-A24C-90DA27293FEE}" srcOrd="1" destOrd="0" presId="urn:microsoft.com/office/officeart/2005/8/layout/list1"/>
    <dgm:cxn modelId="{0426B7A8-628E-47F6-BC30-6FA9F668D954}" type="presParOf" srcId="{EFFAD4A6-A1E7-4740-8F38-2899AE0D0111}" destId="{07E3F61F-A999-4479-B72D-87DC4E35FA87}" srcOrd="2" destOrd="0" presId="urn:microsoft.com/office/officeart/2005/8/layout/list1"/>
    <dgm:cxn modelId="{526CA60E-CC43-4B5C-B09F-F91FD174C92C}" type="presParOf" srcId="{EFFAD4A6-A1E7-4740-8F38-2899AE0D0111}" destId="{DE8B9548-ABEC-40B2-8A56-DFB6B250FFA2}" srcOrd="3" destOrd="0" presId="urn:microsoft.com/office/officeart/2005/8/layout/list1"/>
    <dgm:cxn modelId="{B6B6301A-AA5B-46BD-B299-199E4B5431AD}" type="presParOf" srcId="{EFFAD4A6-A1E7-4740-8F38-2899AE0D0111}" destId="{E50E37E9-8E97-4633-9BA8-BCFA3E4E037E}" srcOrd="4" destOrd="0" presId="urn:microsoft.com/office/officeart/2005/8/layout/list1"/>
    <dgm:cxn modelId="{D7F579E2-8072-4B63-A4B1-8BF1EE0E1212}" type="presParOf" srcId="{E50E37E9-8E97-4633-9BA8-BCFA3E4E037E}" destId="{73A24F90-353D-457C-85A4-C5D2D9AF9A80}" srcOrd="0" destOrd="0" presId="urn:microsoft.com/office/officeart/2005/8/layout/list1"/>
    <dgm:cxn modelId="{C172DA93-42F2-48E3-B045-522DED8CE50E}" type="presParOf" srcId="{E50E37E9-8E97-4633-9BA8-BCFA3E4E037E}" destId="{1849C696-33BB-42BC-B61F-522D505C82C2}" srcOrd="1" destOrd="0" presId="urn:microsoft.com/office/officeart/2005/8/layout/list1"/>
    <dgm:cxn modelId="{97E46F1D-693F-4E55-A87D-C1442888ADE1}" type="presParOf" srcId="{EFFAD4A6-A1E7-4740-8F38-2899AE0D0111}" destId="{7F028698-F0BB-48C4-A6FC-7503590229B9}" srcOrd="5" destOrd="0" presId="urn:microsoft.com/office/officeart/2005/8/layout/list1"/>
    <dgm:cxn modelId="{00D7736B-8B82-4A2F-864E-EFBA6CBB2294}" type="presParOf" srcId="{EFFAD4A6-A1E7-4740-8F38-2899AE0D0111}" destId="{E757EA49-7459-405F-8490-0A2B451B570E}" srcOrd="6" destOrd="0" presId="urn:microsoft.com/office/officeart/2005/8/layout/list1"/>
    <dgm:cxn modelId="{96EA6F22-0507-4C1E-AC39-70A7F05AD503}" type="presParOf" srcId="{EFFAD4A6-A1E7-4740-8F38-2899AE0D0111}" destId="{3ACA9172-24AE-45F7-9782-7CE0C4EA9F2F}" srcOrd="7" destOrd="0" presId="urn:microsoft.com/office/officeart/2005/8/layout/list1"/>
    <dgm:cxn modelId="{18171636-6348-4D04-B7C7-4C17C2B1BEE2}" type="presParOf" srcId="{EFFAD4A6-A1E7-4740-8F38-2899AE0D0111}" destId="{45A3EAED-D1DD-4A1F-A3D0-F8002B77DAA0}" srcOrd="8" destOrd="0" presId="urn:microsoft.com/office/officeart/2005/8/layout/list1"/>
    <dgm:cxn modelId="{8DD8307A-3ACF-42B5-B010-0ADDD0D40D04}" type="presParOf" srcId="{45A3EAED-D1DD-4A1F-A3D0-F8002B77DAA0}" destId="{E8DF8672-74D5-4184-A039-F99B4B10BF87}" srcOrd="0" destOrd="0" presId="urn:microsoft.com/office/officeart/2005/8/layout/list1"/>
    <dgm:cxn modelId="{C33F954D-48D8-4E70-A825-719D0769719A}" type="presParOf" srcId="{45A3EAED-D1DD-4A1F-A3D0-F8002B77DAA0}" destId="{FEA77007-1E01-4160-91C1-B353A2EBF8AC}" srcOrd="1" destOrd="0" presId="urn:microsoft.com/office/officeart/2005/8/layout/list1"/>
    <dgm:cxn modelId="{B535A0FB-C4B2-41FF-897E-E7901526BDE1}" type="presParOf" srcId="{EFFAD4A6-A1E7-4740-8F38-2899AE0D0111}" destId="{A9604AB5-948B-4AE6-9EE4-71238E5B52A3}" srcOrd="9" destOrd="0" presId="urn:microsoft.com/office/officeart/2005/8/layout/list1"/>
    <dgm:cxn modelId="{02C1885C-1B85-4F37-8D1C-7FF7D7033F7F}" type="presParOf" srcId="{EFFAD4A6-A1E7-4740-8F38-2899AE0D0111}" destId="{8EBAEF75-12D8-4E15-ABC2-B727CB6EB175}"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F3202EA-6CB0-4BDE-88C8-9C6CE49EA405}"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F43A0EC-EC9E-45EB-A4D1-7ED262FE0FE6}">
      <dgm:prSet phldrT="[Text]"/>
      <dgm:spPr/>
      <dgm:t>
        <a:bodyPr/>
        <a:lstStyle/>
        <a:p>
          <a:r>
            <a:rPr lang="en-US" b="1" dirty="0" smtClean="0">
              <a:latin typeface="Century Gothic" panose="020B0502020202020204" pitchFamily="34" charset="0"/>
            </a:rPr>
            <a:t>Be aware of credit trouble signs</a:t>
          </a:r>
          <a:endParaRPr lang="en-US" dirty="0"/>
        </a:p>
      </dgm:t>
    </dgm:pt>
    <dgm:pt modelId="{44958E91-3CCA-44ED-BC57-5407B1A05582}" type="parTrans" cxnId="{5F3181D5-7BA1-48AD-9060-F16928A3A1C4}">
      <dgm:prSet/>
      <dgm:spPr/>
      <dgm:t>
        <a:bodyPr/>
        <a:lstStyle/>
        <a:p>
          <a:endParaRPr lang="en-US"/>
        </a:p>
      </dgm:t>
    </dgm:pt>
    <dgm:pt modelId="{D81C894C-E128-4C57-85EF-BD38F478E728}" type="sibTrans" cxnId="{5F3181D5-7BA1-48AD-9060-F16928A3A1C4}">
      <dgm:prSet/>
      <dgm:spPr/>
      <dgm:t>
        <a:bodyPr/>
        <a:lstStyle/>
        <a:p>
          <a:endParaRPr lang="en-US"/>
        </a:p>
      </dgm:t>
    </dgm:pt>
    <dgm:pt modelId="{1B302DC9-DDB8-404F-8433-FF1EE066773B}">
      <dgm:prSet phldrT="[Text]"/>
      <dgm:spPr/>
      <dgm:t>
        <a:bodyPr/>
        <a:lstStyle/>
        <a:p>
          <a:r>
            <a:rPr lang="en-US" dirty="0" smtClean="0">
              <a:latin typeface="Century Gothic" panose="020B0502020202020204" pitchFamily="34" charset="0"/>
            </a:rPr>
            <a:t>Paying late</a:t>
          </a:r>
          <a:endParaRPr lang="en-US" dirty="0"/>
        </a:p>
      </dgm:t>
    </dgm:pt>
    <dgm:pt modelId="{5AD3529F-7485-418F-B4C2-E39B867B5D3D}" type="parTrans" cxnId="{F3B12A01-D1AC-44DC-8F67-4FA30DB146B9}">
      <dgm:prSet/>
      <dgm:spPr/>
      <dgm:t>
        <a:bodyPr/>
        <a:lstStyle/>
        <a:p>
          <a:endParaRPr lang="en-US"/>
        </a:p>
      </dgm:t>
    </dgm:pt>
    <dgm:pt modelId="{2CF1453A-21B2-48F5-971D-051F21502386}" type="sibTrans" cxnId="{F3B12A01-D1AC-44DC-8F67-4FA30DB146B9}">
      <dgm:prSet/>
      <dgm:spPr/>
      <dgm:t>
        <a:bodyPr/>
        <a:lstStyle/>
        <a:p>
          <a:endParaRPr lang="en-US"/>
        </a:p>
      </dgm:t>
    </dgm:pt>
    <dgm:pt modelId="{6F91AE19-ED95-4EA6-A079-E9D84FC7D07D}">
      <dgm:prSet phldrT="[Text]"/>
      <dgm:spPr/>
      <dgm:t>
        <a:bodyPr/>
        <a:lstStyle/>
        <a:p>
          <a:r>
            <a:rPr lang="en-US" b="1" dirty="0" smtClean="0">
              <a:latin typeface="Century Gothic" panose="020B0502020202020204" pitchFamily="34" charset="0"/>
            </a:rPr>
            <a:t>What do I do if I get in</a:t>
          </a:r>
          <a:br>
            <a:rPr lang="en-US" b="1" dirty="0" smtClean="0">
              <a:latin typeface="Century Gothic" panose="020B0502020202020204" pitchFamily="34" charset="0"/>
            </a:rPr>
          </a:br>
          <a:r>
            <a:rPr lang="en-US" b="1" dirty="0" smtClean="0">
              <a:latin typeface="Century Gothic" panose="020B0502020202020204" pitchFamily="34" charset="0"/>
            </a:rPr>
            <a:t>trouble with debt?</a:t>
          </a:r>
          <a:endParaRPr lang="en-US" dirty="0"/>
        </a:p>
      </dgm:t>
    </dgm:pt>
    <dgm:pt modelId="{6C326BF6-9304-4C27-AA52-4D5D181A5A82}" type="parTrans" cxnId="{823B695F-96DD-4AF5-AEB3-17BF7354F2B5}">
      <dgm:prSet/>
      <dgm:spPr/>
      <dgm:t>
        <a:bodyPr/>
        <a:lstStyle/>
        <a:p>
          <a:endParaRPr lang="en-US"/>
        </a:p>
      </dgm:t>
    </dgm:pt>
    <dgm:pt modelId="{1D2F2639-9A9D-42A3-8999-76F94DAEBECC}" type="sibTrans" cxnId="{823B695F-96DD-4AF5-AEB3-17BF7354F2B5}">
      <dgm:prSet/>
      <dgm:spPr/>
      <dgm:t>
        <a:bodyPr/>
        <a:lstStyle/>
        <a:p>
          <a:endParaRPr lang="en-US"/>
        </a:p>
      </dgm:t>
    </dgm:pt>
    <dgm:pt modelId="{3D653F00-8358-404F-81EE-A89244AC77E0}">
      <dgm:prSet phldrT="[Text]"/>
      <dgm:spPr/>
      <dgm:t>
        <a:bodyPr/>
        <a:lstStyle/>
        <a:p>
          <a:r>
            <a:rPr lang="en-US" dirty="0" smtClean="0">
              <a:solidFill>
                <a:schemeClr val="tx1"/>
              </a:solidFill>
              <a:latin typeface="Century Gothic" panose="020B0502020202020204" pitchFamily="34" charset="0"/>
            </a:rPr>
            <a:t>Don’t ignore it! The problem won’t go away on its own.</a:t>
          </a:r>
          <a:endParaRPr lang="en-US" dirty="0"/>
        </a:p>
      </dgm:t>
    </dgm:pt>
    <dgm:pt modelId="{FF432B3A-FA9E-4682-9DA6-5CC4C7BA9AFF}" type="parTrans" cxnId="{1FD4A247-4115-44A2-AF2E-36FC05600F06}">
      <dgm:prSet/>
      <dgm:spPr/>
      <dgm:t>
        <a:bodyPr/>
        <a:lstStyle/>
        <a:p>
          <a:endParaRPr lang="en-US"/>
        </a:p>
      </dgm:t>
    </dgm:pt>
    <dgm:pt modelId="{8F7BEA0D-4924-4309-B49A-DE5CFD2AE32A}" type="sibTrans" cxnId="{1FD4A247-4115-44A2-AF2E-36FC05600F06}">
      <dgm:prSet/>
      <dgm:spPr/>
      <dgm:t>
        <a:bodyPr/>
        <a:lstStyle/>
        <a:p>
          <a:endParaRPr lang="en-US"/>
        </a:p>
      </dgm:t>
    </dgm:pt>
    <dgm:pt modelId="{064AEFAC-2792-41D5-AFC6-6FCAE61F6348}">
      <dgm:prSet/>
      <dgm:spPr/>
      <dgm:t>
        <a:bodyPr/>
        <a:lstStyle/>
        <a:p>
          <a:r>
            <a:rPr lang="en-US" smtClean="0">
              <a:solidFill>
                <a:schemeClr val="tx1"/>
              </a:solidFill>
              <a:latin typeface="Century Gothic" panose="020B0502020202020204" pitchFamily="34" charset="0"/>
            </a:rPr>
            <a:t>Talk to your lender right away.</a:t>
          </a:r>
          <a:endParaRPr lang="en-US" dirty="0">
            <a:solidFill>
              <a:schemeClr val="tx1"/>
            </a:solidFill>
            <a:latin typeface="Century Gothic" panose="020B0502020202020204" pitchFamily="34" charset="0"/>
          </a:endParaRPr>
        </a:p>
      </dgm:t>
    </dgm:pt>
    <dgm:pt modelId="{F65DF2F1-5F71-4770-9F79-F4A6613B7C61}" type="parTrans" cxnId="{8623E134-C0F8-4AAE-ABF3-B4726959703C}">
      <dgm:prSet/>
      <dgm:spPr/>
      <dgm:t>
        <a:bodyPr/>
        <a:lstStyle/>
        <a:p>
          <a:endParaRPr lang="en-US"/>
        </a:p>
      </dgm:t>
    </dgm:pt>
    <dgm:pt modelId="{B1E1D7C0-052C-4B72-9F62-96784AA66BCB}" type="sibTrans" cxnId="{8623E134-C0F8-4AAE-ABF3-B4726959703C}">
      <dgm:prSet/>
      <dgm:spPr/>
      <dgm:t>
        <a:bodyPr/>
        <a:lstStyle/>
        <a:p>
          <a:endParaRPr lang="en-US"/>
        </a:p>
      </dgm:t>
    </dgm:pt>
    <dgm:pt modelId="{D603CD56-F1BB-4173-85C9-907A17AA47B5}">
      <dgm:prSet/>
      <dgm:spPr/>
      <dgm:t>
        <a:bodyPr/>
        <a:lstStyle/>
        <a:p>
          <a:r>
            <a:rPr lang="en-US" smtClean="0">
              <a:solidFill>
                <a:schemeClr val="tx1"/>
              </a:solidFill>
              <a:latin typeface="Century Gothic" panose="020B0502020202020204" pitchFamily="34" charset="0"/>
            </a:rPr>
            <a:t>Get help—Your lender may be able to recommend a reputable credit counselor. </a:t>
          </a:r>
          <a:endParaRPr lang="en-US" dirty="0">
            <a:solidFill>
              <a:schemeClr val="tx1"/>
            </a:solidFill>
            <a:latin typeface="Century Gothic" panose="020B0502020202020204" pitchFamily="34" charset="0"/>
          </a:endParaRPr>
        </a:p>
      </dgm:t>
    </dgm:pt>
    <dgm:pt modelId="{42B5B62A-EF5F-4A84-BF95-63225B25CD7B}" type="parTrans" cxnId="{D756F56E-463E-48F4-8430-D16792EC0DF8}">
      <dgm:prSet/>
      <dgm:spPr/>
      <dgm:t>
        <a:bodyPr/>
        <a:lstStyle/>
        <a:p>
          <a:endParaRPr lang="en-US"/>
        </a:p>
      </dgm:t>
    </dgm:pt>
    <dgm:pt modelId="{94D87055-4675-4C33-BB80-D7DC2DAD6D2F}" type="sibTrans" cxnId="{D756F56E-463E-48F4-8430-D16792EC0DF8}">
      <dgm:prSet/>
      <dgm:spPr/>
      <dgm:t>
        <a:bodyPr/>
        <a:lstStyle/>
        <a:p>
          <a:endParaRPr lang="en-US"/>
        </a:p>
      </dgm:t>
    </dgm:pt>
    <dgm:pt modelId="{114BFBB7-4ACD-481D-B34F-81E1926CC00C}">
      <dgm:prSet/>
      <dgm:spPr/>
      <dgm:t>
        <a:bodyPr/>
        <a:lstStyle/>
        <a:p>
          <a:r>
            <a:rPr lang="en-US" dirty="0" smtClean="0">
              <a:solidFill>
                <a:schemeClr val="tx1"/>
              </a:solidFill>
              <a:latin typeface="Century Gothic" panose="020B0502020202020204" pitchFamily="34" charset="0"/>
            </a:rPr>
            <a:t>Know that credit management is a process—there is no</a:t>
          </a:r>
          <a:br>
            <a:rPr lang="en-US" dirty="0" smtClean="0">
              <a:solidFill>
                <a:schemeClr val="tx1"/>
              </a:solidFill>
              <a:latin typeface="Century Gothic" panose="020B0502020202020204" pitchFamily="34" charset="0"/>
            </a:rPr>
          </a:br>
          <a:r>
            <a:rPr lang="en-US" dirty="0" smtClean="0">
              <a:solidFill>
                <a:schemeClr val="tx1"/>
              </a:solidFill>
              <a:latin typeface="Century Gothic" panose="020B0502020202020204" pitchFamily="34" charset="0"/>
            </a:rPr>
            <a:t>quick fix.</a:t>
          </a:r>
          <a:endParaRPr lang="en-US" dirty="0">
            <a:solidFill>
              <a:schemeClr val="tx1"/>
            </a:solidFill>
            <a:latin typeface="Century Gothic" panose="020B0502020202020204" pitchFamily="34" charset="0"/>
          </a:endParaRPr>
        </a:p>
      </dgm:t>
    </dgm:pt>
    <dgm:pt modelId="{C91A761E-5A16-4DF9-81B6-38290C5453E9}" type="parTrans" cxnId="{EB174B65-8741-4B97-BA96-5F4A0F3ACFF3}">
      <dgm:prSet/>
      <dgm:spPr/>
      <dgm:t>
        <a:bodyPr/>
        <a:lstStyle/>
        <a:p>
          <a:endParaRPr lang="en-US"/>
        </a:p>
      </dgm:t>
    </dgm:pt>
    <dgm:pt modelId="{0000E3D7-2A5D-4A75-AA19-30703FC69B83}" type="sibTrans" cxnId="{EB174B65-8741-4B97-BA96-5F4A0F3ACFF3}">
      <dgm:prSet/>
      <dgm:spPr/>
      <dgm:t>
        <a:bodyPr/>
        <a:lstStyle/>
        <a:p>
          <a:endParaRPr lang="en-US"/>
        </a:p>
      </dgm:t>
    </dgm:pt>
    <dgm:pt modelId="{ADE9CFC5-5D4B-4FF4-9B38-1CFF9A0E4CFF}">
      <dgm:prSet/>
      <dgm:spPr/>
      <dgm:t>
        <a:bodyPr/>
        <a:lstStyle/>
        <a:p>
          <a:r>
            <a:rPr lang="en-US" smtClean="0">
              <a:latin typeface="Century Gothic" panose="020B0502020202020204" pitchFamily="34" charset="0"/>
            </a:rPr>
            <a:t>Ignoring savings</a:t>
          </a:r>
          <a:endParaRPr lang="en-US" dirty="0" smtClean="0">
            <a:latin typeface="Century Gothic" panose="020B0502020202020204" pitchFamily="34" charset="0"/>
          </a:endParaRPr>
        </a:p>
      </dgm:t>
    </dgm:pt>
    <dgm:pt modelId="{3CB62A24-FFC1-4334-B442-0641AC5BBF9B}" type="parTrans" cxnId="{C8AA8D2D-F7F8-488F-8D0E-82C2EA10C294}">
      <dgm:prSet/>
      <dgm:spPr/>
      <dgm:t>
        <a:bodyPr/>
        <a:lstStyle/>
        <a:p>
          <a:endParaRPr lang="en-US"/>
        </a:p>
      </dgm:t>
    </dgm:pt>
    <dgm:pt modelId="{73E34B7D-2E17-45A6-A014-841090C64F45}" type="sibTrans" cxnId="{C8AA8D2D-F7F8-488F-8D0E-82C2EA10C294}">
      <dgm:prSet/>
      <dgm:spPr/>
      <dgm:t>
        <a:bodyPr/>
        <a:lstStyle/>
        <a:p>
          <a:endParaRPr lang="en-US"/>
        </a:p>
      </dgm:t>
    </dgm:pt>
    <dgm:pt modelId="{3F5A6BE8-F9E7-49E8-B35A-CB75A398C011}">
      <dgm:prSet/>
      <dgm:spPr/>
      <dgm:t>
        <a:bodyPr/>
        <a:lstStyle/>
        <a:p>
          <a:r>
            <a:rPr lang="en-US" smtClean="0">
              <a:latin typeface="Century Gothic" panose="020B0502020202020204" pitchFamily="34" charset="0"/>
            </a:rPr>
            <a:t>Bouncing checks</a:t>
          </a:r>
          <a:endParaRPr lang="en-US" dirty="0" smtClean="0">
            <a:latin typeface="Century Gothic" panose="020B0502020202020204" pitchFamily="34" charset="0"/>
          </a:endParaRPr>
        </a:p>
      </dgm:t>
    </dgm:pt>
    <dgm:pt modelId="{A71D6FCF-F413-46DC-8CA7-46CF29BBEFA4}" type="parTrans" cxnId="{86C13646-993A-4765-AF1E-5EC172AC1114}">
      <dgm:prSet/>
      <dgm:spPr/>
      <dgm:t>
        <a:bodyPr/>
        <a:lstStyle/>
        <a:p>
          <a:endParaRPr lang="en-US"/>
        </a:p>
      </dgm:t>
    </dgm:pt>
    <dgm:pt modelId="{B60540FE-2D10-4979-B340-015AAD1D0138}" type="sibTrans" cxnId="{86C13646-993A-4765-AF1E-5EC172AC1114}">
      <dgm:prSet/>
      <dgm:spPr/>
      <dgm:t>
        <a:bodyPr/>
        <a:lstStyle/>
        <a:p>
          <a:endParaRPr lang="en-US"/>
        </a:p>
      </dgm:t>
    </dgm:pt>
    <dgm:pt modelId="{B84BF8E7-512C-41C1-84AD-10972C1FE1F3}">
      <dgm:prSet/>
      <dgm:spPr/>
      <dgm:t>
        <a:bodyPr/>
        <a:lstStyle/>
        <a:p>
          <a:r>
            <a:rPr lang="en-US" smtClean="0">
              <a:latin typeface="Century Gothic" panose="020B0502020202020204" pitchFamily="34" charset="0"/>
            </a:rPr>
            <a:t>Maxing out credit</a:t>
          </a:r>
          <a:endParaRPr lang="en-US" dirty="0" smtClean="0">
            <a:latin typeface="Century Gothic" panose="020B0502020202020204" pitchFamily="34" charset="0"/>
          </a:endParaRPr>
        </a:p>
      </dgm:t>
    </dgm:pt>
    <dgm:pt modelId="{5CF320B7-7CE6-4A14-8E8E-02B540593362}" type="parTrans" cxnId="{A0A1C039-828F-4C8C-9987-9EFC33D8C866}">
      <dgm:prSet/>
      <dgm:spPr/>
      <dgm:t>
        <a:bodyPr/>
        <a:lstStyle/>
        <a:p>
          <a:endParaRPr lang="en-US"/>
        </a:p>
      </dgm:t>
    </dgm:pt>
    <dgm:pt modelId="{28E3E2E8-F913-49DB-9C9A-81620EEC90BB}" type="sibTrans" cxnId="{A0A1C039-828F-4C8C-9987-9EFC33D8C866}">
      <dgm:prSet/>
      <dgm:spPr/>
      <dgm:t>
        <a:bodyPr/>
        <a:lstStyle/>
        <a:p>
          <a:endParaRPr lang="en-US"/>
        </a:p>
      </dgm:t>
    </dgm:pt>
    <dgm:pt modelId="{65211681-E370-4377-B84F-41ABE7E2B610}">
      <dgm:prSet/>
      <dgm:spPr/>
      <dgm:t>
        <a:bodyPr/>
        <a:lstStyle/>
        <a:p>
          <a:r>
            <a:rPr lang="en-US" smtClean="0">
              <a:latin typeface="Century Gothic" panose="020B0502020202020204" pitchFamily="34" charset="0"/>
            </a:rPr>
            <a:t>Experiencing personal stress over finances</a:t>
          </a:r>
          <a:endParaRPr lang="en-US" dirty="0" smtClean="0">
            <a:latin typeface="Century Gothic" panose="020B0502020202020204" pitchFamily="34" charset="0"/>
          </a:endParaRPr>
        </a:p>
      </dgm:t>
    </dgm:pt>
    <dgm:pt modelId="{F28BD5EB-E77B-4FFC-A7E6-8E00DD472F13}" type="parTrans" cxnId="{43084AEA-1994-4FBB-A4E1-4B7DECA10A81}">
      <dgm:prSet/>
      <dgm:spPr/>
      <dgm:t>
        <a:bodyPr/>
        <a:lstStyle/>
        <a:p>
          <a:endParaRPr lang="en-US"/>
        </a:p>
      </dgm:t>
    </dgm:pt>
    <dgm:pt modelId="{2A449F26-6BAB-48BB-A63A-5A4C601FCB43}" type="sibTrans" cxnId="{43084AEA-1994-4FBB-A4E1-4B7DECA10A81}">
      <dgm:prSet/>
      <dgm:spPr/>
      <dgm:t>
        <a:bodyPr/>
        <a:lstStyle/>
        <a:p>
          <a:endParaRPr lang="en-US"/>
        </a:p>
      </dgm:t>
    </dgm:pt>
    <dgm:pt modelId="{95348815-29BB-4B77-A14E-1F38D8E856DA}">
      <dgm:prSet/>
      <dgm:spPr/>
      <dgm:t>
        <a:bodyPr/>
        <a:lstStyle/>
        <a:p>
          <a:r>
            <a:rPr lang="en-US" smtClean="0">
              <a:latin typeface="Century Gothic" panose="020B0502020202020204" pitchFamily="34" charset="0"/>
            </a:rPr>
            <a:t>Feeling like you’re</a:t>
          </a:r>
          <a:br>
            <a:rPr lang="en-US" smtClean="0">
              <a:latin typeface="Century Gothic" panose="020B0502020202020204" pitchFamily="34" charset="0"/>
            </a:rPr>
          </a:br>
          <a:r>
            <a:rPr lang="en-US" smtClean="0">
              <a:latin typeface="Century Gothic" panose="020B0502020202020204" pitchFamily="34" charset="0"/>
            </a:rPr>
            <a:t>paying forever</a:t>
          </a:r>
          <a:endParaRPr lang="en-US" dirty="0" smtClean="0">
            <a:latin typeface="Century Gothic" panose="020B0502020202020204" pitchFamily="34" charset="0"/>
          </a:endParaRPr>
        </a:p>
      </dgm:t>
    </dgm:pt>
    <dgm:pt modelId="{DC6B0878-5D0F-428D-A7EA-FE679F2D8E60}" type="parTrans" cxnId="{FDA87C6B-782F-4635-B91B-EAF75A387976}">
      <dgm:prSet/>
      <dgm:spPr/>
      <dgm:t>
        <a:bodyPr/>
        <a:lstStyle/>
        <a:p>
          <a:endParaRPr lang="en-US"/>
        </a:p>
      </dgm:t>
    </dgm:pt>
    <dgm:pt modelId="{C5BDA715-2072-4F34-B1E3-E1A266F8E993}" type="sibTrans" cxnId="{FDA87C6B-782F-4635-B91B-EAF75A387976}">
      <dgm:prSet/>
      <dgm:spPr/>
      <dgm:t>
        <a:bodyPr/>
        <a:lstStyle/>
        <a:p>
          <a:endParaRPr lang="en-US"/>
        </a:p>
      </dgm:t>
    </dgm:pt>
    <dgm:pt modelId="{5354C0E4-5527-4258-BA91-8B67E8A783F0}">
      <dgm:prSet/>
      <dgm:spPr/>
      <dgm:t>
        <a:bodyPr/>
        <a:lstStyle/>
        <a:p>
          <a:r>
            <a:rPr lang="en-US" dirty="0" smtClean="0">
              <a:latin typeface="Century Gothic" panose="020B0502020202020204" pitchFamily="34" charset="0"/>
            </a:rPr>
            <a:t>Ignoring the phone to</a:t>
          </a:r>
          <a:br>
            <a:rPr lang="en-US" dirty="0" smtClean="0">
              <a:latin typeface="Century Gothic" panose="020B0502020202020204" pitchFamily="34" charset="0"/>
            </a:rPr>
          </a:br>
          <a:r>
            <a:rPr lang="en-US" dirty="0" smtClean="0">
              <a:latin typeface="Century Gothic" panose="020B0502020202020204" pitchFamily="34" charset="0"/>
            </a:rPr>
            <a:t>avoid creditors</a:t>
          </a:r>
        </a:p>
      </dgm:t>
    </dgm:pt>
    <dgm:pt modelId="{FA4329D7-D59C-4FA5-B1BD-511BCD473285}" type="parTrans" cxnId="{A711945D-F59A-4DBB-B891-9F50F97FCF3D}">
      <dgm:prSet/>
      <dgm:spPr/>
      <dgm:t>
        <a:bodyPr/>
        <a:lstStyle/>
        <a:p>
          <a:endParaRPr lang="en-US"/>
        </a:p>
      </dgm:t>
    </dgm:pt>
    <dgm:pt modelId="{84CD99A2-6B46-4AD6-B426-2AE1346F6DF0}" type="sibTrans" cxnId="{A711945D-F59A-4DBB-B891-9F50F97FCF3D}">
      <dgm:prSet/>
      <dgm:spPr/>
      <dgm:t>
        <a:bodyPr/>
        <a:lstStyle/>
        <a:p>
          <a:endParaRPr lang="en-US"/>
        </a:p>
      </dgm:t>
    </dgm:pt>
    <dgm:pt modelId="{50E1E269-EA23-4164-80BF-2314B45E865A}" type="pres">
      <dgm:prSet presAssocID="{7F3202EA-6CB0-4BDE-88C8-9C6CE49EA405}" presName="Name0" presStyleCnt="0">
        <dgm:presLayoutVars>
          <dgm:dir/>
          <dgm:animLvl val="lvl"/>
          <dgm:resizeHandles val="exact"/>
        </dgm:presLayoutVars>
      </dgm:prSet>
      <dgm:spPr/>
      <dgm:t>
        <a:bodyPr/>
        <a:lstStyle/>
        <a:p>
          <a:endParaRPr lang="en-US"/>
        </a:p>
      </dgm:t>
    </dgm:pt>
    <dgm:pt modelId="{C43427FC-7A72-43D4-ABC2-A37023C2ED9E}" type="pres">
      <dgm:prSet presAssocID="{7F43A0EC-EC9E-45EB-A4D1-7ED262FE0FE6}" presName="composite" presStyleCnt="0"/>
      <dgm:spPr/>
    </dgm:pt>
    <dgm:pt modelId="{9E8CE9AB-8712-47B0-9148-42E3D2D6142F}" type="pres">
      <dgm:prSet presAssocID="{7F43A0EC-EC9E-45EB-A4D1-7ED262FE0FE6}" presName="parTx" presStyleLbl="alignNode1" presStyleIdx="0" presStyleCnt="2">
        <dgm:presLayoutVars>
          <dgm:chMax val="0"/>
          <dgm:chPref val="0"/>
          <dgm:bulletEnabled val="1"/>
        </dgm:presLayoutVars>
      </dgm:prSet>
      <dgm:spPr/>
      <dgm:t>
        <a:bodyPr/>
        <a:lstStyle/>
        <a:p>
          <a:endParaRPr lang="en-US"/>
        </a:p>
      </dgm:t>
    </dgm:pt>
    <dgm:pt modelId="{DA117834-4E6E-491F-9DD0-828FCA95425E}" type="pres">
      <dgm:prSet presAssocID="{7F43A0EC-EC9E-45EB-A4D1-7ED262FE0FE6}" presName="desTx" presStyleLbl="alignAccFollowNode1" presStyleIdx="0" presStyleCnt="2">
        <dgm:presLayoutVars>
          <dgm:bulletEnabled val="1"/>
        </dgm:presLayoutVars>
      </dgm:prSet>
      <dgm:spPr/>
      <dgm:t>
        <a:bodyPr/>
        <a:lstStyle/>
        <a:p>
          <a:endParaRPr lang="en-US"/>
        </a:p>
      </dgm:t>
    </dgm:pt>
    <dgm:pt modelId="{5AA29DA8-67B0-4009-B8C9-2103B17607A1}" type="pres">
      <dgm:prSet presAssocID="{D81C894C-E128-4C57-85EF-BD38F478E728}" presName="space" presStyleCnt="0"/>
      <dgm:spPr/>
    </dgm:pt>
    <dgm:pt modelId="{060C4FE5-4310-4BC0-B411-31AA8D6300E7}" type="pres">
      <dgm:prSet presAssocID="{6F91AE19-ED95-4EA6-A079-E9D84FC7D07D}" presName="composite" presStyleCnt="0"/>
      <dgm:spPr/>
    </dgm:pt>
    <dgm:pt modelId="{0B004779-3743-4A49-86DB-883F0D421464}" type="pres">
      <dgm:prSet presAssocID="{6F91AE19-ED95-4EA6-A079-E9D84FC7D07D}" presName="parTx" presStyleLbl="alignNode1" presStyleIdx="1" presStyleCnt="2">
        <dgm:presLayoutVars>
          <dgm:chMax val="0"/>
          <dgm:chPref val="0"/>
          <dgm:bulletEnabled val="1"/>
        </dgm:presLayoutVars>
      </dgm:prSet>
      <dgm:spPr/>
      <dgm:t>
        <a:bodyPr/>
        <a:lstStyle/>
        <a:p>
          <a:endParaRPr lang="en-US"/>
        </a:p>
      </dgm:t>
    </dgm:pt>
    <dgm:pt modelId="{FE0B8BEA-2A7E-49C3-A328-A606C7E30600}" type="pres">
      <dgm:prSet presAssocID="{6F91AE19-ED95-4EA6-A079-E9D84FC7D07D}" presName="desTx" presStyleLbl="alignAccFollowNode1" presStyleIdx="1" presStyleCnt="2">
        <dgm:presLayoutVars>
          <dgm:bulletEnabled val="1"/>
        </dgm:presLayoutVars>
      </dgm:prSet>
      <dgm:spPr/>
      <dgm:t>
        <a:bodyPr/>
        <a:lstStyle/>
        <a:p>
          <a:endParaRPr lang="en-US"/>
        </a:p>
      </dgm:t>
    </dgm:pt>
  </dgm:ptLst>
  <dgm:cxnLst>
    <dgm:cxn modelId="{8623E134-C0F8-4AAE-ABF3-B4726959703C}" srcId="{6F91AE19-ED95-4EA6-A079-E9D84FC7D07D}" destId="{064AEFAC-2792-41D5-AFC6-6FCAE61F6348}" srcOrd="1" destOrd="0" parTransId="{F65DF2F1-5F71-4770-9F79-F4A6613B7C61}" sibTransId="{B1E1D7C0-052C-4B72-9F62-96784AA66BCB}"/>
    <dgm:cxn modelId="{1FD4A247-4115-44A2-AF2E-36FC05600F06}" srcId="{6F91AE19-ED95-4EA6-A079-E9D84FC7D07D}" destId="{3D653F00-8358-404F-81EE-A89244AC77E0}" srcOrd="0" destOrd="0" parTransId="{FF432B3A-FA9E-4682-9DA6-5CC4C7BA9AFF}" sibTransId="{8F7BEA0D-4924-4309-B49A-DE5CFD2AE32A}"/>
    <dgm:cxn modelId="{C8AA8D2D-F7F8-488F-8D0E-82C2EA10C294}" srcId="{7F43A0EC-EC9E-45EB-A4D1-7ED262FE0FE6}" destId="{ADE9CFC5-5D4B-4FF4-9B38-1CFF9A0E4CFF}" srcOrd="1" destOrd="0" parTransId="{3CB62A24-FFC1-4334-B442-0641AC5BBF9B}" sibTransId="{73E34B7D-2E17-45A6-A014-841090C64F45}"/>
    <dgm:cxn modelId="{6E6FB39A-F3EC-461C-A6EF-879DD6AAB13B}" type="presOf" srcId="{6F91AE19-ED95-4EA6-A079-E9D84FC7D07D}" destId="{0B004779-3743-4A49-86DB-883F0D421464}" srcOrd="0" destOrd="0" presId="urn:microsoft.com/office/officeart/2005/8/layout/hList1"/>
    <dgm:cxn modelId="{17FB3CFB-4BEB-4D68-B7AE-3E5E1F0D5F89}" type="presOf" srcId="{3D653F00-8358-404F-81EE-A89244AC77E0}" destId="{FE0B8BEA-2A7E-49C3-A328-A606C7E30600}" srcOrd="0" destOrd="0" presId="urn:microsoft.com/office/officeart/2005/8/layout/hList1"/>
    <dgm:cxn modelId="{0F6D7912-1BE3-448E-BF63-5FDF73218EB0}" type="presOf" srcId="{7F3202EA-6CB0-4BDE-88C8-9C6CE49EA405}" destId="{50E1E269-EA23-4164-80BF-2314B45E865A}" srcOrd="0" destOrd="0" presId="urn:microsoft.com/office/officeart/2005/8/layout/hList1"/>
    <dgm:cxn modelId="{86C13646-993A-4765-AF1E-5EC172AC1114}" srcId="{7F43A0EC-EC9E-45EB-A4D1-7ED262FE0FE6}" destId="{3F5A6BE8-F9E7-49E8-B35A-CB75A398C011}" srcOrd="2" destOrd="0" parTransId="{A71D6FCF-F413-46DC-8CA7-46CF29BBEFA4}" sibTransId="{B60540FE-2D10-4979-B340-015AAD1D0138}"/>
    <dgm:cxn modelId="{D756F56E-463E-48F4-8430-D16792EC0DF8}" srcId="{6F91AE19-ED95-4EA6-A079-E9D84FC7D07D}" destId="{D603CD56-F1BB-4173-85C9-907A17AA47B5}" srcOrd="2" destOrd="0" parTransId="{42B5B62A-EF5F-4A84-BF95-63225B25CD7B}" sibTransId="{94D87055-4675-4C33-BB80-D7DC2DAD6D2F}"/>
    <dgm:cxn modelId="{795CB2EC-2FAA-4774-BD94-EE9CEE794A3B}" type="presOf" srcId="{65211681-E370-4377-B84F-41ABE7E2B610}" destId="{DA117834-4E6E-491F-9DD0-828FCA95425E}" srcOrd="0" destOrd="4" presId="urn:microsoft.com/office/officeart/2005/8/layout/hList1"/>
    <dgm:cxn modelId="{1BED1D45-C906-46CD-92A5-9EE6A7884A2E}" type="presOf" srcId="{064AEFAC-2792-41D5-AFC6-6FCAE61F6348}" destId="{FE0B8BEA-2A7E-49C3-A328-A606C7E30600}" srcOrd="0" destOrd="1" presId="urn:microsoft.com/office/officeart/2005/8/layout/hList1"/>
    <dgm:cxn modelId="{FDA87C6B-782F-4635-B91B-EAF75A387976}" srcId="{7F43A0EC-EC9E-45EB-A4D1-7ED262FE0FE6}" destId="{95348815-29BB-4B77-A14E-1F38D8E856DA}" srcOrd="5" destOrd="0" parTransId="{DC6B0878-5D0F-428D-A7EA-FE679F2D8E60}" sibTransId="{C5BDA715-2072-4F34-B1E3-E1A266F8E993}"/>
    <dgm:cxn modelId="{EB174B65-8741-4B97-BA96-5F4A0F3ACFF3}" srcId="{6F91AE19-ED95-4EA6-A079-E9D84FC7D07D}" destId="{114BFBB7-4ACD-481D-B34F-81E1926CC00C}" srcOrd="3" destOrd="0" parTransId="{C91A761E-5A16-4DF9-81B6-38290C5453E9}" sibTransId="{0000E3D7-2A5D-4A75-AA19-30703FC69B83}"/>
    <dgm:cxn modelId="{43084AEA-1994-4FBB-A4E1-4B7DECA10A81}" srcId="{7F43A0EC-EC9E-45EB-A4D1-7ED262FE0FE6}" destId="{65211681-E370-4377-B84F-41ABE7E2B610}" srcOrd="4" destOrd="0" parTransId="{F28BD5EB-E77B-4FFC-A7E6-8E00DD472F13}" sibTransId="{2A449F26-6BAB-48BB-A63A-5A4C601FCB43}"/>
    <dgm:cxn modelId="{47C6A521-CE06-4CD8-A88B-9E010DD6F20D}" type="presOf" srcId="{7F43A0EC-EC9E-45EB-A4D1-7ED262FE0FE6}" destId="{9E8CE9AB-8712-47B0-9148-42E3D2D6142F}" srcOrd="0" destOrd="0" presId="urn:microsoft.com/office/officeart/2005/8/layout/hList1"/>
    <dgm:cxn modelId="{F3B12A01-D1AC-44DC-8F67-4FA30DB146B9}" srcId="{7F43A0EC-EC9E-45EB-A4D1-7ED262FE0FE6}" destId="{1B302DC9-DDB8-404F-8433-FF1EE066773B}" srcOrd="0" destOrd="0" parTransId="{5AD3529F-7485-418F-B4C2-E39B867B5D3D}" sibTransId="{2CF1453A-21B2-48F5-971D-051F21502386}"/>
    <dgm:cxn modelId="{505BB5DF-0B20-4A1D-984F-790ECBE96966}" type="presOf" srcId="{114BFBB7-4ACD-481D-B34F-81E1926CC00C}" destId="{FE0B8BEA-2A7E-49C3-A328-A606C7E30600}" srcOrd="0" destOrd="3" presId="urn:microsoft.com/office/officeart/2005/8/layout/hList1"/>
    <dgm:cxn modelId="{9B7A8B3E-C946-4B99-9983-19BE962ACFD6}" type="presOf" srcId="{ADE9CFC5-5D4B-4FF4-9B38-1CFF9A0E4CFF}" destId="{DA117834-4E6E-491F-9DD0-828FCA95425E}" srcOrd="0" destOrd="1" presId="urn:microsoft.com/office/officeart/2005/8/layout/hList1"/>
    <dgm:cxn modelId="{E5B2897F-2B8B-4DC9-A497-552CA82D3609}" type="presOf" srcId="{5354C0E4-5527-4258-BA91-8B67E8A783F0}" destId="{DA117834-4E6E-491F-9DD0-828FCA95425E}" srcOrd="0" destOrd="6" presId="urn:microsoft.com/office/officeart/2005/8/layout/hList1"/>
    <dgm:cxn modelId="{A0A1C039-828F-4C8C-9987-9EFC33D8C866}" srcId="{7F43A0EC-EC9E-45EB-A4D1-7ED262FE0FE6}" destId="{B84BF8E7-512C-41C1-84AD-10972C1FE1F3}" srcOrd="3" destOrd="0" parTransId="{5CF320B7-7CE6-4A14-8E8E-02B540593362}" sibTransId="{28E3E2E8-F913-49DB-9C9A-81620EEC90BB}"/>
    <dgm:cxn modelId="{823B695F-96DD-4AF5-AEB3-17BF7354F2B5}" srcId="{7F3202EA-6CB0-4BDE-88C8-9C6CE49EA405}" destId="{6F91AE19-ED95-4EA6-A079-E9D84FC7D07D}" srcOrd="1" destOrd="0" parTransId="{6C326BF6-9304-4C27-AA52-4D5D181A5A82}" sibTransId="{1D2F2639-9A9D-42A3-8999-76F94DAEBECC}"/>
    <dgm:cxn modelId="{2BBEFD1F-20ED-4D2E-9EEC-B566A1D2F00A}" type="presOf" srcId="{95348815-29BB-4B77-A14E-1F38D8E856DA}" destId="{DA117834-4E6E-491F-9DD0-828FCA95425E}" srcOrd="0" destOrd="5" presId="urn:microsoft.com/office/officeart/2005/8/layout/hList1"/>
    <dgm:cxn modelId="{07F0AC71-92BA-449D-83C1-24F3900DD11E}" type="presOf" srcId="{3F5A6BE8-F9E7-49E8-B35A-CB75A398C011}" destId="{DA117834-4E6E-491F-9DD0-828FCA95425E}" srcOrd="0" destOrd="2" presId="urn:microsoft.com/office/officeart/2005/8/layout/hList1"/>
    <dgm:cxn modelId="{935C7D3B-4169-4F50-B41B-514CA8A0DEB5}" type="presOf" srcId="{1B302DC9-DDB8-404F-8433-FF1EE066773B}" destId="{DA117834-4E6E-491F-9DD0-828FCA95425E}" srcOrd="0" destOrd="0" presId="urn:microsoft.com/office/officeart/2005/8/layout/hList1"/>
    <dgm:cxn modelId="{A711945D-F59A-4DBB-B891-9F50F97FCF3D}" srcId="{7F43A0EC-EC9E-45EB-A4D1-7ED262FE0FE6}" destId="{5354C0E4-5527-4258-BA91-8B67E8A783F0}" srcOrd="6" destOrd="0" parTransId="{FA4329D7-D59C-4FA5-B1BD-511BCD473285}" sibTransId="{84CD99A2-6B46-4AD6-B426-2AE1346F6DF0}"/>
    <dgm:cxn modelId="{5F3181D5-7BA1-48AD-9060-F16928A3A1C4}" srcId="{7F3202EA-6CB0-4BDE-88C8-9C6CE49EA405}" destId="{7F43A0EC-EC9E-45EB-A4D1-7ED262FE0FE6}" srcOrd="0" destOrd="0" parTransId="{44958E91-3CCA-44ED-BC57-5407B1A05582}" sibTransId="{D81C894C-E128-4C57-85EF-BD38F478E728}"/>
    <dgm:cxn modelId="{2D93D2E4-3212-49C5-9EBF-CD0113517227}" type="presOf" srcId="{D603CD56-F1BB-4173-85C9-907A17AA47B5}" destId="{FE0B8BEA-2A7E-49C3-A328-A606C7E30600}" srcOrd="0" destOrd="2" presId="urn:microsoft.com/office/officeart/2005/8/layout/hList1"/>
    <dgm:cxn modelId="{D5076368-82BE-41A3-949D-42E3F9A71855}" type="presOf" srcId="{B84BF8E7-512C-41C1-84AD-10972C1FE1F3}" destId="{DA117834-4E6E-491F-9DD0-828FCA95425E}" srcOrd="0" destOrd="3" presId="urn:microsoft.com/office/officeart/2005/8/layout/hList1"/>
    <dgm:cxn modelId="{AA13D52F-958E-49D5-A3CE-061A38AEC97D}" type="presParOf" srcId="{50E1E269-EA23-4164-80BF-2314B45E865A}" destId="{C43427FC-7A72-43D4-ABC2-A37023C2ED9E}" srcOrd="0" destOrd="0" presId="urn:microsoft.com/office/officeart/2005/8/layout/hList1"/>
    <dgm:cxn modelId="{0525F7F1-686F-497C-AD39-D11AF95CA1FB}" type="presParOf" srcId="{C43427FC-7A72-43D4-ABC2-A37023C2ED9E}" destId="{9E8CE9AB-8712-47B0-9148-42E3D2D6142F}" srcOrd="0" destOrd="0" presId="urn:microsoft.com/office/officeart/2005/8/layout/hList1"/>
    <dgm:cxn modelId="{121B5ACB-6D82-45A7-B16E-EB9472DA4C5E}" type="presParOf" srcId="{C43427FC-7A72-43D4-ABC2-A37023C2ED9E}" destId="{DA117834-4E6E-491F-9DD0-828FCA95425E}" srcOrd="1" destOrd="0" presId="urn:microsoft.com/office/officeart/2005/8/layout/hList1"/>
    <dgm:cxn modelId="{B7376890-87DD-410A-8F70-5410A26C231E}" type="presParOf" srcId="{50E1E269-EA23-4164-80BF-2314B45E865A}" destId="{5AA29DA8-67B0-4009-B8C9-2103B17607A1}" srcOrd="1" destOrd="0" presId="urn:microsoft.com/office/officeart/2005/8/layout/hList1"/>
    <dgm:cxn modelId="{4AFA475F-364A-4954-80B4-959C72B76014}" type="presParOf" srcId="{50E1E269-EA23-4164-80BF-2314B45E865A}" destId="{060C4FE5-4310-4BC0-B411-31AA8D6300E7}" srcOrd="2" destOrd="0" presId="urn:microsoft.com/office/officeart/2005/8/layout/hList1"/>
    <dgm:cxn modelId="{41172DF8-5BCD-4AF9-93BC-BF854F331122}" type="presParOf" srcId="{060C4FE5-4310-4BC0-B411-31AA8D6300E7}" destId="{0B004779-3743-4A49-86DB-883F0D421464}" srcOrd="0" destOrd="0" presId="urn:microsoft.com/office/officeart/2005/8/layout/hList1"/>
    <dgm:cxn modelId="{037FD258-5E38-4A7B-9C90-003AA1C113D8}" type="presParOf" srcId="{060C4FE5-4310-4BC0-B411-31AA8D6300E7}" destId="{FE0B8BEA-2A7E-49C3-A328-A606C7E30600}"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65FE1B-1F3D-4C8C-86EB-D0E44A856A49}">
      <dsp:nvSpPr>
        <dsp:cNvPr id="0" name=""/>
        <dsp:cNvSpPr/>
      </dsp:nvSpPr>
      <dsp:spPr>
        <a:xfrm>
          <a:off x="0" y="0"/>
          <a:ext cx="8229600" cy="1577578"/>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en-US" sz="2100" kern="1200" dirty="0" smtClean="0"/>
            <a:t>Credit</a:t>
          </a:r>
          <a:endParaRPr lang="en-US" sz="2100" kern="1200" dirty="0"/>
        </a:p>
        <a:p>
          <a:pPr marL="171450" lvl="1" indent="-171450" algn="l" defTabSz="711200">
            <a:lnSpc>
              <a:spcPct val="90000"/>
            </a:lnSpc>
            <a:spcBef>
              <a:spcPct val="0"/>
            </a:spcBef>
            <a:spcAft>
              <a:spcPct val="15000"/>
            </a:spcAft>
            <a:buChar char="••"/>
          </a:pPr>
          <a:r>
            <a:rPr lang="en-US" sz="1600" kern="1200" dirty="0" smtClean="0">
              <a:latin typeface="Open Sans Light" panose="020B0306030504020204" pitchFamily="34" charset="0"/>
              <a:ea typeface="Open Sans Light" panose="020B0306030504020204" pitchFamily="34" charset="0"/>
              <a:cs typeface="Open Sans Light" panose="020B0306030504020204" pitchFamily="34" charset="0"/>
            </a:rPr>
            <a:t>Refers to a bank or business allowing its customers to purchase goods or services with a promise of future payment.</a:t>
          </a:r>
          <a:endParaRPr lang="en-US" sz="1600" kern="1200" dirty="0"/>
        </a:p>
      </dsp:txBody>
      <dsp:txXfrm>
        <a:off x="1803677" y="0"/>
        <a:ext cx="6425922" cy="1577578"/>
      </dsp:txXfrm>
    </dsp:sp>
    <dsp:sp modelId="{A274CC65-E5F5-49FE-920E-77D05AA79192}">
      <dsp:nvSpPr>
        <dsp:cNvPr id="0" name=""/>
        <dsp:cNvSpPr/>
      </dsp:nvSpPr>
      <dsp:spPr>
        <a:xfrm>
          <a:off x="157757" y="157757"/>
          <a:ext cx="1645920" cy="1262062"/>
        </a:xfrm>
        <a:prstGeom prst="roundRect">
          <a:avLst>
            <a:gd name="adj" fmla="val 10000"/>
          </a:avLst>
        </a:prstGeom>
        <a:blipFill>
          <a:blip xmlns:r="http://schemas.openxmlformats.org/officeDocument/2006/relationships" r:embed="rId1" cstate="email">
            <a:extLst>
              <a:ext uri="{28A0092B-C50C-407E-A947-70E740481C1C}">
                <a14:useLocalDpi xmlns:a14="http://schemas.microsoft.com/office/drawing/2010/main"/>
              </a:ext>
            </a:extLst>
          </a:blip>
          <a:srcRect/>
          <a:stretch>
            <a:fillRect/>
          </a:stretch>
        </a:blip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AC64955-94C6-4717-B4B1-7CF8B8C95F9A}">
      <dsp:nvSpPr>
        <dsp:cNvPr id="0" name=""/>
        <dsp:cNvSpPr/>
      </dsp:nvSpPr>
      <dsp:spPr>
        <a:xfrm>
          <a:off x="0" y="1735335"/>
          <a:ext cx="8229600" cy="1577578"/>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en-US" sz="2100" kern="1200" dirty="0" smtClean="0"/>
            <a:t>Principal</a:t>
          </a:r>
          <a:endParaRPr lang="en-US" sz="2100" kern="1200" dirty="0"/>
        </a:p>
        <a:p>
          <a:pPr marL="171450" lvl="1" indent="-171450" algn="l" defTabSz="711200">
            <a:lnSpc>
              <a:spcPct val="90000"/>
            </a:lnSpc>
            <a:spcBef>
              <a:spcPct val="0"/>
            </a:spcBef>
            <a:spcAft>
              <a:spcPct val="15000"/>
            </a:spcAft>
            <a:buChar char="••"/>
          </a:pPr>
          <a:r>
            <a:rPr lang="en-US" sz="1600" kern="1200" dirty="0" smtClean="0">
              <a:latin typeface="Open Sans Light" panose="020B0306030504020204" pitchFamily="34" charset="0"/>
              <a:ea typeface="Open Sans Light" panose="020B0306030504020204" pitchFamily="34" charset="0"/>
              <a:cs typeface="Open Sans Light" panose="020B0306030504020204" pitchFamily="34" charset="0"/>
            </a:rPr>
            <a:t>Refers to the amount of money you borrow.	</a:t>
          </a:r>
          <a:endParaRPr lang="en-US" sz="1600" kern="1200" dirty="0"/>
        </a:p>
      </dsp:txBody>
      <dsp:txXfrm>
        <a:off x="1803677" y="1735335"/>
        <a:ext cx="6425922" cy="1577578"/>
      </dsp:txXfrm>
    </dsp:sp>
    <dsp:sp modelId="{A488E328-5FE3-4E3F-8228-52A5AB8A8287}">
      <dsp:nvSpPr>
        <dsp:cNvPr id="0" name=""/>
        <dsp:cNvSpPr/>
      </dsp:nvSpPr>
      <dsp:spPr>
        <a:xfrm>
          <a:off x="157757" y="1893093"/>
          <a:ext cx="1645920" cy="1262062"/>
        </a:xfrm>
        <a:prstGeom prst="roundRect">
          <a:avLst>
            <a:gd name="adj" fmla="val 10000"/>
          </a:avLst>
        </a:prstGeom>
        <a:blipFill>
          <a:blip xmlns:r="http://schemas.openxmlformats.org/officeDocument/2006/relationships" r:embed="rId2" cstate="email">
            <a:extLst>
              <a:ext uri="{28A0092B-C50C-407E-A947-70E740481C1C}">
                <a14:useLocalDpi xmlns:a14="http://schemas.microsoft.com/office/drawing/2010/main"/>
              </a:ext>
            </a:extLst>
          </a:blip>
          <a:srcRect/>
          <a:stretch>
            <a:fillRect t="-15000" b="-15000"/>
          </a:stretch>
        </a:blip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1E43B28-0DA5-4ECD-B764-9CDDD8652F35}">
      <dsp:nvSpPr>
        <dsp:cNvPr id="0" name=""/>
        <dsp:cNvSpPr/>
      </dsp:nvSpPr>
      <dsp:spPr>
        <a:xfrm>
          <a:off x="0" y="3470671"/>
          <a:ext cx="8229600" cy="1577578"/>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en-US" sz="2100" kern="1200" dirty="0" smtClean="0"/>
            <a:t>Interest</a:t>
          </a:r>
          <a:endParaRPr lang="en-US" sz="2100" kern="1200" dirty="0"/>
        </a:p>
        <a:p>
          <a:pPr marL="171450" lvl="1" indent="-171450" algn="l" defTabSz="711200">
            <a:lnSpc>
              <a:spcPct val="90000"/>
            </a:lnSpc>
            <a:spcBef>
              <a:spcPct val="0"/>
            </a:spcBef>
            <a:spcAft>
              <a:spcPct val="15000"/>
            </a:spcAft>
            <a:buChar char="••"/>
          </a:pPr>
          <a:r>
            <a:rPr lang="en-US" sz="1600" kern="1200" smtClean="0">
              <a:latin typeface="Open Sans Light" panose="020B0306030504020204" pitchFamily="34" charset="0"/>
              <a:ea typeface="Open Sans Light" panose="020B0306030504020204" pitchFamily="34" charset="0"/>
              <a:cs typeface="Open Sans Light" panose="020B0306030504020204" pitchFamily="34" charset="0"/>
            </a:rPr>
            <a:t>Refers to the additional amount you will need to pay to the lender</a:t>
          </a:r>
          <a:endParaRPr lang="en-US" sz="1600" kern="1200" dirty="0"/>
        </a:p>
        <a:p>
          <a:pPr marL="171450" lvl="1" indent="-171450" algn="l" defTabSz="711200">
            <a:lnSpc>
              <a:spcPct val="90000"/>
            </a:lnSpc>
            <a:spcBef>
              <a:spcPct val="0"/>
            </a:spcBef>
            <a:spcAft>
              <a:spcPct val="15000"/>
            </a:spcAft>
            <a:buChar char="••"/>
          </a:pPr>
          <a:r>
            <a:rPr lang="en-US" sz="1600" kern="1200" smtClean="0">
              <a:latin typeface="Open Sans Light" panose="020B0306030504020204" pitchFamily="34" charset="0"/>
              <a:ea typeface="Open Sans Light" panose="020B0306030504020204" pitchFamily="34" charset="0"/>
              <a:cs typeface="Open Sans Light" panose="020B0306030504020204" pitchFamily="34" charset="0"/>
            </a:rPr>
            <a:t>Depending on the type of credit you have, fees may be incurred in addition to the interest.</a:t>
          </a:r>
          <a:endParaRPr lang="en-US" sz="1600" kern="1200" dirty="0">
            <a:latin typeface="Open Sans Light" panose="020B0306030504020204" pitchFamily="34" charset="0"/>
            <a:ea typeface="Open Sans Light" panose="020B0306030504020204" pitchFamily="34" charset="0"/>
            <a:cs typeface="Open Sans Light" panose="020B0306030504020204" pitchFamily="34" charset="0"/>
          </a:endParaRPr>
        </a:p>
      </dsp:txBody>
      <dsp:txXfrm>
        <a:off x="1803677" y="3470671"/>
        <a:ext cx="6425922" cy="1577578"/>
      </dsp:txXfrm>
    </dsp:sp>
    <dsp:sp modelId="{088B3EEE-2355-4F8E-9478-058D91059763}">
      <dsp:nvSpPr>
        <dsp:cNvPr id="0" name=""/>
        <dsp:cNvSpPr/>
      </dsp:nvSpPr>
      <dsp:spPr>
        <a:xfrm>
          <a:off x="157757" y="3628429"/>
          <a:ext cx="1645920" cy="1262062"/>
        </a:xfrm>
        <a:prstGeom prst="roundRect">
          <a:avLst>
            <a:gd name="adj" fmla="val 10000"/>
          </a:avLst>
        </a:prstGeom>
        <a:blipFill>
          <a:blip xmlns:r="http://schemas.openxmlformats.org/officeDocument/2006/relationships" r:embed="rId3" cstate="email">
            <a:extLst>
              <a:ext uri="{28A0092B-C50C-407E-A947-70E740481C1C}">
                <a14:useLocalDpi xmlns:a14="http://schemas.microsoft.com/office/drawing/2010/main"/>
              </a:ext>
            </a:extLst>
          </a:blip>
          <a:srcRect/>
          <a:stretch>
            <a:fillRect t="-16000" b="-16000"/>
          </a:stretch>
        </a:blip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BCE6B2-9AF4-4C92-BC42-8954972254A2}">
      <dsp:nvSpPr>
        <dsp:cNvPr id="0" name=""/>
        <dsp:cNvSpPr/>
      </dsp:nvSpPr>
      <dsp:spPr>
        <a:xfrm>
          <a:off x="3094" y="39404"/>
          <a:ext cx="1860500" cy="489600"/>
        </a:xfrm>
        <a:prstGeom prst="rect">
          <a:avLst/>
        </a:prstGeom>
        <a:solidFill>
          <a:schemeClr val="tx2"/>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90000"/>
            </a:lnSpc>
            <a:spcBef>
              <a:spcPct val="0"/>
            </a:spcBef>
            <a:spcAft>
              <a:spcPct val="35000"/>
            </a:spcAft>
          </a:pPr>
          <a:r>
            <a:rPr lang="en-US" sz="1700" b="0" kern="1200" dirty="0"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Credit history</a:t>
          </a:r>
          <a:endParaRPr lang="en-US" sz="1700" b="0" kern="1200" dirty="0">
            <a:latin typeface="Open Sans Light" panose="020B0306030504020204" pitchFamily="34" charset="0"/>
            <a:ea typeface="Open Sans Light" panose="020B0306030504020204" pitchFamily="34" charset="0"/>
            <a:cs typeface="Open Sans Light" panose="020B0306030504020204" pitchFamily="34" charset="0"/>
          </a:endParaRPr>
        </a:p>
      </dsp:txBody>
      <dsp:txXfrm>
        <a:off x="3094" y="39404"/>
        <a:ext cx="1860500" cy="489600"/>
      </dsp:txXfrm>
    </dsp:sp>
    <dsp:sp modelId="{D0BB3120-8FBD-4FE1-8903-6579AA9B3BE5}">
      <dsp:nvSpPr>
        <dsp:cNvPr id="0" name=""/>
        <dsp:cNvSpPr/>
      </dsp:nvSpPr>
      <dsp:spPr>
        <a:xfrm>
          <a:off x="3094" y="529005"/>
          <a:ext cx="1860500" cy="4479840"/>
        </a:xfrm>
        <a:prstGeom prst="rect">
          <a:avLst/>
        </a:prstGeom>
        <a:solidFill>
          <a:schemeClr val="bg1">
            <a:lumMod val="95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dirty="0" smtClean="0">
              <a:latin typeface="Open Sans Light" panose="020B0306030504020204" pitchFamily="34" charset="0"/>
              <a:ea typeface="Open Sans Light" panose="020B0306030504020204" pitchFamily="34" charset="0"/>
              <a:cs typeface="Open Sans Light" panose="020B0306030504020204" pitchFamily="34" charset="0"/>
            </a:rPr>
            <a:t>Lenders want to see a history of stability -  for example, how long have you lived at your current address, how long have you been at your current job, do you have a history of paying your debts on time.</a:t>
          </a:r>
          <a:endParaRPr lang="en-US" sz="1700" kern="1200" dirty="0">
            <a:latin typeface="Open Sans Light" panose="020B0306030504020204" pitchFamily="34" charset="0"/>
            <a:ea typeface="Open Sans Light" panose="020B0306030504020204" pitchFamily="34" charset="0"/>
            <a:cs typeface="Open Sans Light" panose="020B0306030504020204" pitchFamily="34" charset="0"/>
          </a:endParaRPr>
        </a:p>
      </dsp:txBody>
      <dsp:txXfrm>
        <a:off x="3094" y="529005"/>
        <a:ext cx="1860500" cy="4479840"/>
      </dsp:txXfrm>
    </dsp:sp>
    <dsp:sp modelId="{25A2D26F-3E1D-4CD8-8B55-225D89D7EAB5}">
      <dsp:nvSpPr>
        <dsp:cNvPr id="0" name=""/>
        <dsp:cNvSpPr/>
      </dsp:nvSpPr>
      <dsp:spPr>
        <a:xfrm>
          <a:off x="2124064" y="39404"/>
          <a:ext cx="1860500" cy="489600"/>
        </a:xfrm>
        <a:prstGeom prst="rect">
          <a:avLst/>
        </a:prstGeom>
        <a:solidFill>
          <a:schemeClr val="accent2"/>
        </a:solidFill>
        <a:ln w="25400" cap="flat"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90000"/>
            </a:lnSpc>
            <a:spcBef>
              <a:spcPct val="0"/>
            </a:spcBef>
            <a:spcAft>
              <a:spcPct val="35000"/>
            </a:spcAft>
          </a:pPr>
          <a:r>
            <a:rPr lang="en-US" sz="1700" kern="1200" dirty="0" smtClean="0">
              <a:latin typeface="Open Sans Light" panose="020B0306030504020204" pitchFamily="34" charset="0"/>
              <a:ea typeface="Open Sans Light" panose="020B0306030504020204" pitchFamily="34" charset="0"/>
              <a:cs typeface="Open Sans Light" panose="020B0306030504020204" pitchFamily="34" charset="0"/>
            </a:rPr>
            <a:t>Collateral</a:t>
          </a:r>
          <a:endParaRPr lang="en-US" sz="1700" kern="1200" dirty="0">
            <a:latin typeface="Open Sans Light" panose="020B0306030504020204" pitchFamily="34" charset="0"/>
            <a:ea typeface="Open Sans Light" panose="020B0306030504020204" pitchFamily="34" charset="0"/>
            <a:cs typeface="Open Sans Light" panose="020B0306030504020204" pitchFamily="34" charset="0"/>
          </a:endParaRPr>
        </a:p>
      </dsp:txBody>
      <dsp:txXfrm>
        <a:off x="2124064" y="39404"/>
        <a:ext cx="1860500" cy="489600"/>
      </dsp:txXfrm>
    </dsp:sp>
    <dsp:sp modelId="{09F5DBEE-BFBC-4B0D-92F2-E931101A6CB4}">
      <dsp:nvSpPr>
        <dsp:cNvPr id="0" name=""/>
        <dsp:cNvSpPr/>
      </dsp:nvSpPr>
      <dsp:spPr>
        <a:xfrm>
          <a:off x="2124064" y="529005"/>
          <a:ext cx="1860500" cy="4479840"/>
        </a:xfrm>
        <a:prstGeom prst="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dirty="0" smtClean="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t>Assets of </a:t>
          </a:r>
          <a:br>
            <a:rPr lang="en-US" sz="1700" kern="1200" dirty="0" smtClean="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br>
          <a:r>
            <a:rPr lang="en-US" sz="1700" kern="1200" dirty="0" smtClean="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t>a borrower </a:t>
          </a:r>
          <a:br>
            <a:rPr lang="en-US" sz="1700" kern="1200" dirty="0" smtClean="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br>
          <a:r>
            <a:rPr lang="en-US" sz="1700" kern="1200" dirty="0" smtClean="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t>(for example, a home) that the lender has the right to take ownership of </a:t>
          </a:r>
          <a:br>
            <a:rPr lang="en-US" sz="1700" kern="1200" dirty="0" smtClean="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br>
          <a:r>
            <a:rPr lang="en-US" sz="1700" kern="1200" dirty="0" smtClean="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t>and use to pay the debt if the borrower is not able to make the loan payments </a:t>
          </a:r>
          <a:br>
            <a:rPr lang="en-US" sz="1700" kern="1200" dirty="0" smtClean="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br>
          <a:r>
            <a:rPr lang="en-US" sz="1700" kern="1200" dirty="0" smtClean="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t>as agreed.</a:t>
          </a:r>
          <a:endParaRPr lang="en-US" sz="1700" kern="1200" dirty="0">
            <a:latin typeface="Open Sans Light" panose="020B0306030504020204" pitchFamily="34" charset="0"/>
            <a:ea typeface="Open Sans Light" panose="020B0306030504020204" pitchFamily="34" charset="0"/>
            <a:cs typeface="Open Sans Light" panose="020B0306030504020204" pitchFamily="34" charset="0"/>
          </a:endParaRPr>
        </a:p>
      </dsp:txBody>
      <dsp:txXfrm>
        <a:off x="2124064" y="529005"/>
        <a:ext cx="1860500" cy="4479840"/>
      </dsp:txXfrm>
    </dsp:sp>
    <dsp:sp modelId="{71A89F8B-2D45-4237-9427-49B52260F62A}">
      <dsp:nvSpPr>
        <dsp:cNvPr id="0" name=""/>
        <dsp:cNvSpPr/>
      </dsp:nvSpPr>
      <dsp:spPr>
        <a:xfrm>
          <a:off x="4233444" y="39404"/>
          <a:ext cx="1860500" cy="489600"/>
        </a:xfrm>
        <a:prstGeom prst="rect">
          <a:avLst/>
        </a:prstGeom>
        <a:solidFill>
          <a:schemeClr val="accent3"/>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90000"/>
            </a:lnSpc>
            <a:spcBef>
              <a:spcPct val="0"/>
            </a:spcBef>
            <a:spcAft>
              <a:spcPct val="35000"/>
            </a:spcAft>
          </a:pPr>
          <a:r>
            <a:rPr lang="en-US" sz="1700" kern="1200" dirty="0" smtClean="0">
              <a:latin typeface="Open Sans Light" panose="020B0306030504020204" pitchFamily="34" charset="0"/>
              <a:ea typeface="Open Sans Light" panose="020B0306030504020204" pitchFamily="34" charset="0"/>
              <a:cs typeface="Open Sans Light" panose="020B0306030504020204" pitchFamily="34" charset="0"/>
            </a:rPr>
            <a:t>Conditions</a:t>
          </a:r>
          <a:endParaRPr lang="en-US" sz="1700" kern="1200" dirty="0">
            <a:latin typeface="Open Sans Light" panose="020B0306030504020204" pitchFamily="34" charset="0"/>
            <a:ea typeface="Open Sans Light" panose="020B0306030504020204" pitchFamily="34" charset="0"/>
            <a:cs typeface="Open Sans Light" panose="020B0306030504020204" pitchFamily="34" charset="0"/>
          </a:endParaRPr>
        </a:p>
      </dsp:txBody>
      <dsp:txXfrm>
        <a:off x="4233444" y="39404"/>
        <a:ext cx="1860500" cy="489600"/>
      </dsp:txXfrm>
    </dsp:sp>
    <dsp:sp modelId="{E047CDF7-DA89-44A6-87F5-2149183380DE}">
      <dsp:nvSpPr>
        <dsp:cNvPr id="0" name=""/>
        <dsp:cNvSpPr/>
      </dsp:nvSpPr>
      <dsp:spPr>
        <a:xfrm>
          <a:off x="4245035" y="529005"/>
          <a:ext cx="1860500" cy="4479840"/>
        </a:xfrm>
        <a:prstGeom prst="rect">
          <a:avLst/>
        </a:prstGeom>
        <a:solidFill>
          <a:schemeClr val="accent5">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dirty="0" smtClean="0">
              <a:latin typeface="Open Sans Light" panose="020B0306030504020204" pitchFamily="34" charset="0"/>
              <a:ea typeface="Open Sans Light" panose="020B0306030504020204" pitchFamily="34" charset="0"/>
              <a:cs typeface="Open Sans Light" panose="020B0306030504020204" pitchFamily="34" charset="0"/>
            </a:rPr>
            <a:t>Lenders might consider outside circumstances that may affect the borrower’s financial situation and ability to repay (for example, what’s happening in the local economy).</a:t>
          </a:r>
          <a:endParaRPr lang="en-US" sz="1700" kern="1200" dirty="0">
            <a:latin typeface="Open Sans Light" panose="020B0306030504020204" pitchFamily="34" charset="0"/>
            <a:ea typeface="Open Sans Light" panose="020B0306030504020204" pitchFamily="34" charset="0"/>
            <a:cs typeface="Open Sans Light" panose="020B0306030504020204" pitchFamily="34" charset="0"/>
          </a:endParaRPr>
        </a:p>
      </dsp:txBody>
      <dsp:txXfrm>
        <a:off x="4245035" y="529005"/>
        <a:ext cx="1860500" cy="4479840"/>
      </dsp:txXfrm>
    </dsp:sp>
    <dsp:sp modelId="{A7697CD7-6ED1-4565-9EAF-F8D5D6FE8DA7}">
      <dsp:nvSpPr>
        <dsp:cNvPr id="0" name=""/>
        <dsp:cNvSpPr/>
      </dsp:nvSpPr>
      <dsp:spPr>
        <a:xfrm>
          <a:off x="6366005" y="39404"/>
          <a:ext cx="1860500" cy="489600"/>
        </a:xfrm>
        <a:prstGeom prst="rect">
          <a:avLst/>
        </a:prstGeom>
        <a:solidFill>
          <a:schemeClr val="tx1"/>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90000"/>
            </a:lnSpc>
            <a:spcBef>
              <a:spcPct val="0"/>
            </a:spcBef>
            <a:spcAft>
              <a:spcPct val="35000"/>
            </a:spcAft>
          </a:pPr>
          <a:r>
            <a:rPr lang="en-US" sz="1700" kern="1200" dirty="0" smtClean="0">
              <a:latin typeface="Open Sans Light" panose="020B0306030504020204" pitchFamily="34" charset="0"/>
              <a:ea typeface="Open Sans Light" panose="020B0306030504020204" pitchFamily="34" charset="0"/>
              <a:cs typeface="Open Sans Light" panose="020B0306030504020204" pitchFamily="34" charset="0"/>
            </a:rPr>
            <a:t>Capacity</a:t>
          </a:r>
          <a:endParaRPr lang="en-US" sz="1700" kern="1200" dirty="0">
            <a:latin typeface="Open Sans Light" panose="020B0306030504020204" pitchFamily="34" charset="0"/>
            <a:ea typeface="Open Sans Light" panose="020B0306030504020204" pitchFamily="34" charset="0"/>
            <a:cs typeface="Open Sans Light" panose="020B0306030504020204" pitchFamily="34" charset="0"/>
          </a:endParaRPr>
        </a:p>
      </dsp:txBody>
      <dsp:txXfrm>
        <a:off x="6366005" y="39404"/>
        <a:ext cx="1860500" cy="489600"/>
      </dsp:txXfrm>
    </dsp:sp>
    <dsp:sp modelId="{1EBA652C-A0CC-47A2-B396-FD1E780E837B}">
      <dsp:nvSpPr>
        <dsp:cNvPr id="0" name=""/>
        <dsp:cNvSpPr/>
      </dsp:nvSpPr>
      <dsp:spPr>
        <a:xfrm>
          <a:off x="6366005" y="529005"/>
          <a:ext cx="1860500" cy="4479840"/>
        </a:xfrm>
        <a:prstGeom prst="rect">
          <a:avLst/>
        </a:prstGeom>
        <a:solidFill>
          <a:schemeClr val="bg1"/>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dirty="0" smtClean="0">
              <a:latin typeface="Open Sans Light" panose="020B0306030504020204" pitchFamily="34" charset="0"/>
              <a:ea typeface="Open Sans Light" panose="020B0306030504020204" pitchFamily="34" charset="0"/>
              <a:cs typeface="Open Sans Light" panose="020B0306030504020204" pitchFamily="34" charset="0"/>
            </a:rPr>
            <a:t>Your other debts and expenses could impact your ability to repay the loan.</a:t>
          </a:r>
          <a:endParaRPr lang="en-US" sz="1700" kern="1200" dirty="0">
            <a:latin typeface="Open Sans Light" panose="020B0306030504020204" pitchFamily="34" charset="0"/>
            <a:ea typeface="Open Sans Light" panose="020B0306030504020204" pitchFamily="34" charset="0"/>
            <a:cs typeface="Open Sans Light" panose="020B0306030504020204" pitchFamily="34" charset="0"/>
          </a:endParaRPr>
        </a:p>
        <a:p>
          <a:pPr marL="171450" lvl="1" indent="-171450" algn="l" defTabSz="755650">
            <a:lnSpc>
              <a:spcPct val="90000"/>
            </a:lnSpc>
            <a:spcBef>
              <a:spcPct val="0"/>
            </a:spcBef>
            <a:spcAft>
              <a:spcPct val="15000"/>
            </a:spcAft>
            <a:buChar char="••"/>
          </a:pPr>
          <a:r>
            <a:rPr lang="en-US" sz="1700" kern="1200" smtClean="0">
              <a:latin typeface="Open Sans Light" panose="020B0306030504020204" pitchFamily="34" charset="0"/>
              <a:ea typeface="Open Sans Light" panose="020B0306030504020204" pitchFamily="34" charset="0"/>
              <a:cs typeface="Open Sans Light" panose="020B0306030504020204" pitchFamily="34" charset="0"/>
            </a:rPr>
            <a:t>Creditors evaluate your debt-to-income ratio, that is, how much you owe compared to how much you earn.</a:t>
          </a:r>
          <a:endParaRPr lang="en-US" sz="1700" kern="1200" dirty="0">
            <a:latin typeface="Open Sans Light" panose="020B0306030504020204" pitchFamily="34" charset="0"/>
            <a:ea typeface="Open Sans Light" panose="020B0306030504020204" pitchFamily="34" charset="0"/>
            <a:cs typeface="Open Sans Light" panose="020B0306030504020204" pitchFamily="34" charset="0"/>
          </a:endParaRPr>
        </a:p>
      </dsp:txBody>
      <dsp:txXfrm>
        <a:off x="6366005" y="529005"/>
        <a:ext cx="1860500" cy="44798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0A41BF-8406-4577-BD53-23E7FB58010D}">
      <dsp:nvSpPr>
        <dsp:cNvPr id="0" name=""/>
        <dsp:cNvSpPr/>
      </dsp:nvSpPr>
      <dsp:spPr>
        <a:xfrm>
          <a:off x="1506" y="772158"/>
          <a:ext cx="1731912" cy="865956"/>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US" sz="2000" b="1" kern="1200" smtClean="0">
              <a:latin typeface="Century Gothic" panose="020B0502020202020204" pitchFamily="34" charset="0"/>
              <a:ea typeface="MS PGothic" pitchFamily="34" charset="-128"/>
            </a:rPr>
            <a:t>Loans</a:t>
          </a:r>
          <a:endParaRPr lang="en-US" sz="2000" b="1" kern="1200" dirty="0" smtClean="0">
            <a:latin typeface="Century Gothic" panose="020B0502020202020204" pitchFamily="34" charset="0"/>
            <a:ea typeface="MS PGothic" pitchFamily="34" charset="-128"/>
          </a:endParaRPr>
        </a:p>
      </dsp:txBody>
      <dsp:txXfrm>
        <a:off x="26869" y="797521"/>
        <a:ext cx="1681186" cy="815230"/>
      </dsp:txXfrm>
    </dsp:sp>
    <dsp:sp modelId="{3269E348-A2CF-4BC3-ABFD-F89D2BAA080F}">
      <dsp:nvSpPr>
        <dsp:cNvPr id="0" name=""/>
        <dsp:cNvSpPr/>
      </dsp:nvSpPr>
      <dsp:spPr>
        <a:xfrm>
          <a:off x="174698" y="1638115"/>
          <a:ext cx="173191" cy="914787"/>
        </a:xfrm>
        <a:custGeom>
          <a:avLst/>
          <a:gdLst/>
          <a:ahLst/>
          <a:cxnLst/>
          <a:rect l="0" t="0" r="0" b="0"/>
          <a:pathLst>
            <a:path>
              <a:moveTo>
                <a:pt x="0" y="0"/>
              </a:moveTo>
              <a:lnTo>
                <a:pt x="0" y="914787"/>
              </a:lnTo>
              <a:lnTo>
                <a:pt x="173191" y="914787"/>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CABAA5-B0DA-42AF-8F61-0E47C2F12208}">
      <dsp:nvSpPr>
        <dsp:cNvPr id="0" name=""/>
        <dsp:cNvSpPr/>
      </dsp:nvSpPr>
      <dsp:spPr>
        <a:xfrm>
          <a:off x="347889" y="1854604"/>
          <a:ext cx="1385530" cy="1396597"/>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dirty="0" smtClean="0">
              <a:latin typeface="Century Gothic" panose="020B0502020202020204" pitchFamily="34" charset="0"/>
              <a:ea typeface="MS PGothic" pitchFamily="34" charset="-128"/>
            </a:rPr>
            <a:t>(</a:t>
          </a:r>
          <a:r>
            <a:rPr lang="en-US" sz="1200" kern="1200" dirty="0" smtClean="0">
              <a:latin typeface="Century Gothic" panose="020B0502020202020204" pitchFamily="34" charset="0"/>
            </a:rPr>
            <a:t>secured and unsecured; including </a:t>
          </a:r>
          <a:r>
            <a:rPr lang="en-US" sz="1200" kern="1200" dirty="0" smtClean="0">
              <a:latin typeface="Century Gothic" panose="020B0502020202020204" pitchFamily="34" charset="0"/>
              <a:ea typeface="MS PGothic" pitchFamily="34" charset="-128"/>
            </a:rPr>
            <a:t>student, mortgage, home equity, personal loans, </a:t>
          </a:r>
          <a:br>
            <a:rPr lang="en-US" sz="1200" kern="1200" dirty="0" smtClean="0">
              <a:latin typeface="Century Gothic" panose="020B0502020202020204" pitchFamily="34" charset="0"/>
              <a:ea typeface="MS PGothic" pitchFamily="34" charset="-128"/>
            </a:rPr>
          </a:br>
          <a:r>
            <a:rPr lang="en-US" sz="1200" kern="1200" dirty="0" smtClean="0">
              <a:latin typeface="Century Gothic" panose="020B0502020202020204" pitchFamily="34" charset="0"/>
              <a:ea typeface="MS PGothic" pitchFamily="34" charset="-128"/>
            </a:rPr>
            <a:t>auto loans, etc.)</a:t>
          </a:r>
          <a:endParaRPr lang="en-US" sz="1200" kern="1200" dirty="0"/>
        </a:p>
      </dsp:txBody>
      <dsp:txXfrm>
        <a:off x="388470" y="1895185"/>
        <a:ext cx="1304368" cy="1315435"/>
      </dsp:txXfrm>
    </dsp:sp>
    <dsp:sp modelId="{E26A20C0-A080-41BB-8169-69850ED2265A}">
      <dsp:nvSpPr>
        <dsp:cNvPr id="0" name=""/>
        <dsp:cNvSpPr/>
      </dsp:nvSpPr>
      <dsp:spPr>
        <a:xfrm>
          <a:off x="2166397" y="772158"/>
          <a:ext cx="1731912" cy="865956"/>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US" sz="2000" b="1" kern="1200" smtClean="0">
              <a:latin typeface="Century Gothic" panose="020B0502020202020204" pitchFamily="34" charset="0"/>
              <a:ea typeface="MS PGothic" pitchFamily="34" charset="-128"/>
            </a:rPr>
            <a:t>Sales contracts </a:t>
          </a:r>
          <a:endParaRPr lang="en-US" sz="2000" kern="1200" dirty="0"/>
        </a:p>
      </dsp:txBody>
      <dsp:txXfrm>
        <a:off x="2191760" y="797521"/>
        <a:ext cx="1681186" cy="815230"/>
      </dsp:txXfrm>
    </dsp:sp>
    <dsp:sp modelId="{6F3057B1-BD31-42F1-8CCD-3C64F997016A}">
      <dsp:nvSpPr>
        <dsp:cNvPr id="0" name=""/>
        <dsp:cNvSpPr/>
      </dsp:nvSpPr>
      <dsp:spPr>
        <a:xfrm>
          <a:off x="2339589" y="1638115"/>
          <a:ext cx="173191" cy="649467"/>
        </a:xfrm>
        <a:custGeom>
          <a:avLst/>
          <a:gdLst/>
          <a:ahLst/>
          <a:cxnLst/>
          <a:rect l="0" t="0" r="0" b="0"/>
          <a:pathLst>
            <a:path>
              <a:moveTo>
                <a:pt x="0" y="0"/>
              </a:moveTo>
              <a:lnTo>
                <a:pt x="0" y="649467"/>
              </a:lnTo>
              <a:lnTo>
                <a:pt x="173191" y="649467"/>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19D6161-CEA8-4066-BD75-7013EA0EF371}">
      <dsp:nvSpPr>
        <dsp:cNvPr id="0" name=""/>
        <dsp:cNvSpPr/>
      </dsp:nvSpPr>
      <dsp:spPr>
        <a:xfrm>
          <a:off x="2512780" y="1854604"/>
          <a:ext cx="1385530" cy="865956"/>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smtClean="0">
              <a:latin typeface="Century Gothic" panose="020B0502020202020204" pitchFamily="34" charset="0"/>
              <a:ea typeface="MS PGothic" pitchFamily="34" charset="-128"/>
            </a:rPr>
            <a:t>“90 days same as cash”</a:t>
          </a:r>
          <a:endParaRPr lang="en-US" sz="1200" kern="1200" dirty="0"/>
        </a:p>
      </dsp:txBody>
      <dsp:txXfrm>
        <a:off x="2538143" y="1879967"/>
        <a:ext cx="1334804" cy="815230"/>
      </dsp:txXfrm>
    </dsp:sp>
    <dsp:sp modelId="{8E8920A8-C028-4140-94AB-85D5261327E2}">
      <dsp:nvSpPr>
        <dsp:cNvPr id="0" name=""/>
        <dsp:cNvSpPr/>
      </dsp:nvSpPr>
      <dsp:spPr>
        <a:xfrm>
          <a:off x="4331289" y="772158"/>
          <a:ext cx="1731912" cy="865956"/>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US" sz="2000" b="1" kern="1200" smtClean="0">
              <a:latin typeface="Century Gothic" panose="020B0502020202020204" pitchFamily="34" charset="0"/>
            </a:rPr>
            <a:t>Credit cards</a:t>
          </a:r>
          <a:endParaRPr lang="en-US" sz="2000" b="1" kern="1200" dirty="0" smtClean="0">
            <a:latin typeface="Century Gothic" panose="020B0502020202020204" pitchFamily="34" charset="0"/>
          </a:endParaRPr>
        </a:p>
      </dsp:txBody>
      <dsp:txXfrm>
        <a:off x="4356652" y="797521"/>
        <a:ext cx="1681186" cy="815230"/>
      </dsp:txXfrm>
    </dsp:sp>
    <dsp:sp modelId="{63ABC82B-ADCC-479A-BCC4-A95D298665AF}">
      <dsp:nvSpPr>
        <dsp:cNvPr id="0" name=""/>
        <dsp:cNvSpPr/>
      </dsp:nvSpPr>
      <dsp:spPr>
        <a:xfrm>
          <a:off x="4504480" y="1638115"/>
          <a:ext cx="173191" cy="649467"/>
        </a:xfrm>
        <a:custGeom>
          <a:avLst/>
          <a:gdLst/>
          <a:ahLst/>
          <a:cxnLst/>
          <a:rect l="0" t="0" r="0" b="0"/>
          <a:pathLst>
            <a:path>
              <a:moveTo>
                <a:pt x="0" y="0"/>
              </a:moveTo>
              <a:lnTo>
                <a:pt x="0" y="649467"/>
              </a:lnTo>
              <a:lnTo>
                <a:pt x="173191" y="649467"/>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5B3229-969F-4D54-B759-E70D67C019C8}">
      <dsp:nvSpPr>
        <dsp:cNvPr id="0" name=""/>
        <dsp:cNvSpPr/>
      </dsp:nvSpPr>
      <dsp:spPr>
        <a:xfrm>
          <a:off x="4677671" y="1854604"/>
          <a:ext cx="1385530" cy="865956"/>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smtClean="0">
              <a:latin typeface="Century Gothic" panose="020B0502020202020204" pitchFamily="34" charset="0"/>
            </a:rPr>
            <a:t>(secured and unsecured)</a:t>
          </a:r>
          <a:endParaRPr lang="en-US" sz="1200" kern="1200" dirty="0"/>
        </a:p>
      </dsp:txBody>
      <dsp:txXfrm>
        <a:off x="4703034" y="1879967"/>
        <a:ext cx="1334804" cy="815230"/>
      </dsp:txXfrm>
    </dsp:sp>
    <dsp:sp modelId="{E024D5E1-4E0D-4952-B31B-F99ECEF714F0}">
      <dsp:nvSpPr>
        <dsp:cNvPr id="0" name=""/>
        <dsp:cNvSpPr/>
      </dsp:nvSpPr>
      <dsp:spPr>
        <a:xfrm>
          <a:off x="6496180" y="772158"/>
          <a:ext cx="1731912" cy="865956"/>
        </a:xfrm>
        <a:prstGeom prst="roundRect">
          <a:avLst>
            <a:gd name="adj" fmla="val 10000"/>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US" sz="2000" b="1" kern="1200" smtClean="0">
              <a:solidFill>
                <a:schemeClr val="accent5">
                  <a:lumMod val="50000"/>
                </a:schemeClr>
              </a:solidFill>
              <a:latin typeface="Century Gothic" panose="020B0502020202020204" pitchFamily="34" charset="0"/>
              <a:ea typeface="MS PGothic" pitchFamily="34" charset="-128"/>
            </a:rPr>
            <a:t>Lines of credit</a:t>
          </a:r>
          <a:endParaRPr lang="en-US" sz="2000" kern="1200" dirty="0">
            <a:solidFill>
              <a:schemeClr val="accent5">
                <a:lumMod val="50000"/>
              </a:schemeClr>
            </a:solidFill>
          </a:endParaRPr>
        </a:p>
      </dsp:txBody>
      <dsp:txXfrm>
        <a:off x="6521543" y="797521"/>
        <a:ext cx="1681186" cy="815230"/>
      </dsp:txXfrm>
    </dsp:sp>
    <dsp:sp modelId="{164CBD04-2C62-49F4-ADC0-48EC58D3434E}">
      <dsp:nvSpPr>
        <dsp:cNvPr id="0" name=""/>
        <dsp:cNvSpPr/>
      </dsp:nvSpPr>
      <dsp:spPr>
        <a:xfrm>
          <a:off x="6669371" y="1638115"/>
          <a:ext cx="173191" cy="794735"/>
        </a:xfrm>
        <a:custGeom>
          <a:avLst/>
          <a:gdLst/>
          <a:ahLst/>
          <a:cxnLst/>
          <a:rect l="0" t="0" r="0" b="0"/>
          <a:pathLst>
            <a:path>
              <a:moveTo>
                <a:pt x="0" y="0"/>
              </a:moveTo>
              <a:lnTo>
                <a:pt x="0" y="794735"/>
              </a:lnTo>
              <a:lnTo>
                <a:pt x="173191" y="794735"/>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3587923-F42E-4335-A826-56614806A4C3}">
      <dsp:nvSpPr>
        <dsp:cNvPr id="0" name=""/>
        <dsp:cNvSpPr/>
      </dsp:nvSpPr>
      <dsp:spPr>
        <a:xfrm>
          <a:off x="6842562" y="1854604"/>
          <a:ext cx="1385530" cy="1156493"/>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dirty="0" smtClean="0">
              <a:latin typeface="Century Gothic" panose="020B0502020202020204" pitchFamily="34" charset="0"/>
              <a:ea typeface="MS PGothic" pitchFamily="34" charset="-128"/>
            </a:rPr>
            <a:t>(secured and unsecured; including home equity and personal lines)</a:t>
          </a:r>
          <a:endParaRPr lang="en-US" sz="1200" kern="1200" dirty="0">
            <a:latin typeface="Century Gothic" panose="020B0502020202020204" pitchFamily="34" charset="0"/>
            <a:ea typeface="MS PGothic" pitchFamily="34" charset="-128"/>
          </a:endParaRPr>
        </a:p>
      </dsp:txBody>
      <dsp:txXfrm>
        <a:off x="6876435" y="1888477"/>
        <a:ext cx="1317784" cy="108874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610730-1A0E-4D5B-9A8E-F53F9BEAFFD4}">
      <dsp:nvSpPr>
        <dsp:cNvPr id="0" name=""/>
        <dsp:cNvSpPr/>
      </dsp:nvSpPr>
      <dsp:spPr>
        <a:xfrm rot="10800000">
          <a:off x="959785" y="1601"/>
          <a:ext cx="3085758" cy="730180"/>
        </a:xfrm>
        <a:prstGeom prst="homePlat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1989" tIns="76200" rIns="14224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rPr>
            <a:t>Types of Credit</a:t>
          </a:r>
          <a:endParaRPr lang="en-US" sz="2000" kern="1200" dirty="0">
            <a:solidFill>
              <a:schemeClr val="tx1"/>
            </a:solidFill>
          </a:endParaRPr>
        </a:p>
      </dsp:txBody>
      <dsp:txXfrm rot="10800000">
        <a:off x="1142330" y="1601"/>
        <a:ext cx="2903213" cy="730180"/>
      </dsp:txXfrm>
    </dsp:sp>
    <dsp:sp modelId="{0F9452CF-67C1-4A39-995C-1A963C7B0C23}">
      <dsp:nvSpPr>
        <dsp:cNvPr id="0" name=""/>
        <dsp:cNvSpPr/>
      </dsp:nvSpPr>
      <dsp:spPr>
        <a:xfrm>
          <a:off x="594694" y="1601"/>
          <a:ext cx="730180" cy="730180"/>
        </a:xfrm>
        <a:prstGeom prst="ellipse">
          <a:avLst/>
        </a:prstGeom>
        <a:solidFill>
          <a:schemeClr val="accent4">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8A5A89F-8003-48AC-ADBA-4083894EEACC}">
      <dsp:nvSpPr>
        <dsp:cNvPr id="0" name=""/>
        <dsp:cNvSpPr/>
      </dsp:nvSpPr>
      <dsp:spPr>
        <a:xfrm rot="10800000">
          <a:off x="959785" y="949746"/>
          <a:ext cx="3085758" cy="730180"/>
        </a:xfrm>
        <a:prstGeom prst="homePlate">
          <a:avLst/>
        </a:prstGeom>
        <a:solidFill>
          <a:schemeClr val="accent4">
            <a:hueOff val="-1170049"/>
            <a:satOff val="1652"/>
            <a:lumOff val="18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1989" tIns="76200" rIns="14224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rPr>
            <a:t>What You Owe</a:t>
          </a:r>
          <a:endParaRPr lang="en-US" sz="2000" kern="1200" dirty="0">
            <a:solidFill>
              <a:schemeClr val="tx1"/>
            </a:solidFill>
          </a:endParaRPr>
        </a:p>
      </dsp:txBody>
      <dsp:txXfrm rot="10800000">
        <a:off x="1142330" y="949746"/>
        <a:ext cx="2903213" cy="730180"/>
      </dsp:txXfrm>
    </dsp:sp>
    <dsp:sp modelId="{990F6FDD-6621-41EC-9214-9F8CCCB5C0E8}">
      <dsp:nvSpPr>
        <dsp:cNvPr id="0" name=""/>
        <dsp:cNvSpPr/>
      </dsp:nvSpPr>
      <dsp:spPr>
        <a:xfrm>
          <a:off x="594694" y="949746"/>
          <a:ext cx="730180" cy="730180"/>
        </a:xfrm>
        <a:prstGeom prst="ellipse">
          <a:avLst/>
        </a:prstGeom>
        <a:solidFill>
          <a:schemeClr val="accent4">
            <a:tint val="50000"/>
            <a:hueOff val="-1180175"/>
            <a:satOff val="1569"/>
            <a:lumOff val="72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2FBE4F4-164C-453F-A3F1-8FB3B594005A}">
      <dsp:nvSpPr>
        <dsp:cNvPr id="0" name=""/>
        <dsp:cNvSpPr/>
      </dsp:nvSpPr>
      <dsp:spPr>
        <a:xfrm rot="10800000">
          <a:off x="959785" y="1897891"/>
          <a:ext cx="3085758" cy="730180"/>
        </a:xfrm>
        <a:prstGeom prst="homePlate">
          <a:avLst/>
        </a:prstGeom>
        <a:solidFill>
          <a:schemeClr val="accent4">
            <a:hueOff val="-2340099"/>
            <a:satOff val="3304"/>
            <a:lumOff val="362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1989" tIns="76200" rIns="14224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rPr>
            <a:t>Length of Credit History</a:t>
          </a:r>
          <a:endParaRPr lang="en-US" sz="2000" kern="1200" dirty="0">
            <a:solidFill>
              <a:schemeClr val="tx1"/>
            </a:solidFill>
          </a:endParaRPr>
        </a:p>
      </dsp:txBody>
      <dsp:txXfrm rot="10800000">
        <a:off x="1142330" y="1897891"/>
        <a:ext cx="2903213" cy="730180"/>
      </dsp:txXfrm>
    </dsp:sp>
    <dsp:sp modelId="{A4CA0BD4-09ED-4965-9C04-DB7D6A23F17B}">
      <dsp:nvSpPr>
        <dsp:cNvPr id="0" name=""/>
        <dsp:cNvSpPr/>
      </dsp:nvSpPr>
      <dsp:spPr>
        <a:xfrm>
          <a:off x="594694" y="1897891"/>
          <a:ext cx="730180" cy="730180"/>
        </a:xfrm>
        <a:prstGeom prst="ellipse">
          <a:avLst/>
        </a:prstGeom>
        <a:solidFill>
          <a:schemeClr val="accent4">
            <a:tint val="50000"/>
            <a:hueOff val="-2360350"/>
            <a:satOff val="3137"/>
            <a:lumOff val="144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C55188C-FBA8-420E-A603-AACFAFEF77BA}">
      <dsp:nvSpPr>
        <dsp:cNvPr id="0" name=""/>
        <dsp:cNvSpPr/>
      </dsp:nvSpPr>
      <dsp:spPr>
        <a:xfrm rot="10800000">
          <a:off x="959785" y="2846036"/>
          <a:ext cx="3085758" cy="730180"/>
        </a:xfrm>
        <a:prstGeom prst="homePlate">
          <a:avLst/>
        </a:prstGeom>
        <a:solidFill>
          <a:schemeClr val="accent4">
            <a:hueOff val="-3510148"/>
            <a:satOff val="4955"/>
            <a:lumOff val="544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1989" tIns="76200" rIns="14224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rPr>
            <a:t>Payment Track Record</a:t>
          </a:r>
          <a:endParaRPr lang="en-US" sz="2000" kern="1200" dirty="0">
            <a:solidFill>
              <a:schemeClr val="tx1"/>
            </a:solidFill>
          </a:endParaRPr>
        </a:p>
      </dsp:txBody>
      <dsp:txXfrm rot="10800000">
        <a:off x="1142330" y="2846036"/>
        <a:ext cx="2903213" cy="730180"/>
      </dsp:txXfrm>
    </dsp:sp>
    <dsp:sp modelId="{7CF45436-D859-45B8-AFE1-3EB88801D0EA}">
      <dsp:nvSpPr>
        <dsp:cNvPr id="0" name=""/>
        <dsp:cNvSpPr/>
      </dsp:nvSpPr>
      <dsp:spPr>
        <a:xfrm>
          <a:off x="594694" y="2846036"/>
          <a:ext cx="730180" cy="730180"/>
        </a:xfrm>
        <a:prstGeom prst="ellipse">
          <a:avLst/>
        </a:prstGeom>
        <a:solidFill>
          <a:schemeClr val="accent4">
            <a:tint val="50000"/>
            <a:hueOff val="-3540526"/>
            <a:satOff val="4706"/>
            <a:lumOff val="21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AE36DA8-E2F8-4740-B488-CFF0EBC45185}">
      <dsp:nvSpPr>
        <dsp:cNvPr id="0" name=""/>
        <dsp:cNvSpPr/>
      </dsp:nvSpPr>
      <dsp:spPr>
        <a:xfrm rot="10800000">
          <a:off x="959785" y="3794181"/>
          <a:ext cx="3085758" cy="730180"/>
        </a:xfrm>
        <a:prstGeom prst="homePlate">
          <a:avLst/>
        </a:prstGeom>
        <a:solidFill>
          <a:schemeClr val="accent4">
            <a:hueOff val="-4680198"/>
            <a:satOff val="6607"/>
            <a:lumOff val="725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1989" tIns="76200" rIns="14224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rPr>
            <a:t>New Credit</a:t>
          </a:r>
          <a:endParaRPr lang="en-US" sz="2000" kern="1200" dirty="0">
            <a:solidFill>
              <a:schemeClr val="tx1"/>
            </a:solidFill>
          </a:endParaRPr>
        </a:p>
      </dsp:txBody>
      <dsp:txXfrm rot="10800000">
        <a:off x="1142330" y="3794181"/>
        <a:ext cx="2903213" cy="730180"/>
      </dsp:txXfrm>
    </dsp:sp>
    <dsp:sp modelId="{55FD4614-98CD-4DF7-A94A-E33743151225}">
      <dsp:nvSpPr>
        <dsp:cNvPr id="0" name=""/>
        <dsp:cNvSpPr/>
      </dsp:nvSpPr>
      <dsp:spPr>
        <a:xfrm>
          <a:off x="594694" y="3794181"/>
          <a:ext cx="730180" cy="730180"/>
        </a:xfrm>
        <a:prstGeom prst="ellipse">
          <a:avLst/>
        </a:prstGeom>
        <a:solidFill>
          <a:schemeClr val="accent4">
            <a:tint val="50000"/>
            <a:hueOff val="-4720701"/>
            <a:satOff val="6275"/>
            <a:lumOff val="289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E3F61F-A999-4479-B72D-87DC4E35FA87}">
      <dsp:nvSpPr>
        <dsp:cNvPr id="0" name=""/>
        <dsp:cNvSpPr/>
      </dsp:nvSpPr>
      <dsp:spPr>
        <a:xfrm>
          <a:off x="0" y="437047"/>
          <a:ext cx="8229600" cy="13041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479044" rIns="638708" bIns="163576" numCol="1" spcCol="1270" anchor="t" anchorCtr="0">
          <a:noAutofit/>
        </a:bodyPr>
        <a:lstStyle/>
        <a:p>
          <a:pPr marL="228600" lvl="1" indent="-228600" algn="l" defTabSz="1022350">
            <a:lnSpc>
              <a:spcPct val="90000"/>
            </a:lnSpc>
            <a:spcBef>
              <a:spcPct val="0"/>
            </a:spcBef>
            <a:spcAft>
              <a:spcPct val="15000"/>
            </a:spcAft>
            <a:buChar char="••"/>
          </a:pPr>
          <a:r>
            <a:rPr lang="en-US" sz="2300" kern="1200" dirty="0" smtClean="0">
              <a:latin typeface="Century Gothic" panose="020B0502020202020204" pitchFamily="34" charset="0"/>
            </a:rPr>
            <a:t>You can get a free copy of your credit report* each year at annualcreditreport.com</a:t>
          </a:r>
          <a:endParaRPr lang="en-US" sz="2300" kern="1200" dirty="0"/>
        </a:p>
      </dsp:txBody>
      <dsp:txXfrm>
        <a:off x="0" y="437047"/>
        <a:ext cx="8229600" cy="1304100"/>
      </dsp:txXfrm>
    </dsp:sp>
    <dsp:sp modelId="{F02C1701-6373-4B84-9A5D-06F00A0ED0A9}">
      <dsp:nvSpPr>
        <dsp:cNvPr id="0" name=""/>
        <dsp:cNvSpPr/>
      </dsp:nvSpPr>
      <dsp:spPr>
        <a:xfrm>
          <a:off x="411480" y="97567"/>
          <a:ext cx="5760720" cy="67896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022350">
            <a:lnSpc>
              <a:spcPct val="90000"/>
            </a:lnSpc>
            <a:spcBef>
              <a:spcPct val="0"/>
            </a:spcBef>
            <a:spcAft>
              <a:spcPct val="35000"/>
            </a:spcAft>
          </a:pPr>
          <a:r>
            <a:rPr lang="en-US" sz="2300" kern="1200" dirty="0" smtClean="0">
              <a:solidFill>
                <a:schemeClr val="tx1"/>
              </a:solidFill>
            </a:rPr>
            <a:t>Request It</a:t>
          </a:r>
          <a:endParaRPr lang="en-US" sz="2300" kern="1200" dirty="0">
            <a:solidFill>
              <a:schemeClr val="tx1"/>
            </a:solidFill>
          </a:endParaRPr>
        </a:p>
      </dsp:txBody>
      <dsp:txXfrm>
        <a:off x="444624" y="130711"/>
        <a:ext cx="5694432" cy="612672"/>
      </dsp:txXfrm>
    </dsp:sp>
    <dsp:sp modelId="{E757EA49-7459-405F-8490-0A2B451B570E}">
      <dsp:nvSpPr>
        <dsp:cNvPr id="0" name=""/>
        <dsp:cNvSpPr/>
      </dsp:nvSpPr>
      <dsp:spPr>
        <a:xfrm>
          <a:off x="0" y="2204827"/>
          <a:ext cx="8229600" cy="978075"/>
        </a:xfrm>
        <a:prstGeom prst="rect">
          <a:avLst/>
        </a:prstGeom>
        <a:solidFill>
          <a:schemeClr val="lt1">
            <a:alpha val="90000"/>
            <a:hueOff val="0"/>
            <a:satOff val="0"/>
            <a:lumOff val="0"/>
            <a:alphaOff val="0"/>
          </a:schemeClr>
        </a:solidFill>
        <a:ln w="25400" cap="flat" cmpd="sng" algn="ctr">
          <a:solidFill>
            <a:schemeClr val="accent4">
              <a:hueOff val="-2340099"/>
              <a:satOff val="3304"/>
              <a:lumOff val="362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479044" rIns="638708" bIns="163576" numCol="1" spcCol="1270" anchor="t" anchorCtr="0">
          <a:noAutofit/>
        </a:bodyPr>
        <a:lstStyle/>
        <a:p>
          <a:pPr marL="228600" lvl="1" indent="-228600" algn="l" defTabSz="1022350">
            <a:lnSpc>
              <a:spcPct val="90000"/>
            </a:lnSpc>
            <a:spcBef>
              <a:spcPct val="0"/>
            </a:spcBef>
            <a:spcAft>
              <a:spcPct val="15000"/>
            </a:spcAft>
            <a:buChar char="••"/>
          </a:pPr>
          <a:r>
            <a:rPr lang="en-US" sz="2300" kern="1200" smtClean="0">
              <a:latin typeface="Century Gothic" panose="020B0502020202020204" pitchFamily="34" charset="0"/>
            </a:rPr>
            <a:t>Errors can and do occur.</a:t>
          </a:r>
          <a:endParaRPr lang="en-US" sz="2300" kern="1200" dirty="0"/>
        </a:p>
      </dsp:txBody>
      <dsp:txXfrm>
        <a:off x="0" y="2204827"/>
        <a:ext cx="8229600" cy="978075"/>
      </dsp:txXfrm>
    </dsp:sp>
    <dsp:sp modelId="{1849C696-33BB-42BC-B61F-522D505C82C2}">
      <dsp:nvSpPr>
        <dsp:cNvPr id="0" name=""/>
        <dsp:cNvSpPr/>
      </dsp:nvSpPr>
      <dsp:spPr>
        <a:xfrm>
          <a:off x="411480" y="1865347"/>
          <a:ext cx="5760720" cy="678960"/>
        </a:xfrm>
        <a:prstGeom prst="roundRect">
          <a:avLst/>
        </a:prstGeom>
        <a:solidFill>
          <a:schemeClr val="accent4">
            <a:hueOff val="-2340099"/>
            <a:satOff val="3304"/>
            <a:lumOff val="362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022350">
            <a:lnSpc>
              <a:spcPct val="90000"/>
            </a:lnSpc>
            <a:spcBef>
              <a:spcPct val="0"/>
            </a:spcBef>
            <a:spcAft>
              <a:spcPct val="35000"/>
            </a:spcAft>
          </a:pPr>
          <a:r>
            <a:rPr lang="en-US" sz="2300" kern="1200" dirty="0" smtClean="0">
              <a:solidFill>
                <a:schemeClr val="tx1"/>
              </a:solidFill>
            </a:rPr>
            <a:t>Read It</a:t>
          </a:r>
          <a:endParaRPr lang="en-US" sz="2300" kern="1200" dirty="0">
            <a:solidFill>
              <a:schemeClr val="tx1"/>
            </a:solidFill>
          </a:endParaRPr>
        </a:p>
      </dsp:txBody>
      <dsp:txXfrm>
        <a:off x="444624" y="1898491"/>
        <a:ext cx="5694432" cy="612672"/>
      </dsp:txXfrm>
    </dsp:sp>
    <dsp:sp modelId="{8EBAEF75-12D8-4E15-ABC2-B727CB6EB175}">
      <dsp:nvSpPr>
        <dsp:cNvPr id="0" name=""/>
        <dsp:cNvSpPr/>
      </dsp:nvSpPr>
      <dsp:spPr>
        <a:xfrm>
          <a:off x="0" y="3646582"/>
          <a:ext cx="8229600" cy="1304100"/>
        </a:xfrm>
        <a:prstGeom prst="rect">
          <a:avLst/>
        </a:prstGeom>
        <a:solidFill>
          <a:schemeClr val="lt1">
            <a:alpha val="90000"/>
            <a:hueOff val="0"/>
            <a:satOff val="0"/>
            <a:lumOff val="0"/>
            <a:alphaOff val="0"/>
          </a:schemeClr>
        </a:solidFill>
        <a:ln w="25400" cap="flat" cmpd="sng" algn="ctr">
          <a:solidFill>
            <a:schemeClr val="accent4">
              <a:hueOff val="-4680198"/>
              <a:satOff val="6607"/>
              <a:lumOff val="725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479044" rIns="638708" bIns="163576" numCol="1" spcCol="1270" anchor="t" anchorCtr="0">
          <a:noAutofit/>
        </a:bodyPr>
        <a:lstStyle/>
        <a:p>
          <a:pPr marL="228600" lvl="1" indent="-228600" algn="l" defTabSz="1022350">
            <a:lnSpc>
              <a:spcPct val="90000"/>
            </a:lnSpc>
            <a:spcBef>
              <a:spcPct val="0"/>
            </a:spcBef>
            <a:spcAft>
              <a:spcPct val="15000"/>
            </a:spcAft>
            <a:buChar char="••"/>
          </a:pPr>
          <a:r>
            <a:rPr lang="en-US" sz="2300" kern="1200" smtClean="0">
              <a:latin typeface="Century Gothic" panose="020B0502020202020204" pitchFamily="34" charset="0"/>
            </a:rPr>
            <a:t>Take action to get errors corrected as soon as possible.</a:t>
          </a:r>
          <a:endParaRPr lang="en-US" sz="2300" kern="1200" dirty="0"/>
        </a:p>
      </dsp:txBody>
      <dsp:txXfrm>
        <a:off x="0" y="3646582"/>
        <a:ext cx="8229600" cy="1304100"/>
      </dsp:txXfrm>
    </dsp:sp>
    <dsp:sp modelId="{FEA77007-1E01-4160-91C1-B353A2EBF8AC}">
      <dsp:nvSpPr>
        <dsp:cNvPr id="0" name=""/>
        <dsp:cNvSpPr/>
      </dsp:nvSpPr>
      <dsp:spPr>
        <a:xfrm>
          <a:off x="411480" y="3307102"/>
          <a:ext cx="5760720" cy="678960"/>
        </a:xfrm>
        <a:prstGeom prst="roundRect">
          <a:avLst/>
        </a:prstGeom>
        <a:solidFill>
          <a:schemeClr val="accent4">
            <a:hueOff val="-4680198"/>
            <a:satOff val="6607"/>
            <a:lumOff val="725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022350">
            <a:lnSpc>
              <a:spcPct val="90000"/>
            </a:lnSpc>
            <a:spcBef>
              <a:spcPct val="0"/>
            </a:spcBef>
            <a:spcAft>
              <a:spcPct val="35000"/>
            </a:spcAft>
          </a:pPr>
          <a:r>
            <a:rPr lang="en-US" sz="2300" kern="1200" dirty="0" smtClean="0">
              <a:solidFill>
                <a:schemeClr val="tx1"/>
              </a:solidFill>
            </a:rPr>
            <a:t>Fix It</a:t>
          </a:r>
          <a:endParaRPr lang="en-US" sz="2300" kern="1200" dirty="0">
            <a:solidFill>
              <a:schemeClr val="tx1"/>
            </a:solidFill>
          </a:endParaRPr>
        </a:p>
      </dsp:txBody>
      <dsp:txXfrm>
        <a:off x="444624" y="3340246"/>
        <a:ext cx="5694432" cy="61267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8CE9AB-8712-47B0-9148-42E3D2D6142F}">
      <dsp:nvSpPr>
        <dsp:cNvPr id="0" name=""/>
        <dsp:cNvSpPr/>
      </dsp:nvSpPr>
      <dsp:spPr>
        <a:xfrm>
          <a:off x="40" y="246313"/>
          <a:ext cx="3845569" cy="726348"/>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b="1" kern="1200" dirty="0" smtClean="0">
              <a:latin typeface="Century Gothic" panose="020B0502020202020204" pitchFamily="34" charset="0"/>
            </a:rPr>
            <a:t>Be aware of credit trouble signs</a:t>
          </a:r>
          <a:endParaRPr lang="en-US" sz="2000" kern="1200" dirty="0"/>
        </a:p>
      </dsp:txBody>
      <dsp:txXfrm>
        <a:off x="40" y="246313"/>
        <a:ext cx="3845569" cy="726348"/>
      </dsp:txXfrm>
    </dsp:sp>
    <dsp:sp modelId="{DA117834-4E6E-491F-9DD0-828FCA95425E}">
      <dsp:nvSpPr>
        <dsp:cNvPr id="0" name=""/>
        <dsp:cNvSpPr/>
      </dsp:nvSpPr>
      <dsp:spPr>
        <a:xfrm>
          <a:off x="40" y="972661"/>
          <a:ext cx="3845569" cy="382927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latin typeface="Century Gothic" panose="020B0502020202020204" pitchFamily="34" charset="0"/>
            </a:rPr>
            <a:t>Paying late</a:t>
          </a:r>
          <a:endParaRPr lang="en-US" sz="2000" kern="1200" dirty="0"/>
        </a:p>
        <a:p>
          <a:pPr marL="228600" lvl="1" indent="-228600" algn="l" defTabSz="889000">
            <a:lnSpc>
              <a:spcPct val="90000"/>
            </a:lnSpc>
            <a:spcBef>
              <a:spcPct val="0"/>
            </a:spcBef>
            <a:spcAft>
              <a:spcPct val="15000"/>
            </a:spcAft>
            <a:buChar char="••"/>
          </a:pPr>
          <a:r>
            <a:rPr lang="en-US" sz="2000" kern="1200" smtClean="0">
              <a:latin typeface="Century Gothic" panose="020B0502020202020204" pitchFamily="34" charset="0"/>
            </a:rPr>
            <a:t>Ignoring savings</a:t>
          </a:r>
          <a:endParaRPr lang="en-US" sz="2000" kern="1200" dirty="0" smtClean="0">
            <a:latin typeface="Century Gothic" panose="020B0502020202020204" pitchFamily="34" charset="0"/>
          </a:endParaRPr>
        </a:p>
        <a:p>
          <a:pPr marL="228600" lvl="1" indent="-228600" algn="l" defTabSz="889000">
            <a:lnSpc>
              <a:spcPct val="90000"/>
            </a:lnSpc>
            <a:spcBef>
              <a:spcPct val="0"/>
            </a:spcBef>
            <a:spcAft>
              <a:spcPct val="15000"/>
            </a:spcAft>
            <a:buChar char="••"/>
          </a:pPr>
          <a:r>
            <a:rPr lang="en-US" sz="2000" kern="1200" smtClean="0">
              <a:latin typeface="Century Gothic" panose="020B0502020202020204" pitchFamily="34" charset="0"/>
            </a:rPr>
            <a:t>Bouncing checks</a:t>
          </a:r>
          <a:endParaRPr lang="en-US" sz="2000" kern="1200" dirty="0" smtClean="0">
            <a:latin typeface="Century Gothic" panose="020B0502020202020204" pitchFamily="34" charset="0"/>
          </a:endParaRPr>
        </a:p>
        <a:p>
          <a:pPr marL="228600" lvl="1" indent="-228600" algn="l" defTabSz="889000">
            <a:lnSpc>
              <a:spcPct val="90000"/>
            </a:lnSpc>
            <a:spcBef>
              <a:spcPct val="0"/>
            </a:spcBef>
            <a:spcAft>
              <a:spcPct val="15000"/>
            </a:spcAft>
            <a:buChar char="••"/>
          </a:pPr>
          <a:r>
            <a:rPr lang="en-US" sz="2000" kern="1200" smtClean="0">
              <a:latin typeface="Century Gothic" panose="020B0502020202020204" pitchFamily="34" charset="0"/>
            </a:rPr>
            <a:t>Maxing out credit</a:t>
          </a:r>
          <a:endParaRPr lang="en-US" sz="2000" kern="1200" dirty="0" smtClean="0">
            <a:latin typeface="Century Gothic" panose="020B0502020202020204" pitchFamily="34" charset="0"/>
          </a:endParaRPr>
        </a:p>
        <a:p>
          <a:pPr marL="228600" lvl="1" indent="-228600" algn="l" defTabSz="889000">
            <a:lnSpc>
              <a:spcPct val="90000"/>
            </a:lnSpc>
            <a:spcBef>
              <a:spcPct val="0"/>
            </a:spcBef>
            <a:spcAft>
              <a:spcPct val="15000"/>
            </a:spcAft>
            <a:buChar char="••"/>
          </a:pPr>
          <a:r>
            <a:rPr lang="en-US" sz="2000" kern="1200" smtClean="0">
              <a:latin typeface="Century Gothic" panose="020B0502020202020204" pitchFamily="34" charset="0"/>
            </a:rPr>
            <a:t>Experiencing personal stress over finances</a:t>
          </a:r>
          <a:endParaRPr lang="en-US" sz="2000" kern="1200" dirty="0" smtClean="0">
            <a:latin typeface="Century Gothic" panose="020B0502020202020204" pitchFamily="34" charset="0"/>
          </a:endParaRPr>
        </a:p>
        <a:p>
          <a:pPr marL="228600" lvl="1" indent="-228600" algn="l" defTabSz="889000">
            <a:lnSpc>
              <a:spcPct val="90000"/>
            </a:lnSpc>
            <a:spcBef>
              <a:spcPct val="0"/>
            </a:spcBef>
            <a:spcAft>
              <a:spcPct val="15000"/>
            </a:spcAft>
            <a:buChar char="••"/>
          </a:pPr>
          <a:r>
            <a:rPr lang="en-US" sz="2000" kern="1200" smtClean="0">
              <a:latin typeface="Century Gothic" panose="020B0502020202020204" pitchFamily="34" charset="0"/>
            </a:rPr>
            <a:t>Feeling like you’re</a:t>
          </a:r>
          <a:br>
            <a:rPr lang="en-US" sz="2000" kern="1200" smtClean="0">
              <a:latin typeface="Century Gothic" panose="020B0502020202020204" pitchFamily="34" charset="0"/>
            </a:rPr>
          </a:br>
          <a:r>
            <a:rPr lang="en-US" sz="2000" kern="1200" smtClean="0">
              <a:latin typeface="Century Gothic" panose="020B0502020202020204" pitchFamily="34" charset="0"/>
            </a:rPr>
            <a:t>paying forever</a:t>
          </a:r>
          <a:endParaRPr lang="en-US" sz="2000" kern="1200" dirty="0" smtClean="0">
            <a:latin typeface="Century Gothic" panose="020B0502020202020204" pitchFamily="34" charset="0"/>
          </a:endParaRPr>
        </a:p>
        <a:p>
          <a:pPr marL="228600" lvl="1" indent="-228600" algn="l" defTabSz="889000">
            <a:lnSpc>
              <a:spcPct val="90000"/>
            </a:lnSpc>
            <a:spcBef>
              <a:spcPct val="0"/>
            </a:spcBef>
            <a:spcAft>
              <a:spcPct val="15000"/>
            </a:spcAft>
            <a:buChar char="••"/>
          </a:pPr>
          <a:r>
            <a:rPr lang="en-US" sz="2000" kern="1200" dirty="0" smtClean="0">
              <a:latin typeface="Century Gothic" panose="020B0502020202020204" pitchFamily="34" charset="0"/>
            </a:rPr>
            <a:t>Ignoring the phone to</a:t>
          </a:r>
          <a:br>
            <a:rPr lang="en-US" sz="2000" kern="1200" dirty="0" smtClean="0">
              <a:latin typeface="Century Gothic" panose="020B0502020202020204" pitchFamily="34" charset="0"/>
            </a:rPr>
          </a:br>
          <a:r>
            <a:rPr lang="en-US" sz="2000" kern="1200" dirty="0" smtClean="0">
              <a:latin typeface="Century Gothic" panose="020B0502020202020204" pitchFamily="34" charset="0"/>
            </a:rPr>
            <a:t>avoid creditors</a:t>
          </a:r>
        </a:p>
      </dsp:txBody>
      <dsp:txXfrm>
        <a:off x="40" y="972661"/>
        <a:ext cx="3845569" cy="3829275"/>
      </dsp:txXfrm>
    </dsp:sp>
    <dsp:sp modelId="{0B004779-3743-4A49-86DB-883F0D421464}">
      <dsp:nvSpPr>
        <dsp:cNvPr id="0" name=""/>
        <dsp:cNvSpPr/>
      </dsp:nvSpPr>
      <dsp:spPr>
        <a:xfrm>
          <a:off x="4383989" y="246313"/>
          <a:ext cx="3845569" cy="726348"/>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b="1" kern="1200" dirty="0" smtClean="0">
              <a:latin typeface="Century Gothic" panose="020B0502020202020204" pitchFamily="34" charset="0"/>
            </a:rPr>
            <a:t>What do I do if I get in</a:t>
          </a:r>
          <a:br>
            <a:rPr lang="en-US" sz="2000" b="1" kern="1200" dirty="0" smtClean="0">
              <a:latin typeface="Century Gothic" panose="020B0502020202020204" pitchFamily="34" charset="0"/>
            </a:rPr>
          </a:br>
          <a:r>
            <a:rPr lang="en-US" sz="2000" b="1" kern="1200" dirty="0" smtClean="0">
              <a:latin typeface="Century Gothic" panose="020B0502020202020204" pitchFamily="34" charset="0"/>
            </a:rPr>
            <a:t>trouble with debt?</a:t>
          </a:r>
          <a:endParaRPr lang="en-US" sz="2000" kern="1200" dirty="0"/>
        </a:p>
      </dsp:txBody>
      <dsp:txXfrm>
        <a:off x="4383989" y="246313"/>
        <a:ext cx="3845569" cy="726348"/>
      </dsp:txXfrm>
    </dsp:sp>
    <dsp:sp modelId="{FE0B8BEA-2A7E-49C3-A328-A606C7E30600}">
      <dsp:nvSpPr>
        <dsp:cNvPr id="0" name=""/>
        <dsp:cNvSpPr/>
      </dsp:nvSpPr>
      <dsp:spPr>
        <a:xfrm>
          <a:off x="4383989" y="972661"/>
          <a:ext cx="3845569" cy="382927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solidFill>
                <a:schemeClr val="tx1"/>
              </a:solidFill>
              <a:latin typeface="Century Gothic" panose="020B0502020202020204" pitchFamily="34" charset="0"/>
            </a:rPr>
            <a:t>Don’t ignore it! The problem won’t go away on its own.</a:t>
          </a:r>
          <a:endParaRPr lang="en-US" sz="2000" kern="1200" dirty="0"/>
        </a:p>
        <a:p>
          <a:pPr marL="228600" lvl="1" indent="-228600" algn="l" defTabSz="889000">
            <a:lnSpc>
              <a:spcPct val="90000"/>
            </a:lnSpc>
            <a:spcBef>
              <a:spcPct val="0"/>
            </a:spcBef>
            <a:spcAft>
              <a:spcPct val="15000"/>
            </a:spcAft>
            <a:buChar char="••"/>
          </a:pPr>
          <a:r>
            <a:rPr lang="en-US" sz="2000" kern="1200" smtClean="0">
              <a:solidFill>
                <a:schemeClr val="tx1"/>
              </a:solidFill>
              <a:latin typeface="Century Gothic" panose="020B0502020202020204" pitchFamily="34" charset="0"/>
            </a:rPr>
            <a:t>Talk to your lender right away.</a:t>
          </a:r>
          <a:endParaRPr lang="en-US" sz="2000" kern="1200" dirty="0">
            <a:solidFill>
              <a:schemeClr val="tx1"/>
            </a:solidFill>
            <a:latin typeface="Century Gothic" panose="020B0502020202020204" pitchFamily="34" charset="0"/>
          </a:endParaRPr>
        </a:p>
        <a:p>
          <a:pPr marL="228600" lvl="1" indent="-228600" algn="l" defTabSz="889000">
            <a:lnSpc>
              <a:spcPct val="90000"/>
            </a:lnSpc>
            <a:spcBef>
              <a:spcPct val="0"/>
            </a:spcBef>
            <a:spcAft>
              <a:spcPct val="15000"/>
            </a:spcAft>
            <a:buChar char="••"/>
          </a:pPr>
          <a:r>
            <a:rPr lang="en-US" sz="2000" kern="1200" smtClean="0">
              <a:solidFill>
                <a:schemeClr val="tx1"/>
              </a:solidFill>
              <a:latin typeface="Century Gothic" panose="020B0502020202020204" pitchFamily="34" charset="0"/>
            </a:rPr>
            <a:t>Get help—Your lender may be able to recommend a reputable credit counselor. </a:t>
          </a:r>
          <a:endParaRPr lang="en-US" sz="2000" kern="1200" dirty="0">
            <a:solidFill>
              <a:schemeClr val="tx1"/>
            </a:solidFill>
            <a:latin typeface="Century Gothic" panose="020B0502020202020204" pitchFamily="34" charset="0"/>
          </a:endParaRPr>
        </a:p>
        <a:p>
          <a:pPr marL="228600" lvl="1" indent="-228600" algn="l" defTabSz="889000">
            <a:lnSpc>
              <a:spcPct val="90000"/>
            </a:lnSpc>
            <a:spcBef>
              <a:spcPct val="0"/>
            </a:spcBef>
            <a:spcAft>
              <a:spcPct val="15000"/>
            </a:spcAft>
            <a:buChar char="••"/>
          </a:pPr>
          <a:r>
            <a:rPr lang="en-US" sz="2000" kern="1200" dirty="0" smtClean="0">
              <a:solidFill>
                <a:schemeClr val="tx1"/>
              </a:solidFill>
              <a:latin typeface="Century Gothic" panose="020B0502020202020204" pitchFamily="34" charset="0"/>
            </a:rPr>
            <a:t>Know that credit management is a process—there is no</a:t>
          </a:r>
          <a:br>
            <a:rPr lang="en-US" sz="2000" kern="1200" dirty="0" smtClean="0">
              <a:solidFill>
                <a:schemeClr val="tx1"/>
              </a:solidFill>
              <a:latin typeface="Century Gothic" panose="020B0502020202020204" pitchFamily="34" charset="0"/>
            </a:rPr>
          </a:br>
          <a:r>
            <a:rPr lang="en-US" sz="2000" kern="1200" dirty="0" smtClean="0">
              <a:solidFill>
                <a:schemeClr val="tx1"/>
              </a:solidFill>
              <a:latin typeface="Century Gothic" panose="020B0502020202020204" pitchFamily="34" charset="0"/>
            </a:rPr>
            <a:t>quick fix.</a:t>
          </a:r>
          <a:endParaRPr lang="en-US" sz="2000" kern="1200" dirty="0">
            <a:solidFill>
              <a:schemeClr val="tx1"/>
            </a:solidFill>
            <a:latin typeface="Century Gothic" panose="020B0502020202020204" pitchFamily="34" charset="0"/>
          </a:endParaRPr>
        </a:p>
      </dsp:txBody>
      <dsp:txXfrm>
        <a:off x="4383989" y="972661"/>
        <a:ext cx="3845569" cy="3829275"/>
      </dsp:txXfrm>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pPr>
              <a:defRPr/>
            </a:pP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pPr>
              <a:defRPr/>
            </a:pPr>
            <a:fld id="{D5DE0FE4-2AA5-4D52-9F58-F3DCF65E1724}" type="datetimeFigureOut">
              <a:rPr lang="en-US"/>
              <a:pPr>
                <a:defRPr/>
              </a:pPr>
              <a:t>3/9/2021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pPr>
              <a:defRPr/>
            </a:pPr>
            <a:fld id="{63211C34-7316-491E-B30E-8AABD4CEF14E}" type="slidenum">
              <a:rPr lang="en-US"/>
              <a:pPr>
                <a:defRPr/>
              </a:pPr>
              <a:t>‹#›</a:t>
            </a:fld>
            <a:endParaRPr lang="en-US"/>
          </a:p>
        </p:txBody>
      </p:sp>
    </p:spTree>
    <p:extLst>
      <p:ext uri="{BB962C8B-B14F-4D97-AF65-F5344CB8AC3E}">
        <p14:creationId xmlns:p14="http://schemas.microsoft.com/office/powerpoint/2010/main" val="9783795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a:latin typeface="+mn-lt"/>
                <a:cs typeface="+mn-cs"/>
              </a:defRPr>
            </a:lvl1pPr>
          </a:lstStyle>
          <a:p>
            <a:pPr>
              <a:defRPr/>
            </a:pPr>
            <a:fld id="{8480E89A-D59D-40B9-A13A-DEC01D948646}" type="datetimeFigureOut">
              <a:rPr lang="en-US"/>
              <a:pPr>
                <a:defRPr/>
              </a:pPr>
              <a:t>3/9/2021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a:latin typeface="+mn-lt"/>
                <a:cs typeface="+mn-cs"/>
              </a:defRPr>
            </a:lvl1pPr>
          </a:lstStyle>
          <a:p>
            <a:pPr>
              <a:defRPr/>
            </a:pPr>
            <a:fld id="{B7189C4A-F59C-461A-ABCA-12531F27A092}" type="slidenum">
              <a:rPr lang="en-US"/>
              <a:pPr>
                <a:defRPr/>
              </a:pPr>
              <a:t>‹#›</a:t>
            </a:fld>
            <a:endParaRPr lang="en-US"/>
          </a:p>
        </p:txBody>
      </p:sp>
    </p:spTree>
    <p:extLst>
      <p:ext uri="{BB962C8B-B14F-4D97-AF65-F5344CB8AC3E}">
        <p14:creationId xmlns:p14="http://schemas.microsoft.com/office/powerpoint/2010/main" val="39154797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www.bankrate.com/calculators/credit-cards/credit-card-minimum-payment.aspx"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bankrate.com/calculators/credit-cards/credit-card-minimum-payment.aspx"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E-mail,</a:t>
            </a:r>
            <a:r>
              <a:rPr lang="en-US" baseline="0" dirty="0" smtClean="0"/>
              <a:t> or have the organization e-mail, the </a:t>
            </a:r>
            <a:r>
              <a:rPr lang="en-US" dirty="0" smtClean="0"/>
              <a:t>true/false </a:t>
            </a:r>
            <a:r>
              <a:rPr lang="en-US" dirty="0"/>
              <a:t>worksheet and give participants a few minutes to complete it privately. </a:t>
            </a:r>
          </a:p>
          <a:p>
            <a:pPr defTabSz="931774" eaLnBrk="1" hangingPunct="1">
              <a:defRPr/>
            </a:pPr>
            <a:r>
              <a:rPr lang="en-US" i="1" dirty="0"/>
              <a:t>[Handout #1: What is Your Credit Picture - </a:t>
            </a:r>
            <a:r>
              <a:rPr lang="en-US" dirty="0"/>
              <a:t>included at the end of this presentation in the Handouts Section] </a:t>
            </a:r>
          </a:p>
          <a:p>
            <a:pPr eaLnBrk="1" hangingPunct="1"/>
            <a:endParaRPr lang="en-US" i="1" dirty="0"/>
          </a:p>
          <a:p>
            <a:pPr eaLnBrk="1" hangingPunct="1"/>
            <a:r>
              <a:rPr lang="en-US" dirty="0"/>
              <a:t>Say:  “You will not be asked to share the answers, they are completely confidential – so be honest with yourself.”</a:t>
            </a:r>
          </a:p>
          <a:p>
            <a:pPr eaLnBrk="1" hangingPunct="1"/>
            <a:endParaRPr lang="en-US" dirty="0"/>
          </a:p>
          <a:p>
            <a:r>
              <a:rPr lang="en-US" dirty="0"/>
              <a:t>After they are finished, ask participants to count how many true statements they have. Tell them if they</a:t>
            </a:r>
          </a:p>
          <a:p>
            <a:r>
              <a:rPr lang="en-US" dirty="0"/>
              <a:t>have 8 or more true statements, they’re on their way to using credit to their advantage. If not, there’s</a:t>
            </a:r>
          </a:p>
          <a:p>
            <a:r>
              <a:rPr lang="en-US" dirty="0"/>
              <a:t>some work to do. Advise participants to keep this sheet and refer to it often as they go about improving</a:t>
            </a:r>
          </a:p>
          <a:p>
            <a:r>
              <a:rPr lang="en-US" dirty="0"/>
              <a:t>their credit situation.</a:t>
            </a:r>
          </a:p>
          <a:p>
            <a:endParaRPr lang="en-US" dirty="0"/>
          </a:p>
        </p:txBody>
      </p:sp>
      <p:sp>
        <p:nvSpPr>
          <p:cNvPr id="4" name="Slide Number Placeholder 3"/>
          <p:cNvSpPr>
            <a:spLocks noGrp="1"/>
          </p:cNvSpPr>
          <p:nvPr>
            <p:ph type="sldNum" sz="quarter" idx="10"/>
          </p:nvPr>
        </p:nvSpPr>
        <p:spPr/>
        <p:txBody>
          <a:bodyPr/>
          <a:lstStyle/>
          <a:p>
            <a:pPr>
              <a:defRPr/>
            </a:pPr>
            <a:fld id="{B7189C4A-F59C-461A-ABCA-12531F27A092}" type="slidenum">
              <a:rPr lang="en-US" smtClean="0"/>
              <a:pPr>
                <a:defRPr/>
              </a:pPr>
              <a:t>0</a:t>
            </a:fld>
            <a:endParaRPr lang="en-US"/>
          </a:p>
        </p:txBody>
      </p:sp>
    </p:spTree>
    <p:extLst>
      <p:ext uri="{BB962C8B-B14F-4D97-AF65-F5344CB8AC3E}">
        <p14:creationId xmlns:p14="http://schemas.microsoft.com/office/powerpoint/2010/main" val="18941892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a:noFill/>
          <a:ln/>
        </p:spPr>
        <p:txBody>
          <a:bodyPr/>
          <a:lstStyle/>
          <a:p>
            <a:r>
              <a:rPr lang="en-US" dirty="0" smtClean="0"/>
              <a:t>Ask the questions on the slide.</a:t>
            </a:r>
          </a:p>
        </p:txBody>
      </p:sp>
      <p:sp>
        <p:nvSpPr>
          <p:cNvPr id="66564" name="Slide Number Placeholder 3"/>
          <p:cNvSpPr txBox="1">
            <a:spLocks noGrp="1"/>
          </p:cNvSpPr>
          <p:nvPr/>
        </p:nvSpPr>
        <p:spPr bwMode="auto">
          <a:xfrm>
            <a:off x="4235450" y="9272192"/>
            <a:ext cx="3240688" cy="487415"/>
          </a:xfrm>
          <a:prstGeom prst="rect">
            <a:avLst/>
          </a:prstGeom>
          <a:noFill/>
          <a:ln w="9525">
            <a:noFill/>
            <a:miter lim="800000"/>
            <a:headEnd/>
            <a:tailEnd/>
          </a:ln>
        </p:spPr>
        <p:txBody>
          <a:bodyPr lIns="98228" tIns="49114" rIns="98228" bIns="49114" anchor="b"/>
          <a:lstStyle/>
          <a:p>
            <a:pPr algn="r" defTabSz="981922"/>
            <a:fld id="{12DD4A55-98A1-4E15-BE99-6EAE81E0099E}" type="slidenum">
              <a:rPr lang="en-US" sz="1300"/>
              <a:pPr algn="r" defTabSz="981922"/>
              <a:t>10</a:t>
            </a:fld>
            <a:endParaRPr lang="en-US" sz="1300"/>
          </a:p>
        </p:txBody>
      </p:sp>
    </p:spTree>
    <p:extLst>
      <p:ext uri="{BB962C8B-B14F-4D97-AF65-F5344CB8AC3E}">
        <p14:creationId xmlns:p14="http://schemas.microsoft.com/office/powerpoint/2010/main" val="27439592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a:noFill/>
          <a:ln/>
        </p:spPr>
        <p:txBody>
          <a:bodyPr/>
          <a:lstStyle/>
          <a:p>
            <a:pPr eaLnBrk="1" hangingPunct="1"/>
            <a:r>
              <a:rPr lang="en-US" dirty="0" smtClean="0"/>
              <a:t>Ask:  “We’ll begin with some credit card basics.  First of all, what’s the difference between a </a:t>
            </a:r>
            <a:r>
              <a:rPr lang="en-US" b="1" dirty="0" smtClean="0"/>
              <a:t>credit card </a:t>
            </a:r>
            <a:r>
              <a:rPr lang="en-US" dirty="0" smtClean="0"/>
              <a:t>and a </a:t>
            </a:r>
            <a:r>
              <a:rPr lang="en-US" b="1" dirty="0"/>
              <a:t>d</a:t>
            </a:r>
            <a:r>
              <a:rPr lang="en-US" b="1" dirty="0" smtClean="0"/>
              <a:t>ebit card</a:t>
            </a:r>
            <a:r>
              <a:rPr lang="en-US" dirty="0" smtClean="0"/>
              <a:t>?”</a:t>
            </a:r>
          </a:p>
          <a:p>
            <a:pPr eaLnBrk="1" hangingPunct="1"/>
            <a:endParaRPr lang="en-US" dirty="0" smtClean="0"/>
          </a:p>
          <a:p>
            <a:pPr eaLnBrk="1" hangingPunct="1"/>
            <a:r>
              <a:rPr lang="en-US" dirty="0" smtClean="0"/>
              <a:t>Possible response:  A </a:t>
            </a:r>
            <a:r>
              <a:rPr lang="en-US" b="1" dirty="0" smtClean="0"/>
              <a:t>debit </a:t>
            </a:r>
            <a:r>
              <a:rPr lang="en-US" b="1" dirty="0"/>
              <a:t>c</a:t>
            </a:r>
            <a:r>
              <a:rPr lang="en-US" b="1" dirty="0" smtClean="0"/>
              <a:t>ard</a:t>
            </a:r>
            <a:r>
              <a:rPr lang="en-US" dirty="0" smtClean="0"/>
              <a:t> is linked to your checking account.  When you use it, the money will be debited from your checking account to pay for your purchase.  A credit card is a card that allows you to borrow money in order to make purchases and payments.</a:t>
            </a:r>
          </a:p>
          <a:p>
            <a:pPr eaLnBrk="1" hangingPunct="1"/>
            <a:endParaRPr lang="en-US" dirty="0" smtClean="0"/>
          </a:p>
          <a:p>
            <a:endParaRPr lang="en-US" dirty="0"/>
          </a:p>
        </p:txBody>
      </p:sp>
      <p:sp>
        <p:nvSpPr>
          <p:cNvPr id="63492" name="Slide Number Placeholder 3"/>
          <p:cNvSpPr>
            <a:spLocks noGrp="1"/>
          </p:cNvSpPr>
          <p:nvPr>
            <p:ph type="sldNum" sz="quarter" idx="5"/>
          </p:nvPr>
        </p:nvSpPr>
        <p:spPr>
          <a:noFill/>
        </p:spPr>
        <p:txBody>
          <a:bodyPr/>
          <a:lstStyle/>
          <a:p>
            <a:fld id="{E674A92D-B5BE-42AE-94F2-DDF02A04790E}" type="slidenum">
              <a:rPr lang="en-US" smtClean="0">
                <a:ea typeface="ヒラギノ角ゴ Pro W3" pitchFamily="1" charset="-128"/>
              </a:rPr>
              <a:pPr/>
              <a:t>11</a:t>
            </a:fld>
            <a:endParaRPr lang="en-US" smtClean="0">
              <a:ea typeface="ヒラギノ角ゴ Pro W3" pitchFamily="1" charset="-128"/>
            </a:endParaRPr>
          </a:p>
        </p:txBody>
      </p:sp>
    </p:spTree>
    <p:extLst>
      <p:ext uri="{BB962C8B-B14F-4D97-AF65-F5344CB8AC3E}">
        <p14:creationId xmlns:p14="http://schemas.microsoft.com/office/powerpoint/2010/main" val="37833142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3792CC-6C8B-4B5B-AF6A-F44E80171FBA}" type="slidenum">
              <a:rPr lang="en-US" smtClean="0"/>
              <a:pPr>
                <a:defRPr/>
              </a:pPr>
              <a:t>12</a:t>
            </a:fld>
            <a:endParaRPr lang="en-US"/>
          </a:p>
        </p:txBody>
      </p:sp>
    </p:spTree>
    <p:extLst>
      <p:ext uri="{BB962C8B-B14F-4D97-AF65-F5344CB8AC3E}">
        <p14:creationId xmlns:p14="http://schemas.microsoft.com/office/powerpoint/2010/main" val="7566126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The calculations above are for illustration purposes only and may vary depending on the methods used by a particular card issuer.  For example, the equation used to calculate minimum payment due may vary.  In addition, the method to calculate the finance charges and the timing of charges may also impact results.</a:t>
            </a:r>
          </a:p>
          <a:p>
            <a:endParaRPr lang="en-US" dirty="0" smtClean="0"/>
          </a:p>
          <a:p>
            <a:endParaRPr lang="en-US" dirty="0" smtClean="0"/>
          </a:p>
          <a:p>
            <a:pPr defTabSz="931774">
              <a:defRPr/>
            </a:pPr>
            <a:r>
              <a:rPr lang="en-US" b="1" dirty="0"/>
              <a:t>FOR SPEAKERS INFORMATION ONLY:</a:t>
            </a:r>
            <a:endParaRPr lang="en-US" b="1" dirty="0" smtClean="0"/>
          </a:p>
          <a:p>
            <a:pPr defTabSz="931774">
              <a:defRPr/>
            </a:pPr>
            <a:r>
              <a:rPr lang="en-US" dirty="0" smtClean="0"/>
              <a:t>Note:  For illustration purposes, the following Bank Rate calculator was used and a minimum payment of 2.5% was used</a:t>
            </a:r>
            <a:r>
              <a:rPr lang="en-US" baseline="0" dirty="0" smtClean="0"/>
              <a:t> for both examples</a:t>
            </a:r>
            <a:r>
              <a:rPr lang="en-US" dirty="0" smtClean="0"/>
              <a:t>: (July 2020)</a:t>
            </a:r>
          </a:p>
          <a:p>
            <a:pPr defTabSz="931774">
              <a:defRPr/>
            </a:pPr>
            <a:endParaRPr lang="en-US" dirty="0" smtClean="0"/>
          </a:p>
          <a:p>
            <a:r>
              <a:rPr lang="en-US" u="sng" dirty="0" smtClean="0">
                <a:hlinkClick r:id="rId3"/>
              </a:rPr>
              <a:t>http</a:t>
            </a:r>
            <a:r>
              <a:rPr lang="en-US" u="sng" dirty="0">
                <a:hlinkClick r:id="rId3"/>
              </a:rPr>
              <a:t>://</a:t>
            </a:r>
            <a:r>
              <a:rPr lang="en-US" u="sng" dirty="0" smtClean="0">
                <a:hlinkClick r:id="rId3"/>
              </a:rPr>
              <a:t>www.bankrate.com/calculators/credit-cards/credit-card-minimum-payment.aspx</a:t>
            </a:r>
            <a:endParaRPr lang="en-US" u="sng" dirty="0" smtClean="0"/>
          </a:p>
          <a:p>
            <a:endParaRPr lang="en-US" u="sng" dirty="0" smtClean="0"/>
          </a:p>
          <a:p>
            <a:r>
              <a:rPr lang="en-US" sz="1200" kern="1200" dirty="0" smtClean="0">
                <a:solidFill>
                  <a:schemeClr val="tx1"/>
                </a:solidFill>
                <a:latin typeface="+mn-lt"/>
                <a:ea typeface="+mn-ea"/>
                <a:cs typeface="+mn-cs"/>
              </a:rPr>
              <a:t>Rates are a sample from various card rates</a:t>
            </a:r>
          </a:p>
          <a:p>
            <a:endParaRPr lang="en-US" u="sng" dirty="0" smtClean="0"/>
          </a:p>
          <a:p>
            <a:r>
              <a:rPr lang="en-US" u="sng" dirty="0" smtClean="0"/>
              <a:t>https://wallethub.com/best-credit-card-rates </a:t>
            </a:r>
          </a:p>
        </p:txBody>
      </p:sp>
      <p:sp>
        <p:nvSpPr>
          <p:cNvPr id="4" name="Slide Number Placeholder 3"/>
          <p:cNvSpPr>
            <a:spLocks noGrp="1"/>
          </p:cNvSpPr>
          <p:nvPr>
            <p:ph type="sldNum" sz="quarter" idx="10"/>
          </p:nvPr>
        </p:nvSpPr>
        <p:spPr/>
        <p:txBody>
          <a:bodyPr/>
          <a:lstStyle/>
          <a:p>
            <a:pPr>
              <a:defRPr/>
            </a:pPr>
            <a:fld id="{C43792CC-6C8B-4B5B-AF6A-F44E80171FBA}" type="slidenum">
              <a:rPr lang="en-US" smtClean="0"/>
              <a:pPr>
                <a:defRPr/>
              </a:pPr>
              <a:t>13</a:t>
            </a:fld>
            <a:endParaRPr lang="en-US"/>
          </a:p>
        </p:txBody>
      </p:sp>
    </p:spTree>
    <p:extLst>
      <p:ext uri="{BB962C8B-B14F-4D97-AF65-F5344CB8AC3E}">
        <p14:creationId xmlns:p14="http://schemas.microsoft.com/office/powerpoint/2010/main" val="35712512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a:noFill/>
          <a:ln/>
        </p:spPr>
        <p:txBody>
          <a:bodyPr/>
          <a:lstStyle/>
          <a:p>
            <a:r>
              <a:rPr lang="en-US" dirty="0" smtClean="0"/>
              <a:t>Ask participants to think about the first two questions on their own.</a:t>
            </a:r>
          </a:p>
          <a:p>
            <a:endParaRPr lang="en-US" dirty="0" smtClean="0"/>
          </a:p>
          <a:p>
            <a:r>
              <a:rPr lang="en-US" dirty="0" smtClean="0"/>
              <a:t>Ask:  “What is the long-term consequence of paying only the minimum balance on a credit card each month?”</a:t>
            </a:r>
          </a:p>
          <a:p>
            <a:endParaRPr lang="en-US" dirty="0" smtClean="0"/>
          </a:p>
          <a:p>
            <a:r>
              <a:rPr lang="en-US" dirty="0" smtClean="0"/>
              <a:t>Possible responses:  Interest keeps building on past and current purchases, if the balance gets high enough it can take a long time to pay off and end up costing you a lot of extra money</a:t>
            </a:r>
          </a:p>
        </p:txBody>
      </p:sp>
      <p:sp>
        <p:nvSpPr>
          <p:cNvPr id="64516" name="Slide Number Placeholder 3"/>
          <p:cNvSpPr>
            <a:spLocks noGrp="1"/>
          </p:cNvSpPr>
          <p:nvPr>
            <p:ph type="sldNum" sz="quarter" idx="5"/>
          </p:nvPr>
        </p:nvSpPr>
        <p:spPr>
          <a:noFill/>
        </p:spPr>
        <p:txBody>
          <a:bodyPr/>
          <a:lstStyle/>
          <a:p>
            <a:fld id="{CEDA9B28-A6B8-4017-BDED-F9B4B0125833}" type="slidenum">
              <a:rPr lang="en-US" smtClean="0">
                <a:ea typeface="ヒラギノ角ゴ Pro W3" pitchFamily="1" charset="-128"/>
              </a:rPr>
              <a:pPr/>
              <a:t>14</a:t>
            </a:fld>
            <a:endParaRPr lang="en-US" smtClean="0">
              <a:ea typeface="ヒラギノ角ゴ Pro W3" pitchFamily="1" charset="-128"/>
            </a:endParaRPr>
          </a:p>
        </p:txBody>
      </p:sp>
    </p:spTree>
    <p:extLst>
      <p:ext uri="{BB962C8B-B14F-4D97-AF65-F5344CB8AC3E}">
        <p14:creationId xmlns:p14="http://schemas.microsoft.com/office/powerpoint/2010/main" val="24411566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a:noFill/>
          <a:ln/>
        </p:spPr>
        <p:txBody>
          <a:bodyPr>
            <a:normAutofit lnSpcReduction="10000"/>
          </a:bodyPr>
          <a:lstStyle/>
          <a:p>
            <a:r>
              <a:rPr lang="en-US" dirty="0" smtClean="0"/>
              <a:t>Say:  “Consumers now receive information on their credit card statements to help in making more informed decisions about managing their account payments.  Here’s an illustration which demonstrates the long-term difference between making only the minimum payment and paying extra each month so that the balance is paid off sooner.”</a:t>
            </a:r>
          </a:p>
          <a:p>
            <a:endParaRPr lang="en-US" dirty="0" smtClean="0"/>
          </a:p>
          <a:p>
            <a:r>
              <a:rPr lang="en-US" dirty="0" smtClean="0"/>
              <a:t>Review example on the slide.  In this example, Scenario Two cost $1,183 less in interest and pays off the debt more than 8 years sooner. </a:t>
            </a:r>
          </a:p>
          <a:p>
            <a:endParaRPr lang="en-US" dirty="0" smtClean="0"/>
          </a:p>
          <a:p>
            <a:r>
              <a:rPr lang="en-US" dirty="0" smtClean="0"/>
              <a:t>Say:  “Each credit card issuer has a different statement format, but a statement will generally include the key payment details and information on how long it will take to pay off a balance.  If you are not already paying the full balance in each billing cycle, you will want to review that information to better plan your monthly payments.”</a:t>
            </a:r>
          </a:p>
          <a:p>
            <a:endParaRPr lang="en-US" dirty="0" smtClean="0"/>
          </a:p>
          <a:p>
            <a:pPr defTabSz="931774">
              <a:defRPr/>
            </a:pPr>
            <a:r>
              <a:rPr lang="en-US" b="1" dirty="0"/>
              <a:t>FOR SPEAKERS INFORMATION ONLY:</a:t>
            </a:r>
          </a:p>
          <a:p>
            <a:r>
              <a:rPr lang="en-US" dirty="0" smtClean="0"/>
              <a:t>Note:  For </a:t>
            </a:r>
            <a:r>
              <a:rPr lang="en-US" dirty="0"/>
              <a:t>illustration purposes, the following Bank Rate calculator was </a:t>
            </a:r>
            <a:r>
              <a:rPr lang="en-US" dirty="0" smtClean="0"/>
              <a:t>used (2020):</a:t>
            </a:r>
          </a:p>
          <a:p>
            <a:endParaRPr lang="en-US" dirty="0"/>
          </a:p>
          <a:p>
            <a:r>
              <a:rPr lang="en-US" u="sng" dirty="0">
                <a:hlinkClick r:id="rId3"/>
              </a:rPr>
              <a:t>http://www.bankrate.com/calculators/credit-cards/credit-card-minimum-payment.aspx</a:t>
            </a:r>
            <a:endParaRPr lang="en-US" dirty="0"/>
          </a:p>
          <a:p>
            <a:pPr lvl="0"/>
            <a:r>
              <a:rPr lang="en-US" dirty="0" smtClean="0"/>
              <a:t>1</a:t>
            </a:r>
            <a:r>
              <a:rPr lang="en-US" baseline="30000" dirty="0" smtClean="0"/>
              <a:t>st</a:t>
            </a:r>
            <a:r>
              <a:rPr lang="en-US" dirty="0" smtClean="0"/>
              <a:t> </a:t>
            </a:r>
            <a:r>
              <a:rPr lang="en-US" dirty="0"/>
              <a:t>scenario of $2100 at </a:t>
            </a:r>
            <a:r>
              <a:rPr lang="en-US" dirty="0" smtClean="0"/>
              <a:t>14% </a:t>
            </a:r>
            <a:r>
              <a:rPr lang="en-US" dirty="0"/>
              <a:t>with </a:t>
            </a:r>
            <a:r>
              <a:rPr lang="en-US" dirty="0" smtClean="0"/>
              <a:t>minimum payment</a:t>
            </a:r>
            <a:r>
              <a:rPr lang="en-US" baseline="0" dirty="0" smtClean="0"/>
              <a:t> </a:t>
            </a:r>
            <a:r>
              <a:rPr lang="en-US" dirty="0" smtClean="0"/>
              <a:t>of $52.50 </a:t>
            </a:r>
            <a:r>
              <a:rPr lang="en-US" dirty="0"/>
              <a:t>= Balance payoff of </a:t>
            </a:r>
            <a:r>
              <a:rPr lang="en-US" dirty="0" smtClean="0"/>
              <a:t>12 years</a:t>
            </a:r>
            <a:r>
              <a:rPr lang="en-US" baseline="0" dirty="0" smtClean="0"/>
              <a:t>, 3 months </a:t>
            </a:r>
            <a:r>
              <a:rPr lang="en-US" dirty="0" smtClean="0"/>
              <a:t>and </a:t>
            </a:r>
            <a:r>
              <a:rPr lang="en-US" dirty="0"/>
              <a:t>a total interest charge of $</a:t>
            </a:r>
            <a:r>
              <a:rPr lang="en-US" dirty="0" smtClean="0"/>
              <a:t>1,525 (MPD%</a:t>
            </a:r>
            <a:r>
              <a:rPr lang="en-US" baseline="0" dirty="0" smtClean="0"/>
              <a:t> = 2.5%)</a:t>
            </a:r>
            <a:endParaRPr lang="en-US" dirty="0"/>
          </a:p>
          <a:p>
            <a:pPr lvl="0"/>
            <a:r>
              <a:rPr lang="en-US" dirty="0" smtClean="0"/>
              <a:t>2</a:t>
            </a:r>
            <a:r>
              <a:rPr lang="en-US" baseline="30000" dirty="0" smtClean="0"/>
              <a:t>nd</a:t>
            </a:r>
            <a:r>
              <a:rPr lang="en-US" dirty="0" smtClean="0"/>
              <a:t> </a:t>
            </a:r>
            <a:r>
              <a:rPr lang="en-US" dirty="0"/>
              <a:t>scenario of $2100 at </a:t>
            </a:r>
            <a:r>
              <a:rPr lang="en-US" dirty="0" smtClean="0"/>
              <a:t>14% </a:t>
            </a:r>
            <a:r>
              <a:rPr lang="en-US" dirty="0"/>
              <a:t>with </a:t>
            </a:r>
            <a:r>
              <a:rPr lang="en-US" dirty="0" smtClean="0"/>
              <a:t>minimum</a:t>
            </a:r>
            <a:r>
              <a:rPr lang="en-US" baseline="0" dirty="0" smtClean="0"/>
              <a:t> payment o</a:t>
            </a:r>
            <a:r>
              <a:rPr lang="en-US" dirty="0" smtClean="0"/>
              <a:t>f </a:t>
            </a:r>
            <a:r>
              <a:rPr lang="en-US" dirty="0"/>
              <a:t>$</a:t>
            </a:r>
            <a:r>
              <a:rPr lang="en-US" dirty="0" smtClean="0"/>
              <a:t>168 </a:t>
            </a:r>
            <a:r>
              <a:rPr lang="en-US" dirty="0"/>
              <a:t>= Balance payoff of </a:t>
            </a:r>
            <a:r>
              <a:rPr lang="en-US" dirty="0" smtClean="0"/>
              <a:t>3 years, 11 months</a:t>
            </a:r>
            <a:r>
              <a:rPr lang="en-US" baseline="0" dirty="0" smtClean="0"/>
              <a:t> </a:t>
            </a:r>
            <a:r>
              <a:rPr lang="en-US" dirty="0" smtClean="0"/>
              <a:t>and </a:t>
            </a:r>
            <a:r>
              <a:rPr lang="en-US" dirty="0"/>
              <a:t>a total interest charge of $</a:t>
            </a:r>
            <a:r>
              <a:rPr lang="en-US" dirty="0" smtClean="0"/>
              <a:t>342</a:t>
            </a:r>
          </a:p>
        </p:txBody>
      </p:sp>
      <p:sp>
        <p:nvSpPr>
          <p:cNvPr id="65540" name="Slide Number Placeholder 3"/>
          <p:cNvSpPr txBox="1">
            <a:spLocks noGrp="1"/>
          </p:cNvSpPr>
          <p:nvPr/>
        </p:nvSpPr>
        <p:spPr bwMode="auto">
          <a:xfrm>
            <a:off x="4235450" y="9272192"/>
            <a:ext cx="3240688" cy="487415"/>
          </a:xfrm>
          <a:prstGeom prst="rect">
            <a:avLst/>
          </a:prstGeom>
          <a:noFill/>
          <a:ln w="9525">
            <a:noFill/>
            <a:miter lim="800000"/>
            <a:headEnd/>
            <a:tailEnd/>
          </a:ln>
        </p:spPr>
        <p:txBody>
          <a:bodyPr lIns="98228" tIns="49114" rIns="98228" bIns="49114" anchor="b"/>
          <a:lstStyle/>
          <a:p>
            <a:pPr algn="r" defTabSz="981922"/>
            <a:fld id="{84EA2D63-1533-4E4C-BD99-A17C04611A3C}" type="slidenum">
              <a:rPr lang="en-US" sz="1300"/>
              <a:pPr algn="r" defTabSz="981922"/>
              <a:t>15</a:t>
            </a:fld>
            <a:endParaRPr lang="en-US" sz="1300"/>
          </a:p>
        </p:txBody>
      </p:sp>
    </p:spTree>
    <p:extLst>
      <p:ext uri="{BB962C8B-B14F-4D97-AF65-F5344CB8AC3E}">
        <p14:creationId xmlns:p14="http://schemas.microsoft.com/office/powerpoint/2010/main" val="24562395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a:noFill/>
          <a:ln/>
        </p:spPr>
        <p:txBody>
          <a:bodyPr/>
          <a:lstStyle/>
          <a:p>
            <a:r>
              <a:rPr lang="en-US" dirty="0" smtClean="0"/>
              <a:t>Ask the two questions on the slide.</a:t>
            </a:r>
          </a:p>
          <a:p>
            <a:endParaRPr lang="en-US" dirty="0" smtClean="0"/>
          </a:p>
          <a:p>
            <a:r>
              <a:rPr lang="en-US" dirty="0" smtClean="0"/>
              <a:t>Possible responses for question #2:  check for errors, helps you be aware of how you are using your card and managing your money each month, look for possible fraudulent activity</a:t>
            </a:r>
          </a:p>
        </p:txBody>
      </p:sp>
      <p:sp>
        <p:nvSpPr>
          <p:cNvPr id="66564" name="Slide Number Placeholder 3"/>
          <p:cNvSpPr txBox="1">
            <a:spLocks noGrp="1"/>
          </p:cNvSpPr>
          <p:nvPr/>
        </p:nvSpPr>
        <p:spPr bwMode="auto">
          <a:xfrm>
            <a:off x="4235450" y="9272192"/>
            <a:ext cx="3240688" cy="487415"/>
          </a:xfrm>
          <a:prstGeom prst="rect">
            <a:avLst/>
          </a:prstGeom>
          <a:noFill/>
          <a:ln w="9525">
            <a:noFill/>
            <a:miter lim="800000"/>
            <a:headEnd/>
            <a:tailEnd/>
          </a:ln>
        </p:spPr>
        <p:txBody>
          <a:bodyPr lIns="98228" tIns="49114" rIns="98228" bIns="49114" anchor="b"/>
          <a:lstStyle/>
          <a:p>
            <a:pPr algn="r" defTabSz="981922"/>
            <a:fld id="{12DD4A55-98A1-4E15-BE99-6EAE81E0099E}" type="slidenum">
              <a:rPr lang="en-US" sz="1300"/>
              <a:pPr algn="r" defTabSz="981922"/>
              <a:t>16</a:t>
            </a:fld>
            <a:endParaRPr lang="en-US" sz="1300"/>
          </a:p>
        </p:txBody>
      </p:sp>
    </p:spTree>
    <p:extLst>
      <p:ext uri="{BB962C8B-B14F-4D97-AF65-F5344CB8AC3E}">
        <p14:creationId xmlns:p14="http://schemas.microsoft.com/office/powerpoint/2010/main" val="6525230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a:noFill/>
          <a:ln/>
        </p:spPr>
        <p:txBody>
          <a:bodyPr/>
          <a:lstStyle/>
          <a:p>
            <a:pPr eaLnBrk="1" hangingPunct="1">
              <a:spcBef>
                <a:spcPct val="0"/>
              </a:spcBef>
            </a:pPr>
            <a:endParaRPr lang="en-US" dirty="0" smtClean="0"/>
          </a:p>
        </p:txBody>
      </p:sp>
      <p:sp>
        <p:nvSpPr>
          <p:cNvPr id="67588" name="Slide Number Placeholder 3"/>
          <p:cNvSpPr>
            <a:spLocks noGrp="1"/>
          </p:cNvSpPr>
          <p:nvPr>
            <p:ph type="sldNum" sz="quarter" idx="5"/>
          </p:nvPr>
        </p:nvSpPr>
        <p:spPr>
          <a:noFill/>
        </p:spPr>
        <p:txBody>
          <a:bodyPr/>
          <a:lstStyle/>
          <a:p>
            <a:fld id="{B5569E0F-D3E5-4747-A729-E76AA2FC9EA3}" type="slidenum">
              <a:rPr lang="en-US" smtClean="0">
                <a:ea typeface="ヒラギノ角ゴ Pro W3" pitchFamily="1" charset="-128"/>
              </a:rPr>
              <a:pPr/>
              <a:t>17</a:t>
            </a:fld>
            <a:endParaRPr lang="en-US" smtClean="0">
              <a:ea typeface="ヒラギノ角ゴ Pro W3" pitchFamily="1" charset="-128"/>
            </a:endParaRPr>
          </a:p>
        </p:txBody>
      </p:sp>
    </p:spTree>
    <p:extLst>
      <p:ext uri="{BB962C8B-B14F-4D97-AF65-F5344CB8AC3E}">
        <p14:creationId xmlns:p14="http://schemas.microsoft.com/office/powerpoint/2010/main" val="28919317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pPr defTabSz="931774">
              <a:defRPr/>
            </a:pPr>
            <a:r>
              <a:rPr lang="en-US" b="1" dirty="0"/>
              <a:t>FOR SPEAKERS INFORMATION ONLY:</a:t>
            </a:r>
            <a:endParaRPr lang="en-US" b="1" dirty="0" smtClean="0"/>
          </a:p>
          <a:p>
            <a:pPr defTabSz="931774">
              <a:defRPr/>
            </a:pPr>
            <a:r>
              <a:rPr lang="en-US" dirty="0" smtClean="0"/>
              <a:t>Note:  The following</a:t>
            </a:r>
            <a:r>
              <a:rPr lang="en-US" baseline="0" dirty="0" smtClean="0"/>
              <a:t> explanation below explains keeping the credit card balances below 70%.</a:t>
            </a:r>
            <a:endParaRPr lang="en-US" dirty="0" smtClean="0"/>
          </a:p>
          <a:p>
            <a:endParaRPr lang="en-US" dirty="0">
              <a:latin typeface="Arial" pitchFamily="34" charset="0"/>
            </a:endParaRPr>
          </a:p>
          <a:p>
            <a:r>
              <a:rPr lang="en-US" dirty="0">
                <a:latin typeface="Arial" pitchFamily="34" charset="0"/>
              </a:rPr>
              <a:t>A good rule of thumb is to keep what you owe below 70 percent of your credit limit, to show that you can control your use of credit—and also to leave enough credit available in case of an emergency</a:t>
            </a:r>
            <a:r>
              <a:rPr lang="en-US" dirty="0" smtClean="0">
                <a:latin typeface="Arial" pitchFamily="34" charset="0"/>
              </a:rPr>
              <a:t>.</a:t>
            </a:r>
          </a:p>
          <a:p>
            <a:endParaRPr lang="en-US" dirty="0">
              <a:latin typeface="Arial" pitchFamily="34" charset="0"/>
            </a:endParaRPr>
          </a:p>
          <a:p>
            <a:r>
              <a:rPr lang="en-US" dirty="0" smtClean="0"/>
              <a:t>https://www.nerdwallet.com/article/finance/30-percent-ideal-credit-utilization-ratio-rule</a:t>
            </a:r>
            <a:endParaRPr lang="en-US" dirty="0"/>
          </a:p>
        </p:txBody>
      </p:sp>
      <p:sp>
        <p:nvSpPr>
          <p:cNvPr id="4" name="Slide Number Placeholder 3"/>
          <p:cNvSpPr>
            <a:spLocks noGrp="1"/>
          </p:cNvSpPr>
          <p:nvPr>
            <p:ph type="sldNum" sz="quarter" idx="10"/>
          </p:nvPr>
        </p:nvSpPr>
        <p:spPr/>
        <p:txBody>
          <a:bodyPr/>
          <a:lstStyle/>
          <a:p>
            <a:pPr>
              <a:defRPr/>
            </a:pPr>
            <a:fld id="{C43792CC-6C8B-4B5B-AF6A-F44E80171FBA}" type="slidenum">
              <a:rPr lang="en-US" smtClean="0"/>
              <a:pPr>
                <a:defRPr/>
              </a:pPr>
              <a:t>18</a:t>
            </a:fld>
            <a:endParaRPr lang="en-US"/>
          </a:p>
        </p:txBody>
      </p:sp>
    </p:spTree>
    <p:extLst>
      <p:ext uri="{BB962C8B-B14F-4D97-AF65-F5344CB8AC3E}">
        <p14:creationId xmlns:p14="http://schemas.microsoft.com/office/powerpoint/2010/main" val="38836627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a:noFill/>
          <a:ln/>
        </p:spPr>
        <p:txBody>
          <a:bodyPr/>
          <a:lstStyle/>
          <a:p>
            <a:pPr eaLnBrk="1" hangingPunct="1">
              <a:spcBef>
                <a:spcPct val="0"/>
              </a:spcBef>
            </a:pPr>
            <a:r>
              <a:rPr lang="en-US" dirty="0" smtClean="0"/>
              <a:t>Say:  “How responsible people are about managing their credit is reflected in their credit history.”</a:t>
            </a:r>
          </a:p>
          <a:p>
            <a:pPr eaLnBrk="1" hangingPunct="1">
              <a:spcBef>
                <a:spcPct val="0"/>
              </a:spcBef>
            </a:pPr>
            <a:endParaRPr lang="en-US" dirty="0" smtClean="0"/>
          </a:p>
          <a:p>
            <a:pPr eaLnBrk="1" hangingPunct="1">
              <a:spcBef>
                <a:spcPct val="0"/>
              </a:spcBef>
            </a:pPr>
            <a:r>
              <a:rPr lang="en-US" dirty="0" smtClean="0"/>
              <a:t>Review the points on the slide.</a:t>
            </a:r>
          </a:p>
        </p:txBody>
      </p:sp>
      <p:sp>
        <p:nvSpPr>
          <p:cNvPr id="68612" name="Slide Number Placeholder 3"/>
          <p:cNvSpPr>
            <a:spLocks noGrp="1"/>
          </p:cNvSpPr>
          <p:nvPr>
            <p:ph type="sldNum" sz="quarter" idx="5"/>
          </p:nvPr>
        </p:nvSpPr>
        <p:spPr>
          <a:noFill/>
        </p:spPr>
        <p:txBody>
          <a:bodyPr/>
          <a:lstStyle/>
          <a:p>
            <a:fld id="{236D9A84-D349-4C32-88DE-BB4C60AC8DA2}" type="slidenum">
              <a:rPr lang="en-US" smtClean="0">
                <a:ea typeface="ヒラギノ角ゴ Pro W3" pitchFamily="1" charset="-128"/>
              </a:rPr>
              <a:pPr/>
              <a:t>19</a:t>
            </a:fld>
            <a:endParaRPr lang="en-US" smtClean="0">
              <a:ea typeface="ヒラギノ角ゴ Pro W3" pitchFamily="1" charset="-128"/>
            </a:endParaRPr>
          </a:p>
        </p:txBody>
      </p:sp>
    </p:spTree>
    <p:extLst>
      <p:ext uri="{BB962C8B-B14F-4D97-AF65-F5344CB8AC3E}">
        <p14:creationId xmlns:p14="http://schemas.microsoft.com/office/powerpoint/2010/main" val="3595720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a:noFill/>
          <a:ln/>
        </p:spPr>
        <p:txBody>
          <a:bodyPr/>
          <a:lstStyle/>
          <a:p>
            <a:endParaRPr lang="en-US" dirty="0" smtClean="0">
              <a:latin typeface="Arial" pitchFamily="34" charset="0"/>
            </a:endParaRPr>
          </a:p>
        </p:txBody>
      </p:sp>
      <p:sp>
        <p:nvSpPr>
          <p:cNvPr id="55300" name="Slide Number Placeholder 3"/>
          <p:cNvSpPr>
            <a:spLocks noGrp="1"/>
          </p:cNvSpPr>
          <p:nvPr>
            <p:ph type="sldNum" sz="quarter" idx="5"/>
          </p:nvPr>
        </p:nvSpPr>
        <p:spPr>
          <a:noFill/>
        </p:spPr>
        <p:txBody>
          <a:bodyPr/>
          <a:lstStyle/>
          <a:p>
            <a:fld id="{B8A3CF26-A7CB-4E78-9526-A059F1DB716D}" type="slidenum">
              <a:rPr lang="en-US" smtClean="0">
                <a:ea typeface="ヒラギノ角ゴ Pro W3" pitchFamily="1" charset="-128"/>
              </a:rPr>
              <a:pPr/>
              <a:t>1</a:t>
            </a:fld>
            <a:endParaRPr lang="en-US" smtClean="0">
              <a:ea typeface="ヒラギノ角ゴ Pro W3" pitchFamily="1" charset="-128"/>
            </a:endParaRPr>
          </a:p>
        </p:txBody>
      </p:sp>
    </p:spTree>
    <p:extLst>
      <p:ext uri="{BB962C8B-B14F-4D97-AF65-F5344CB8AC3E}">
        <p14:creationId xmlns:p14="http://schemas.microsoft.com/office/powerpoint/2010/main" val="1086164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a:noFill/>
          <a:ln/>
        </p:spPr>
        <p:txBody>
          <a:bodyPr>
            <a:normAutofit lnSpcReduction="10000"/>
          </a:bodyPr>
          <a:lstStyle/>
          <a:p>
            <a:r>
              <a:rPr lang="en-US" sz="1000" dirty="0"/>
              <a:t>Say:  “Credit scores are calculated from a lot of different credit data in your credit report.  This data can be grouped into five categories.  The chart reflects the importance of each particular category in the determination of your overall score.”</a:t>
            </a:r>
          </a:p>
          <a:p>
            <a:endParaRPr lang="en-US" sz="1000" dirty="0"/>
          </a:p>
          <a:p>
            <a:r>
              <a:rPr lang="en-US" sz="1000" b="1" dirty="0"/>
              <a:t>Payment track record:  </a:t>
            </a:r>
            <a:r>
              <a:rPr lang="en-US" sz="1000" dirty="0"/>
              <a:t>Whether you’ve made on-time payments has the most impact on your score.</a:t>
            </a:r>
          </a:p>
          <a:p>
            <a:r>
              <a:rPr lang="en-US" sz="1000" b="1" dirty="0"/>
              <a:t>What you owe: </a:t>
            </a:r>
            <a:r>
              <a:rPr lang="en-US" sz="1000" dirty="0"/>
              <a:t>Owing a lot or being near your credit limit on multiple accounts negatively impacts your score.</a:t>
            </a:r>
          </a:p>
          <a:p>
            <a:r>
              <a:rPr lang="en-US" sz="1000" b="1" dirty="0"/>
              <a:t>Length of credit history: </a:t>
            </a:r>
            <a:r>
              <a:rPr lang="en-US" sz="1000" dirty="0"/>
              <a:t>Reviewers want to see you can responsibly manage credit accounts over time.</a:t>
            </a:r>
          </a:p>
          <a:p>
            <a:r>
              <a:rPr lang="en-US" sz="1000" b="1" dirty="0"/>
              <a:t>Types of credit: </a:t>
            </a:r>
            <a:r>
              <a:rPr lang="en-US" sz="1000" dirty="0"/>
              <a:t>A balanced mix of different types of credit can help improve your score.</a:t>
            </a:r>
          </a:p>
          <a:p>
            <a:r>
              <a:rPr lang="en-US" sz="1000" b="1" dirty="0"/>
              <a:t>New credit: </a:t>
            </a:r>
            <a:r>
              <a:rPr lang="en-US" sz="1000" dirty="0"/>
              <a:t>Opening multiple new credit accounts may represent a greater risk for lenders.</a:t>
            </a:r>
          </a:p>
          <a:p>
            <a:endParaRPr lang="en-US" sz="1000" dirty="0"/>
          </a:p>
          <a:p>
            <a:r>
              <a:rPr lang="en-US" sz="1000" dirty="0"/>
              <a:t>Additional information:</a:t>
            </a:r>
          </a:p>
          <a:p>
            <a:pPr marL="174708" indent="-174708">
              <a:buFont typeface="Arial" panose="020B0604020202020204" pitchFamily="34" charset="0"/>
              <a:buChar char="•"/>
            </a:pPr>
            <a:r>
              <a:rPr lang="en-US" sz="1000" dirty="0"/>
              <a:t>This illustration shows the categories and approximate weight used in calculating a credit score. When making credit decisions about you, there is not a single credit score being considered. </a:t>
            </a:r>
          </a:p>
          <a:p>
            <a:pPr marL="174708" indent="-174708">
              <a:buFont typeface="Arial" panose="020B0604020202020204" pitchFamily="34" charset="0"/>
              <a:buChar char="•"/>
            </a:pPr>
            <a:r>
              <a:rPr lang="en-US" sz="1000" dirty="0"/>
              <a:t>There are other scores used besides credit reporting agency scores. A lender may use its own credit scores, which often considers the credit reporting agency score and additional information about you.</a:t>
            </a:r>
          </a:p>
          <a:p>
            <a:pPr marL="174708" indent="-174708">
              <a:buFont typeface="Arial" panose="020B0604020202020204" pitchFamily="34" charset="0"/>
              <a:buChar char="•"/>
            </a:pPr>
            <a:r>
              <a:rPr lang="en-US" sz="1000" dirty="0"/>
              <a:t>Each of the main credit reporting agencies may have different credit scores for a single person because the credit score is based on the information available at each agency, which may differ. </a:t>
            </a:r>
          </a:p>
          <a:p>
            <a:pPr marL="174708" indent="-174708">
              <a:buFont typeface="Arial" panose="020B0604020202020204" pitchFamily="34" charset="0"/>
              <a:buChar char="•"/>
            </a:pPr>
            <a:r>
              <a:rPr lang="en-US" sz="1000" dirty="0"/>
              <a:t>As the information on file about you changes, your credit score will change. In other words, a credit score generated for you today would be likely to be different than one obtained for you a month from now. </a:t>
            </a:r>
          </a:p>
          <a:p>
            <a:pPr marL="174708" indent="-174708">
              <a:buFont typeface="Arial" panose="020B0604020202020204" pitchFamily="34" charset="0"/>
              <a:buChar char="•"/>
            </a:pPr>
            <a:endParaRPr lang="en-US" sz="1000" dirty="0"/>
          </a:p>
          <a:p>
            <a:pPr defTabSz="931774">
              <a:defRPr/>
            </a:pPr>
            <a:r>
              <a:rPr lang="en-US" sz="1000" b="1" dirty="0"/>
              <a:t>FOR SPEAKERS INFORMATION ONLY:</a:t>
            </a:r>
          </a:p>
          <a:p>
            <a:r>
              <a:rPr lang="en-US" sz="1000" dirty="0" smtClean="0"/>
              <a:t>https://ficoscore.com/education/#CreditDecisions </a:t>
            </a:r>
            <a:endParaRPr lang="en-US" sz="1000" dirty="0"/>
          </a:p>
        </p:txBody>
      </p:sp>
      <p:sp>
        <p:nvSpPr>
          <p:cNvPr id="69636" name="Slide Number Placeholder 3"/>
          <p:cNvSpPr>
            <a:spLocks noGrp="1"/>
          </p:cNvSpPr>
          <p:nvPr>
            <p:ph type="sldNum" sz="quarter" idx="5"/>
          </p:nvPr>
        </p:nvSpPr>
        <p:spPr>
          <a:noFill/>
        </p:spPr>
        <p:txBody>
          <a:bodyPr/>
          <a:lstStyle/>
          <a:p>
            <a:fld id="{56872D49-6BCE-4E3A-97E7-25CF2B6E7365}" type="slidenum">
              <a:rPr lang="en-US" smtClean="0">
                <a:ea typeface="ヒラギノ角ゴ Pro W3" pitchFamily="1" charset="-128"/>
              </a:rPr>
              <a:pPr/>
              <a:t>20</a:t>
            </a:fld>
            <a:endParaRPr lang="en-US" smtClean="0">
              <a:ea typeface="ヒラギノ角ゴ Pro W3" pitchFamily="1" charset="-128"/>
            </a:endParaRPr>
          </a:p>
        </p:txBody>
      </p:sp>
    </p:spTree>
    <p:extLst>
      <p:ext uri="{BB962C8B-B14F-4D97-AF65-F5344CB8AC3E}">
        <p14:creationId xmlns:p14="http://schemas.microsoft.com/office/powerpoint/2010/main" val="18876468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a:noFill/>
          <a:ln/>
        </p:spPr>
        <p:txBody>
          <a:bodyPr/>
          <a:lstStyle/>
          <a:p>
            <a:endParaRPr lang="en-US" dirty="0" smtClean="0"/>
          </a:p>
        </p:txBody>
      </p:sp>
      <p:sp>
        <p:nvSpPr>
          <p:cNvPr id="66564" name="Slide Number Placeholder 3"/>
          <p:cNvSpPr txBox="1">
            <a:spLocks noGrp="1"/>
          </p:cNvSpPr>
          <p:nvPr/>
        </p:nvSpPr>
        <p:spPr bwMode="auto">
          <a:xfrm>
            <a:off x="4235450" y="9272192"/>
            <a:ext cx="3240688" cy="487415"/>
          </a:xfrm>
          <a:prstGeom prst="rect">
            <a:avLst/>
          </a:prstGeom>
          <a:noFill/>
          <a:ln w="9525">
            <a:noFill/>
            <a:miter lim="800000"/>
            <a:headEnd/>
            <a:tailEnd/>
          </a:ln>
        </p:spPr>
        <p:txBody>
          <a:bodyPr lIns="98228" tIns="49114" rIns="98228" bIns="49114" anchor="b"/>
          <a:lstStyle/>
          <a:p>
            <a:pPr algn="r" defTabSz="981922"/>
            <a:fld id="{12DD4A55-98A1-4E15-BE99-6EAE81E0099E}" type="slidenum">
              <a:rPr lang="en-US" sz="1300"/>
              <a:pPr algn="r" defTabSz="981922"/>
              <a:t>21</a:t>
            </a:fld>
            <a:endParaRPr lang="en-US" sz="1300"/>
          </a:p>
        </p:txBody>
      </p:sp>
    </p:spTree>
    <p:extLst>
      <p:ext uri="{BB962C8B-B14F-4D97-AF65-F5344CB8AC3E}">
        <p14:creationId xmlns:p14="http://schemas.microsoft.com/office/powerpoint/2010/main" val="107173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3792CC-6C8B-4B5B-AF6A-F44E80171FBA}" type="slidenum">
              <a:rPr lang="en-US" smtClean="0"/>
              <a:pPr>
                <a:defRPr/>
              </a:pPr>
              <a:t>22</a:t>
            </a:fld>
            <a:endParaRPr lang="en-US"/>
          </a:p>
        </p:txBody>
      </p:sp>
    </p:spTree>
    <p:extLst>
      <p:ext uri="{BB962C8B-B14F-4D97-AF65-F5344CB8AC3E}">
        <p14:creationId xmlns:p14="http://schemas.microsoft.com/office/powerpoint/2010/main" val="21064011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a:noFill/>
          <a:ln/>
        </p:spPr>
        <p:txBody>
          <a:bodyPr>
            <a:normAutofit fontScale="85000" lnSpcReduction="10000"/>
          </a:bodyPr>
          <a:lstStyle/>
          <a:p>
            <a:pPr eaLnBrk="1" hangingPunct="1"/>
            <a:r>
              <a:rPr lang="en-US" sz="1200" b="1" dirty="0" smtClean="0"/>
              <a:t>Presenter Notes/Comments:</a:t>
            </a:r>
          </a:p>
          <a:p>
            <a:pPr eaLnBrk="1" hangingPunct="1"/>
            <a:endParaRPr lang="en-US" sz="1200" b="1" dirty="0" smtClean="0"/>
          </a:p>
          <a:p>
            <a:pPr eaLnBrk="1" hangingPunct="1">
              <a:buFont typeface="Wingdings" pitchFamily="2" charset="2"/>
              <a:buChar char="§"/>
            </a:pPr>
            <a:r>
              <a:rPr lang="en-US" sz="1200" dirty="0" smtClean="0"/>
              <a:t>Let’s look at how a credit score could impacts a car loan. </a:t>
            </a:r>
          </a:p>
          <a:p>
            <a:pPr eaLnBrk="1" hangingPunct="1">
              <a:buFont typeface="Wingdings" pitchFamily="2" charset="2"/>
              <a:buChar char="§"/>
            </a:pPr>
            <a:r>
              <a:rPr lang="en-US" sz="1200" dirty="0" smtClean="0"/>
              <a:t>We have two buyers – same purchase price, same down payment </a:t>
            </a:r>
          </a:p>
          <a:p>
            <a:pPr eaLnBrk="1" hangingPunct="1">
              <a:buFont typeface="Wingdings" pitchFamily="2" charset="2"/>
              <a:buNone/>
            </a:pPr>
            <a:endParaRPr lang="en-US" sz="1200" dirty="0" smtClean="0"/>
          </a:p>
          <a:p>
            <a:pPr eaLnBrk="1" hangingPunct="1">
              <a:buFont typeface="Wingdings" pitchFamily="2" charset="2"/>
              <a:buChar char="§"/>
            </a:pPr>
            <a:r>
              <a:rPr lang="en-US" sz="1200" dirty="0" smtClean="0"/>
              <a:t>But because they have very different credit scores – one low, one high – look what may happen to the</a:t>
            </a:r>
            <a:r>
              <a:rPr lang="en-US" sz="1200" baseline="0" dirty="0" smtClean="0"/>
              <a:t> total cost</a:t>
            </a:r>
            <a:r>
              <a:rPr lang="en-US" sz="1200" dirty="0" smtClean="0"/>
              <a:t> of the car.</a:t>
            </a:r>
          </a:p>
          <a:p>
            <a:pPr eaLnBrk="1" hangingPunct="1">
              <a:buFont typeface="Wingdings" pitchFamily="2" charset="2"/>
              <a:buChar char="§"/>
            </a:pPr>
            <a:endParaRPr lang="en-US" sz="1200" dirty="0" smtClean="0"/>
          </a:p>
          <a:p>
            <a:pPr marL="0" marR="0" lvl="0" indent="0" algn="l" defTabSz="914400" rtl="0" eaLnBrk="1" fontAlgn="base" latinLnBrk="0" hangingPunct="1">
              <a:lnSpc>
                <a:spcPct val="100000"/>
              </a:lnSpc>
              <a:spcBef>
                <a:spcPct val="30000"/>
              </a:spcBef>
              <a:spcAft>
                <a:spcPct val="0"/>
              </a:spcAft>
              <a:buClrTx/>
              <a:buSzTx/>
              <a:buFont typeface="Wingdings" pitchFamily="2" charset="2"/>
              <a:buChar char="§"/>
              <a:tabLst/>
              <a:defRPr/>
            </a:pPr>
            <a:r>
              <a:rPr lang="en-US" sz="1200" dirty="0" smtClean="0"/>
              <a:t>The person with the lower credit score has a higher monthly payment and ends up paying more for the car. </a:t>
            </a:r>
            <a:r>
              <a:rPr lang="en-US" sz="2000" kern="1200" dirty="0" smtClean="0">
                <a:solidFill>
                  <a:schemeClr val="tx1"/>
                </a:solidFill>
                <a:effectLst/>
                <a:latin typeface="Arial" pitchFamily="34" charset="0"/>
                <a:ea typeface="MS PGothic" pitchFamily="34" charset="-128"/>
                <a:cs typeface="MS PGothic"/>
              </a:rPr>
              <a:t>While the person with the higher credit score spends less per month on the new car and spends over $6,000 less in total interest at the end of 60 months.  </a:t>
            </a:r>
          </a:p>
          <a:p>
            <a:pPr eaLnBrk="1" hangingPunct="1">
              <a:buFont typeface="Wingdings" pitchFamily="2" charset="2"/>
              <a:buChar char="§"/>
            </a:pPr>
            <a:endParaRPr lang="en-US" sz="1200" dirty="0" smtClean="0"/>
          </a:p>
          <a:p>
            <a:pPr eaLnBrk="1" hangingPunct="1">
              <a:buFont typeface="Wingdings" pitchFamily="2" charset="2"/>
              <a:buChar char="§"/>
            </a:pPr>
            <a:r>
              <a:rPr lang="en-US" sz="1200" dirty="0" smtClean="0"/>
              <a:t>Your credit score will be a major factor when you take out a loan or get a credit card.</a:t>
            </a:r>
          </a:p>
          <a:p>
            <a:pPr defTabSz="931774">
              <a:defRPr/>
            </a:pPr>
            <a:endParaRPr lang="en-US" b="1" dirty="0" smtClean="0"/>
          </a:p>
          <a:p>
            <a:pPr defTabSz="931774">
              <a:defRPr/>
            </a:pPr>
            <a:r>
              <a:rPr lang="en-US" b="1" dirty="0" smtClean="0"/>
              <a:t>FOR </a:t>
            </a:r>
            <a:r>
              <a:rPr lang="en-US" b="1" dirty="0"/>
              <a:t>SPEAKERS INFORMATION ONLY:</a:t>
            </a:r>
          </a:p>
          <a:p>
            <a:pPr defTabSz="931774">
              <a:defRPr/>
            </a:pPr>
            <a:r>
              <a:rPr lang="en-US" dirty="0"/>
              <a:t>Note: For the following slide, </a:t>
            </a:r>
            <a:r>
              <a:rPr lang="en-US" dirty="0" err="1"/>
              <a:t>myFico</a:t>
            </a:r>
            <a:r>
              <a:rPr lang="en-US" dirty="0"/>
              <a:t> and Time Value of Money Calculator were used: </a:t>
            </a:r>
            <a:r>
              <a:rPr lang="en-US" baseline="0" dirty="0" smtClean="0">
                <a:solidFill>
                  <a:srgbClr val="FF0000"/>
                </a:solidFill>
              </a:rPr>
              <a:t>(July 2020)</a:t>
            </a:r>
          </a:p>
          <a:p>
            <a:pPr defTabSz="931774">
              <a:defRPr/>
            </a:pPr>
            <a:endParaRPr lang="en-US" dirty="0"/>
          </a:p>
          <a:p>
            <a:pPr defTabSz="931774">
              <a:defRPr/>
            </a:pPr>
            <a:r>
              <a:rPr lang="en-US" dirty="0" smtClean="0">
                <a:solidFill>
                  <a:srgbClr val="FF0000"/>
                </a:solidFill>
              </a:rPr>
              <a:t>http://www.myfico.com/credit-education/calculators/loan-savings-calculator/</a:t>
            </a:r>
          </a:p>
          <a:p>
            <a:pPr defTabSz="931774">
              <a:defRPr/>
            </a:pPr>
            <a:r>
              <a:rPr lang="en-US" dirty="0" smtClean="0">
                <a:solidFill>
                  <a:srgbClr val="FF0000"/>
                </a:solidFill>
              </a:rPr>
              <a:t>http://www.zenwealth.com/businessfinanceonline/TVM/TVMCalculator.html</a:t>
            </a:r>
            <a:endParaRPr lang="en-US" dirty="0">
              <a:solidFill>
                <a:srgbClr val="FF0000"/>
              </a:solidFill>
            </a:endParaRPr>
          </a:p>
        </p:txBody>
      </p:sp>
      <p:sp>
        <p:nvSpPr>
          <p:cNvPr id="70660" name="Slide Number Placeholder 3"/>
          <p:cNvSpPr>
            <a:spLocks noGrp="1"/>
          </p:cNvSpPr>
          <p:nvPr>
            <p:ph type="sldNum" sz="quarter" idx="5"/>
          </p:nvPr>
        </p:nvSpPr>
        <p:spPr>
          <a:noFill/>
        </p:spPr>
        <p:txBody>
          <a:bodyPr/>
          <a:lstStyle/>
          <a:p>
            <a:fld id="{5E1D942F-6518-448E-8E7F-336F23099C0F}" type="slidenum">
              <a:rPr lang="en-US" smtClean="0">
                <a:ea typeface="ヒラギノ角ゴ Pro W3" pitchFamily="1" charset="-128"/>
              </a:rPr>
              <a:pPr/>
              <a:t>23</a:t>
            </a:fld>
            <a:endParaRPr lang="en-US" smtClean="0">
              <a:ea typeface="ヒラギノ角ゴ Pro W3" pitchFamily="1" charset="-128"/>
            </a:endParaRPr>
          </a:p>
        </p:txBody>
      </p:sp>
    </p:spTree>
    <p:extLst>
      <p:ext uri="{BB962C8B-B14F-4D97-AF65-F5344CB8AC3E}">
        <p14:creationId xmlns:p14="http://schemas.microsoft.com/office/powerpoint/2010/main" val="7206226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a:noFill/>
          <a:ln/>
        </p:spPr>
        <p:txBody>
          <a:bodyPr/>
          <a:lstStyle/>
          <a:p>
            <a:endParaRPr lang="en-US" dirty="0" smtClean="0">
              <a:latin typeface="Arial" pitchFamily="34" charset="0"/>
            </a:endParaRPr>
          </a:p>
        </p:txBody>
      </p:sp>
      <p:sp>
        <p:nvSpPr>
          <p:cNvPr id="71684" name="Slide Number Placeholder 3"/>
          <p:cNvSpPr>
            <a:spLocks noGrp="1"/>
          </p:cNvSpPr>
          <p:nvPr>
            <p:ph type="sldNum" sz="quarter" idx="5"/>
          </p:nvPr>
        </p:nvSpPr>
        <p:spPr>
          <a:noFill/>
        </p:spPr>
        <p:txBody>
          <a:bodyPr/>
          <a:lstStyle/>
          <a:p>
            <a:fld id="{7B0F7D8D-99C8-4910-97AB-F461D047F585}" type="slidenum">
              <a:rPr lang="en-US" smtClean="0">
                <a:ea typeface="ヒラギノ角ゴ Pro W3" pitchFamily="1" charset="-128"/>
              </a:rPr>
              <a:pPr/>
              <a:t>24</a:t>
            </a:fld>
            <a:endParaRPr lang="en-US" smtClean="0">
              <a:ea typeface="ヒラギノ角ゴ Pro W3" pitchFamily="1" charset="-128"/>
            </a:endParaRPr>
          </a:p>
        </p:txBody>
      </p:sp>
    </p:spTree>
    <p:extLst>
      <p:ext uri="{BB962C8B-B14F-4D97-AF65-F5344CB8AC3E}">
        <p14:creationId xmlns:p14="http://schemas.microsoft.com/office/powerpoint/2010/main" val="33079232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a:noFill/>
          <a:ln/>
        </p:spPr>
        <p:txBody>
          <a:bodyPr/>
          <a:lstStyle/>
          <a:p>
            <a:pPr eaLnBrk="1" hangingPunct="1">
              <a:spcBef>
                <a:spcPct val="0"/>
              </a:spcBef>
            </a:pPr>
            <a:r>
              <a:rPr lang="en-US" sz="1600" i="1" dirty="0"/>
              <a:t>For more information</a:t>
            </a:r>
            <a:r>
              <a:rPr lang="en-US" sz="1600" dirty="0"/>
              <a:t>: Tips for Using Credit Wisely</a:t>
            </a:r>
          </a:p>
          <a:p>
            <a:pPr eaLnBrk="1" hangingPunct="1">
              <a:spcBef>
                <a:spcPct val="0"/>
              </a:spcBef>
            </a:pPr>
            <a:endParaRPr lang="en-US" i="1" dirty="0" smtClean="0"/>
          </a:p>
          <a:p>
            <a:pPr eaLnBrk="1" hangingPunct="1">
              <a:spcBef>
                <a:spcPct val="0"/>
              </a:spcBef>
            </a:pPr>
            <a:endParaRPr lang="en-US" i="1" dirty="0" smtClean="0"/>
          </a:p>
        </p:txBody>
      </p:sp>
      <p:sp>
        <p:nvSpPr>
          <p:cNvPr id="72708" name="Slide Number Placeholder 3"/>
          <p:cNvSpPr>
            <a:spLocks noGrp="1"/>
          </p:cNvSpPr>
          <p:nvPr>
            <p:ph type="sldNum" sz="quarter" idx="5"/>
          </p:nvPr>
        </p:nvSpPr>
        <p:spPr>
          <a:noFill/>
        </p:spPr>
        <p:txBody>
          <a:bodyPr/>
          <a:lstStyle/>
          <a:p>
            <a:fld id="{19BB5C58-156D-44CC-A122-E8F956F38C8F}" type="slidenum">
              <a:rPr lang="en-US" smtClean="0">
                <a:ea typeface="ヒラギノ角ゴ Pro W3" pitchFamily="1" charset="-128"/>
              </a:rPr>
              <a:pPr/>
              <a:t>25</a:t>
            </a:fld>
            <a:endParaRPr lang="en-US" smtClean="0">
              <a:ea typeface="ヒラギノ角ゴ Pro W3" pitchFamily="1" charset="-128"/>
            </a:endParaRPr>
          </a:p>
        </p:txBody>
      </p:sp>
    </p:spTree>
    <p:extLst>
      <p:ext uri="{BB962C8B-B14F-4D97-AF65-F5344CB8AC3E}">
        <p14:creationId xmlns:p14="http://schemas.microsoft.com/office/powerpoint/2010/main" val="38314972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xfrm>
            <a:off x="1300163" y="731838"/>
            <a:ext cx="4878387" cy="3659187"/>
          </a:xfrm>
          <a:noFill/>
          <a:ln>
            <a:solidFill>
              <a:srgbClr val="000000"/>
            </a:solidFill>
            <a:miter lim="800000"/>
            <a:headEnd/>
            <a:tailEnd/>
          </a:ln>
        </p:spPr>
      </p:sp>
      <p:sp>
        <p:nvSpPr>
          <p:cNvPr id="73731" name="Notes Placeholder 2"/>
          <p:cNvSpPr>
            <a:spLocks noGrp="1"/>
          </p:cNvSpPr>
          <p:nvPr>
            <p:ph type="body" idx="1"/>
          </p:nvPr>
        </p:nvSpPr>
        <p:spPr>
          <a:xfrm>
            <a:off x="996386" y="4635289"/>
            <a:ext cx="5484989" cy="4394809"/>
          </a:xfrm>
          <a:noFill/>
          <a:ln/>
        </p:spPr>
        <p:txBody>
          <a:bodyPr lIns="98486" tIns="49243" rIns="98486" bIns="49243"/>
          <a:lstStyle/>
          <a:p>
            <a:pPr eaLnBrk="1" hangingPunct="1">
              <a:lnSpc>
                <a:spcPct val="80000"/>
              </a:lnSpc>
            </a:pPr>
            <a:r>
              <a:rPr lang="en-US" sz="800" b="1" dirty="0"/>
              <a:t>Paying late 	</a:t>
            </a:r>
          </a:p>
          <a:p>
            <a:pPr>
              <a:lnSpc>
                <a:spcPct val="80000"/>
              </a:lnSpc>
              <a:buFontTx/>
              <a:buChar char="•"/>
            </a:pPr>
            <a:r>
              <a:rPr lang="en-US" sz="800" dirty="0">
                <a:solidFill>
                  <a:srgbClr val="000000"/>
                </a:solidFill>
                <a:latin typeface="Arial" charset="0"/>
              </a:rPr>
              <a:t>You’re frequently late in paying your bills and may be juggling payments to keep creditors satisfied. </a:t>
            </a:r>
          </a:p>
          <a:p>
            <a:pPr eaLnBrk="1" hangingPunct="1">
              <a:lnSpc>
                <a:spcPct val="80000"/>
              </a:lnSpc>
            </a:pPr>
            <a:endParaRPr lang="en-US" sz="800" dirty="0"/>
          </a:p>
          <a:p>
            <a:pPr eaLnBrk="1" hangingPunct="1">
              <a:lnSpc>
                <a:spcPct val="80000"/>
              </a:lnSpc>
            </a:pPr>
            <a:r>
              <a:rPr lang="en-US" sz="800" b="1" dirty="0"/>
              <a:t>Ignoring savings	</a:t>
            </a:r>
          </a:p>
          <a:p>
            <a:pPr>
              <a:lnSpc>
                <a:spcPct val="80000"/>
              </a:lnSpc>
              <a:buFontTx/>
              <a:buChar char="•"/>
            </a:pPr>
            <a:r>
              <a:rPr lang="en-US" sz="800" dirty="0">
                <a:solidFill>
                  <a:srgbClr val="000000"/>
                </a:solidFill>
                <a:latin typeface="Arial" charset="0"/>
              </a:rPr>
              <a:t>You don’t have a savings account, or have stopped making deposits to it. </a:t>
            </a:r>
          </a:p>
          <a:p>
            <a:pPr eaLnBrk="1" hangingPunct="1">
              <a:lnSpc>
                <a:spcPct val="80000"/>
              </a:lnSpc>
            </a:pPr>
            <a:r>
              <a:rPr lang="en-US" sz="800" dirty="0"/>
              <a:t>	</a:t>
            </a:r>
          </a:p>
          <a:p>
            <a:pPr eaLnBrk="1" hangingPunct="1">
              <a:lnSpc>
                <a:spcPct val="80000"/>
              </a:lnSpc>
            </a:pPr>
            <a:r>
              <a:rPr lang="en-US" sz="800" b="1" dirty="0"/>
              <a:t>Bouncing checks 	</a:t>
            </a:r>
          </a:p>
          <a:p>
            <a:pPr>
              <a:lnSpc>
                <a:spcPct val="80000"/>
              </a:lnSpc>
              <a:buFontTx/>
              <a:buChar char="•"/>
            </a:pPr>
            <a:r>
              <a:rPr lang="en-US" sz="800" dirty="0">
                <a:solidFill>
                  <a:srgbClr val="000000"/>
                </a:solidFill>
                <a:latin typeface="Arial" charset="0"/>
              </a:rPr>
              <a:t>Your checking account is frequently overdrawn.  You may find yourself racing to deposit your paycheck because you’ve already written checks that require the money in your paycheck to cover them. </a:t>
            </a:r>
          </a:p>
          <a:p>
            <a:pPr eaLnBrk="1" hangingPunct="1">
              <a:lnSpc>
                <a:spcPct val="80000"/>
              </a:lnSpc>
            </a:pPr>
            <a:r>
              <a:rPr lang="en-US" sz="800" dirty="0"/>
              <a:t>	</a:t>
            </a:r>
          </a:p>
          <a:p>
            <a:pPr eaLnBrk="1" hangingPunct="1">
              <a:lnSpc>
                <a:spcPct val="80000"/>
              </a:lnSpc>
            </a:pPr>
            <a:r>
              <a:rPr lang="en-US" sz="800" b="1" dirty="0"/>
              <a:t>Maxing out credit 	</a:t>
            </a:r>
          </a:p>
          <a:p>
            <a:pPr>
              <a:lnSpc>
                <a:spcPct val="80000"/>
              </a:lnSpc>
              <a:buFontTx/>
              <a:buChar char="•"/>
            </a:pPr>
            <a:r>
              <a:rPr lang="en-US" sz="800" dirty="0">
                <a:solidFill>
                  <a:srgbClr val="000000"/>
                </a:solidFill>
                <a:latin typeface="Arial" charset="0"/>
              </a:rPr>
              <a:t>Your credit accounts are usually at their maximum limits, and you are tempted to apply for more credit cards because you have reached the limit on the ones you have. </a:t>
            </a:r>
          </a:p>
          <a:p>
            <a:pPr eaLnBrk="1" hangingPunct="1">
              <a:lnSpc>
                <a:spcPct val="80000"/>
              </a:lnSpc>
            </a:pPr>
            <a:r>
              <a:rPr lang="en-US" sz="800" dirty="0"/>
              <a:t>	</a:t>
            </a:r>
          </a:p>
          <a:p>
            <a:pPr eaLnBrk="1" hangingPunct="1">
              <a:lnSpc>
                <a:spcPct val="80000"/>
              </a:lnSpc>
            </a:pPr>
            <a:r>
              <a:rPr lang="en-US" sz="800" b="1" dirty="0"/>
              <a:t>Experiencing personal stress over finances	</a:t>
            </a:r>
          </a:p>
          <a:p>
            <a:pPr>
              <a:lnSpc>
                <a:spcPct val="80000"/>
              </a:lnSpc>
              <a:buFontTx/>
              <a:buChar char="•"/>
            </a:pPr>
            <a:r>
              <a:rPr lang="en-US" sz="800" dirty="0">
                <a:solidFill>
                  <a:srgbClr val="000000"/>
                </a:solidFill>
                <a:latin typeface="Arial" charset="0"/>
              </a:rPr>
              <a:t>You are always worried about your debts.  You may have trouble sleeping or you may begin arguing with your spouse or partner over bills. </a:t>
            </a:r>
          </a:p>
          <a:p>
            <a:pPr eaLnBrk="1" hangingPunct="1">
              <a:lnSpc>
                <a:spcPct val="80000"/>
              </a:lnSpc>
            </a:pPr>
            <a:r>
              <a:rPr lang="en-US" sz="800" dirty="0">
                <a:solidFill>
                  <a:srgbClr val="000000"/>
                </a:solidFill>
                <a:latin typeface="Arial" charset="0"/>
              </a:rPr>
              <a:t>	</a:t>
            </a:r>
          </a:p>
          <a:p>
            <a:pPr>
              <a:lnSpc>
                <a:spcPct val="80000"/>
              </a:lnSpc>
            </a:pPr>
            <a:r>
              <a:rPr lang="en-US" sz="800" b="1" dirty="0"/>
              <a:t>Feeling like you’re paying forever 	</a:t>
            </a:r>
          </a:p>
          <a:p>
            <a:pPr>
              <a:lnSpc>
                <a:spcPct val="80000"/>
              </a:lnSpc>
              <a:buFontTx/>
              <a:buChar char="•"/>
            </a:pPr>
            <a:r>
              <a:rPr lang="en-US" sz="800" dirty="0">
                <a:solidFill>
                  <a:srgbClr val="000000"/>
                </a:solidFill>
                <a:latin typeface="Arial" charset="0"/>
              </a:rPr>
              <a:t>You can make only minimum payments on your revolving charge accounts and you’re still paying off purchases you made a year ago.</a:t>
            </a:r>
          </a:p>
          <a:p>
            <a:pPr>
              <a:lnSpc>
                <a:spcPct val="80000"/>
              </a:lnSpc>
            </a:pPr>
            <a:r>
              <a:rPr lang="en-US" sz="800" dirty="0"/>
              <a:t>	</a:t>
            </a:r>
          </a:p>
          <a:p>
            <a:pPr eaLnBrk="1" hangingPunct="1">
              <a:lnSpc>
                <a:spcPct val="80000"/>
              </a:lnSpc>
            </a:pPr>
            <a:r>
              <a:rPr lang="en-US" sz="800" b="1" dirty="0"/>
              <a:t>Ignoring the phone 	</a:t>
            </a:r>
          </a:p>
          <a:p>
            <a:pPr>
              <a:lnSpc>
                <a:spcPct val="80000"/>
              </a:lnSpc>
              <a:buFontTx/>
              <a:buChar char="•"/>
            </a:pPr>
            <a:r>
              <a:rPr lang="en-US" sz="800" dirty="0">
                <a:solidFill>
                  <a:srgbClr val="000000"/>
                </a:solidFill>
                <a:latin typeface="Arial" charset="0"/>
              </a:rPr>
              <a:t>You ignore the telephone or mail to avoid dealing with creditors.</a:t>
            </a:r>
          </a:p>
          <a:p>
            <a:pPr>
              <a:lnSpc>
                <a:spcPct val="80000"/>
              </a:lnSpc>
              <a:buFontTx/>
              <a:buChar char="•"/>
            </a:pPr>
            <a:endParaRPr lang="en-US" sz="800" dirty="0">
              <a:latin typeface="Arial" charset="0"/>
            </a:endParaRPr>
          </a:p>
          <a:p>
            <a:pPr eaLnBrk="1" hangingPunct="1">
              <a:lnSpc>
                <a:spcPct val="80000"/>
              </a:lnSpc>
              <a:spcBef>
                <a:spcPct val="0"/>
              </a:spcBef>
            </a:pPr>
            <a:endParaRPr lang="en-US" sz="800" dirty="0"/>
          </a:p>
          <a:p>
            <a:pPr eaLnBrk="1" hangingPunct="1">
              <a:lnSpc>
                <a:spcPct val="80000"/>
              </a:lnSpc>
              <a:spcBef>
                <a:spcPct val="0"/>
              </a:spcBef>
            </a:pPr>
            <a:endParaRPr lang="en-US" sz="800" dirty="0"/>
          </a:p>
          <a:p>
            <a:pPr>
              <a:lnSpc>
                <a:spcPct val="80000"/>
              </a:lnSpc>
            </a:pPr>
            <a:endParaRPr lang="en-US" sz="800" dirty="0">
              <a:solidFill>
                <a:srgbClr val="000000"/>
              </a:solidFill>
              <a:latin typeface="Arial" charset="0"/>
            </a:endParaRPr>
          </a:p>
        </p:txBody>
      </p:sp>
      <p:sp>
        <p:nvSpPr>
          <p:cNvPr id="73732" name="Slide Number Placeholder 3"/>
          <p:cNvSpPr txBox="1">
            <a:spLocks noGrp="1"/>
          </p:cNvSpPr>
          <p:nvPr/>
        </p:nvSpPr>
        <p:spPr bwMode="auto">
          <a:xfrm>
            <a:off x="4237074" y="9272191"/>
            <a:ext cx="3240687" cy="489029"/>
          </a:xfrm>
          <a:prstGeom prst="rect">
            <a:avLst/>
          </a:prstGeom>
          <a:noFill/>
          <a:ln w="9525">
            <a:noFill/>
            <a:miter lim="800000"/>
            <a:headEnd/>
            <a:tailEnd/>
          </a:ln>
        </p:spPr>
        <p:txBody>
          <a:bodyPr lIns="98486" tIns="49243" rIns="98486" bIns="49243" anchor="b"/>
          <a:lstStyle/>
          <a:p>
            <a:pPr algn="r" defTabSz="985157" eaLnBrk="0" hangingPunct="0"/>
            <a:fld id="{69A2AC6C-633D-46AB-ABFA-5B13F55AA0D9}" type="slidenum">
              <a:rPr lang="en-US" sz="1300">
                <a:latin typeface="Arial" pitchFamily="34" charset="0"/>
              </a:rPr>
              <a:pPr algn="r" defTabSz="985157" eaLnBrk="0" hangingPunct="0"/>
              <a:t>26</a:t>
            </a:fld>
            <a:endParaRPr lang="en-US" sz="1300" dirty="0">
              <a:latin typeface="Arial" pitchFamily="34" charset="0"/>
            </a:endParaRPr>
          </a:p>
        </p:txBody>
      </p:sp>
    </p:spTree>
    <p:extLst>
      <p:ext uri="{BB962C8B-B14F-4D97-AF65-F5344CB8AC3E}">
        <p14:creationId xmlns:p14="http://schemas.microsoft.com/office/powerpoint/2010/main" val="6998475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u="sng" dirty="0">
                <a:cs typeface="Arial" panose="020B0604020202020204" pitchFamily="34" charset="0"/>
              </a:rPr>
              <a:t>Optional activity and discussion</a:t>
            </a:r>
            <a:r>
              <a:rPr lang="en-US" sz="1000" dirty="0">
                <a:cs typeface="Arial" panose="020B0604020202020204" pitchFamily="34" charset="0"/>
              </a:rPr>
              <a:t>:</a:t>
            </a:r>
          </a:p>
          <a:p>
            <a:r>
              <a:rPr lang="en-US" sz="1000" dirty="0">
                <a:cs typeface="Arial" panose="020B0604020202020204" pitchFamily="34" charset="0"/>
              </a:rPr>
              <a:t>[Handout #2:  </a:t>
            </a:r>
            <a:r>
              <a:rPr lang="en-US" sz="1000" dirty="0" smtClean="0"/>
              <a:t>E-mail,</a:t>
            </a:r>
            <a:r>
              <a:rPr lang="en-US" sz="1000" baseline="0" dirty="0" smtClean="0"/>
              <a:t> or have the organization e-mail, </a:t>
            </a:r>
            <a:r>
              <a:rPr lang="en-US" sz="1000" dirty="0" smtClean="0">
                <a:cs typeface="Arial" panose="020B0604020202020204" pitchFamily="34" charset="0"/>
              </a:rPr>
              <a:t>Credit </a:t>
            </a:r>
            <a:r>
              <a:rPr lang="en-US" sz="1000" dirty="0">
                <a:cs typeface="Arial" panose="020B0604020202020204" pitchFamily="34" charset="0"/>
              </a:rPr>
              <a:t>Card Quiz - </a:t>
            </a:r>
            <a:r>
              <a:rPr lang="en-US" sz="1000" dirty="0"/>
              <a:t>included at the end of this presentation in the Handouts Section] </a:t>
            </a:r>
            <a:endParaRPr lang="en-US" sz="1000" dirty="0">
              <a:cs typeface="Arial" panose="020B0604020202020204" pitchFamily="34" charset="0"/>
            </a:endParaRPr>
          </a:p>
          <a:p>
            <a:endParaRPr lang="en-US" sz="1000" dirty="0">
              <a:cs typeface="Arial" panose="020B0604020202020204" pitchFamily="34" charset="0"/>
            </a:endParaRPr>
          </a:p>
          <a:p>
            <a:endParaRPr lang="en-US" sz="1000" dirty="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C43792CC-6C8B-4B5B-AF6A-F44E80171FBA}" type="slidenum">
              <a:rPr lang="en-US" smtClean="0"/>
              <a:pPr>
                <a:defRPr/>
              </a:pPr>
              <a:t>27</a:t>
            </a:fld>
            <a:endParaRPr lang="en-US"/>
          </a:p>
        </p:txBody>
      </p:sp>
    </p:spTree>
    <p:extLst>
      <p:ext uri="{BB962C8B-B14F-4D97-AF65-F5344CB8AC3E}">
        <p14:creationId xmlns:p14="http://schemas.microsoft.com/office/powerpoint/2010/main" val="1591127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TextEdit="1"/>
          </p:cNvSpPr>
          <p:nvPr>
            <p:ph type="sldImg"/>
          </p:nvPr>
        </p:nvSpPr>
        <p:spPr bwMode="auto">
          <a:noFill/>
          <a:ln>
            <a:solidFill>
              <a:srgbClr val="000000"/>
            </a:solidFill>
            <a:miter lim="800000"/>
            <a:headEnd/>
            <a:tailEnd/>
          </a:ln>
        </p:spPr>
      </p:sp>
      <p:sp>
        <p:nvSpPr>
          <p:cNvPr id="56323" name="Rectangle 3"/>
          <p:cNvSpPr>
            <a:spLocks noGrp="1"/>
          </p:cNvSpPr>
          <p:nvPr>
            <p:ph type="body" idx="1"/>
          </p:nvPr>
        </p:nvSpPr>
        <p:spPr>
          <a:noFill/>
          <a:ln/>
        </p:spPr>
        <p:txBody>
          <a:bodyPr/>
          <a:lstStyle/>
          <a:p>
            <a:r>
              <a:rPr lang="en-US" sz="1600" dirty="0" smtClean="0"/>
              <a:t>Presenter</a:t>
            </a:r>
            <a:r>
              <a:rPr lang="en-US" sz="1600" baseline="0" dirty="0" smtClean="0"/>
              <a:t> Note:</a:t>
            </a:r>
          </a:p>
          <a:p>
            <a:endParaRPr lang="en-US" sz="1600" dirty="0" smtClean="0"/>
          </a:p>
          <a:p>
            <a:r>
              <a:rPr lang="en-US" sz="1600" dirty="0" smtClean="0"/>
              <a:t>Presenter </a:t>
            </a:r>
            <a:r>
              <a:rPr lang="en-US" sz="1600" dirty="0"/>
              <a:t>should elaborate on impulsive spending objectively rather than portraying credit cards as the primary evil</a:t>
            </a:r>
            <a:r>
              <a:rPr lang="en-US" sz="1600" dirty="0" smtClean="0"/>
              <a:t>.</a:t>
            </a:r>
          </a:p>
          <a:p>
            <a:r>
              <a:rPr lang="en-US" sz="1600" dirty="0" smtClean="0"/>
              <a:t>Presenter should not provide guidance. We are not trying</a:t>
            </a:r>
            <a:r>
              <a:rPr lang="en-US" sz="1600" baseline="0" dirty="0" smtClean="0"/>
              <a:t> to encourage or dismiss the use of credit or credit cards. The purpose of this slide is simply to present some of the benefits and risks of all types of credit.</a:t>
            </a:r>
            <a:endParaRPr lang="en-US" sz="1600" dirty="0"/>
          </a:p>
          <a:p>
            <a:r>
              <a:rPr lang="en-US" sz="1600" dirty="0"/>
              <a:t/>
            </a:r>
            <a:br>
              <a:rPr lang="en-US" sz="1600" dirty="0"/>
            </a:br>
            <a:r>
              <a:rPr lang="en-US" sz="1600" dirty="0"/>
              <a:t>*These lists are not exhaustive</a:t>
            </a:r>
          </a:p>
        </p:txBody>
      </p:sp>
    </p:spTree>
    <p:extLst>
      <p:ext uri="{BB962C8B-B14F-4D97-AF65-F5344CB8AC3E}">
        <p14:creationId xmlns:p14="http://schemas.microsoft.com/office/powerpoint/2010/main" val="10237254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a:noFill/>
          <a:ln/>
        </p:spPr>
        <p:txBody>
          <a:bodyPr>
            <a:normAutofit fontScale="92500" lnSpcReduction="20000"/>
          </a:bodyPr>
          <a:lstStyle/>
          <a:p>
            <a:pPr eaLnBrk="1" hangingPunct="1"/>
            <a:r>
              <a:rPr lang="en-US" sz="1600" dirty="0"/>
              <a:t>Explain debt-to-income ratio.</a:t>
            </a:r>
          </a:p>
          <a:p>
            <a:pPr eaLnBrk="1" hangingPunct="1"/>
            <a:endParaRPr lang="en-US" sz="1600" dirty="0"/>
          </a:p>
          <a:p>
            <a:pPr eaLnBrk="1" hangingPunct="1"/>
            <a:r>
              <a:rPr lang="en-US" sz="1600" dirty="0"/>
              <a:t>Say:  “Furthermore, many experts recommend that </a:t>
            </a:r>
            <a:r>
              <a:rPr lang="en-US" sz="1600" b="1" dirty="0"/>
              <a:t>no more than 28%</a:t>
            </a:r>
            <a:r>
              <a:rPr lang="en-US" sz="1600" dirty="0"/>
              <a:t> of your monthly gross income go toward housing costs (mortgage, interest, insurance, taxes, HOA dues).”</a:t>
            </a:r>
          </a:p>
          <a:p>
            <a:pPr eaLnBrk="1" hangingPunct="1"/>
            <a:endParaRPr lang="en-US" sz="1600" dirty="0"/>
          </a:p>
          <a:p>
            <a:pPr eaLnBrk="1" hangingPunct="1"/>
            <a:r>
              <a:rPr lang="en-US" sz="1600" dirty="0"/>
              <a:t>Say:  “Many experts also recommend that </a:t>
            </a:r>
            <a:r>
              <a:rPr lang="en-US" sz="1600" b="1" dirty="0"/>
              <a:t>no more than 36%</a:t>
            </a:r>
            <a:r>
              <a:rPr lang="en-US" sz="1600" dirty="0"/>
              <a:t> of your monthly gross income go toward all recurring debt. (above plus credit card payments, car loan payments, student loan payments, child support, alimony, etc.)”</a:t>
            </a:r>
          </a:p>
          <a:p>
            <a:endParaRPr lang="en-US" dirty="0" smtClean="0"/>
          </a:p>
          <a:p>
            <a:pPr defTabSz="931774">
              <a:defRPr/>
            </a:pPr>
            <a:r>
              <a:rPr lang="en-US" b="1" dirty="0"/>
              <a:t>FOR SPEAKERS INFORMATION ONLY:</a:t>
            </a:r>
            <a:endParaRPr lang="en-US" b="1" dirty="0" smtClean="0"/>
          </a:p>
          <a:p>
            <a:pPr defTabSz="931774">
              <a:defRPr/>
            </a:pPr>
            <a:r>
              <a:rPr lang="en-US" dirty="0" smtClean="0"/>
              <a:t>Note:  For illustration purposes, the following </a:t>
            </a:r>
            <a:r>
              <a:rPr lang="en-US" dirty="0" err="1" smtClean="0"/>
              <a:t>Bankrate</a:t>
            </a:r>
            <a:r>
              <a:rPr lang="en-US" dirty="0" smtClean="0"/>
              <a:t> calculator was used for</a:t>
            </a:r>
            <a:r>
              <a:rPr lang="en-US" baseline="0" dirty="0" smtClean="0"/>
              <a:t> this example</a:t>
            </a:r>
            <a:r>
              <a:rPr lang="en-US" dirty="0" smtClean="0"/>
              <a:t>: (July 2020)</a:t>
            </a:r>
          </a:p>
          <a:p>
            <a:endParaRPr lang="en-US" dirty="0" smtClean="0"/>
          </a:p>
          <a:p>
            <a:r>
              <a:rPr lang="en-US" dirty="0" smtClean="0"/>
              <a:t>http://www.bankrate.com/calculators/mortgages/ratio-debt-calculator.aspx </a:t>
            </a:r>
          </a:p>
          <a:p>
            <a:endParaRPr lang="en-US" dirty="0" smtClean="0"/>
          </a:p>
          <a:p>
            <a:pPr defTabSz="931774">
              <a:defRPr/>
            </a:pPr>
            <a:r>
              <a:rPr lang="en-US" dirty="0" smtClean="0"/>
              <a:t>DTI Ratio sour</a:t>
            </a:r>
            <a:r>
              <a:rPr lang="en-US" baseline="0" dirty="0" smtClean="0"/>
              <a:t>ce - https://www.thetruthaboutmortgage.com/dti-debt-to-income-ratio/ - “</a:t>
            </a:r>
            <a:r>
              <a:rPr lang="en-US" dirty="0" smtClean="0"/>
              <a:t>The classic, “rule of thumb” ratios are 28/36, meaning your front-end ratio shouldn’t exceed 28%, and your back-end ratio shouldn’t exceed 36%.”</a:t>
            </a:r>
          </a:p>
          <a:p>
            <a:endParaRPr lang="en-US" dirty="0" smtClean="0"/>
          </a:p>
        </p:txBody>
      </p:sp>
      <p:sp>
        <p:nvSpPr>
          <p:cNvPr id="58372" name="Slide Number Placeholder 3"/>
          <p:cNvSpPr>
            <a:spLocks noGrp="1"/>
          </p:cNvSpPr>
          <p:nvPr>
            <p:ph type="sldNum" sz="quarter" idx="5"/>
          </p:nvPr>
        </p:nvSpPr>
        <p:spPr>
          <a:noFill/>
        </p:spPr>
        <p:txBody>
          <a:bodyPr/>
          <a:lstStyle/>
          <a:p>
            <a:fld id="{E997AF3B-7EBD-4B3E-AB1A-F74AFDD8A999}" type="slidenum">
              <a:rPr lang="en-US" smtClean="0">
                <a:ea typeface="ヒラギノ角ゴ Pro W3" pitchFamily="1" charset="-128"/>
              </a:rPr>
              <a:pPr/>
              <a:t>4</a:t>
            </a:fld>
            <a:endParaRPr lang="en-US" smtClean="0">
              <a:ea typeface="ヒラギノ角ゴ Pro W3" pitchFamily="1" charset="-128"/>
            </a:endParaRPr>
          </a:p>
        </p:txBody>
      </p:sp>
    </p:spTree>
    <p:extLst>
      <p:ext uri="{BB962C8B-B14F-4D97-AF65-F5344CB8AC3E}">
        <p14:creationId xmlns:p14="http://schemas.microsoft.com/office/powerpoint/2010/main" val="19067155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a:noFill/>
          <a:ln/>
        </p:spPr>
        <p:txBody>
          <a:bodyPr/>
          <a:lstStyle/>
          <a:p>
            <a:pPr eaLnBrk="1" hangingPunct="1">
              <a:spcBef>
                <a:spcPct val="0"/>
              </a:spcBef>
            </a:pPr>
            <a:r>
              <a:rPr lang="en-US" dirty="0" smtClean="0"/>
              <a:t>Speaker Notes:</a:t>
            </a:r>
          </a:p>
          <a:p>
            <a:pPr eaLnBrk="1" hangingPunct="1">
              <a:spcBef>
                <a:spcPct val="0"/>
              </a:spcBef>
            </a:pPr>
            <a:endParaRPr lang="en-US" dirty="0" smtClean="0"/>
          </a:p>
          <a:p>
            <a:pPr eaLnBrk="1" hangingPunct="1">
              <a:spcBef>
                <a:spcPct val="0"/>
              </a:spcBef>
            </a:pPr>
            <a:r>
              <a:rPr lang="en-US" dirty="0" smtClean="0"/>
              <a:t>Secured credit cards</a:t>
            </a:r>
            <a:r>
              <a:rPr lang="en-US" baseline="0" dirty="0" smtClean="0"/>
              <a:t> are often </a:t>
            </a:r>
            <a:r>
              <a:rPr lang="en-US" dirty="0" smtClean="0">
                <a:effectLst/>
              </a:rPr>
              <a:t>backed by a cash deposit so they’re easier to get even if you have bad or no credit. Your lender can keep the money if you fail to make payments on your credit card bill.</a:t>
            </a:r>
          </a:p>
          <a:p>
            <a:pPr eaLnBrk="1" hangingPunct="1">
              <a:spcBef>
                <a:spcPct val="0"/>
              </a:spcBef>
            </a:pPr>
            <a:endParaRPr lang="en-US" dirty="0" smtClean="0">
              <a:effectLst/>
            </a:endParaRPr>
          </a:p>
          <a:p>
            <a:pPr eaLnBrk="1" hangingPunct="1">
              <a:spcBef>
                <a:spcPct val="0"/>
              </a:spcBef>
            </a:pPr>
            <a:r>
              <a:rPr lang="en-US" dirty="0" smtClean="0"/>
              <a:t>Retail cards and gas cards, typically approve consumers with lower credit scores and report to the credit bureaus so that cardholders who pay as agreed can build a positive credit history.</a:t>
            </a:r>
          </a:p>
          <a:p>
            <a:pPr eaLnBrk="1" hangingPunct="1">
              <a:spcBef>
                <a:spcPct val="0"/>
              </a:spcBef>
            </a:pPr>
            <a:endParaRPr lang="en-US" sz="1200" b="1" kern="1200" dirty="0" smtClean="0">
              <a:solidFill>
                <a:schemeClr val="tx1"/>
              </a:solidFill>
              <a:effectLst/>
              <a:latin typeface="+mn-lt"/>
              <a:ea typeface="+mn-ea"/>
              <a:cs typeface="+mn-cs"/>
            </a:endParaRPr>
          </a:p>
          <a:p>
            <a:pPr eaLnBrk="1" hangingPunct="1">
              <a:spcBef>
                <a:spcPct val="0"/>
              </a:spcBef>
            </a:pPr>
            <a:r>
              <a:rPr lang="en-US" sz="1200" b="0" kern="1200" dirty="0" smtClean="0">
                <a:solidFill>
                  <a:schemeClr val="tx1"/>
                </a:solidFill>
                <a:effectLst/>
                <a:latin typeface="+mn-lt"/>
                <a:ea typeface="+mn-ea"/>
                <a:cs typeface="+mn-cs"/>
              </a:rPr>
              <a:t>If you manage your secured credit cards, retail</a:t>
            </a:r>
            <a:r>
              <a:rPr lang="en-US" sz="1200" b="0" kern="1200" baseline="0" dirty="0" smtClean="0">
                <a:solidFill>
                  <a:schemeClr val="tx1"/>
                </a:solidFill>
                <a:effectLst/>
                <a:latin typeface="+mn-lt"/>
                <a:ea typeface="+mn-ea"/>
                <a:cs typeface="+mn-cs"/>
              </a:rPr>
              <a:t> cards and/or gas cards responsibly you can use those to help you establish and improve your credit. </a:t>
            </a:r>
            <a:endParaRPr lang="en-US" sz="1200" b="0" kern="1200" dirty="0" smtClean="0">
              <a:solidFill>
                <a:schemeClr val="tx1"/>
              </a:solidFill>
              <a:effectLst/>
              <a:latin typeface="+mn-lt"/>
              <a:ea typeface="+mn-ea"/>
              <a:cs typeface="+mn-cs"/>
            </a:endParaRPr>
          </a:p>
          <a:p>
            <a:pPr eaLnBrk="1" hangingPunct="1">
              <a:spcBef>
                <a:spcPct val="0"/>
              </a:spcBef>
            </a:pPr>
            <a:endParaRPr lang="en-US" sz="1200" b="1" kern="1200" dirty="0" smtClean="0">
              <a:solidFill>
                <a:schemeClr val="tx1"/>
              </a:solidFill>
              <a:effectLst/>
              <a:latin typeface="+mn-lt"/>
              <a:ea typeface="+mn-ea"/>
              <a:cs typeface="+mn-cs"/>
            </a:endParaRPr>
          </a:p>
          <a:p>
            <a:pPr eaLnBrk="1" hangingPunct="1">
              <a:spcBef>
                <a:spcPct val="0"/>
              </a:spcBef>
            </a:pPr>
            <a:r>
              <a:rPr lang="en-US" sz="1200" b="1" kern="1200" dirty="0" smtClean="0">
                <a:solidFill>
                  <a:schemeClr val="tx1"/>
                </a:solidFill>
                <a:effectLst/>
                <a:latin typeface="+mn-lt"/>
                <a:ea typeface="+mn-ea"/>
                <a:cs typeface="+mn-cs"/>
              </a:rPr>
              <a:t>Sources:</a:t>
            </a:r>
          </a:p>
          <a:p>
            <a:pPr eaLnBrk="1" hangingPunct="1">
              <a:spcBef>
                <a:spcPct val="0"/>
              </a:spcBef>
            </a:pPr>
            <a:endParaRPr lang="en-US" sz="1200" b="1" kern="1200" dirty="0" smtClean="0">
              <a:solidFill>
                <a:schemeClr val="tx1"/>
              </a:solidFill>
              <a:effectLst/>
              <a:latin typeface="+mn-lt"/>
              <a:ea typeface="+mn-ea"/>
              <a:cs typeface="+mn-cs"/>
            </a:endParaRPr>
          </a:p>
          <a:p>
            <a:pPr eaLnBrk="1" hangingPunct="1">
              <a:spcBef>
                <a:spcPct val="0"/>
              </a:spcBef>
            </a:pPr>
            <a:r>
              <a:rPr lang="en-US" sz="1200" b="0" kern="1200" dirty="0" smtClean="0">
                <a:solidFill>
                  <a:schemeClr val="tx1"/>
                </a:solidFill>
                <a:effectLst/>
                <a:latin typeface="+mn-lt"/>
                <a:ea typeface="+mn-ea"/>
                <a:cs typeface="+mn-cs"/>
              </a:rPr>
              <a:t>https://www.nerdwallet.com/blog/credit-cards/benefits-and-drawbacks-of-secured-credit-cards/ </a:t>
            </a:r>
          </a:p>
          <a:p>
            <a:pPr eaLnBrk="1" hangingPunct="1">
              <a:spcBef>
                <a:spcPct val="0"/>
              </a:spcBef>
            </a:pPr>
            <a:endParaRPr lang="en-US" sz="1200" b="1" kern="1200" dirty="0" smtClean="0">
              <a:solidFill>
                <a:schemeClr val="tx1"/>
              </a:solidFill>
              <a:effectLst/>
              <a:latin typeface="+mn-lt"/>
              <a:ea typeface="+mn-ea"/>
              <a:cs typeface="+mn-cs"/>
            </a:endParaRPr>
          </a:p>
          <a:p>
            <a:pPr eaLnBrk="1" hangingPunct="1">
              <a:spcBef>
                <a:spcPct val="0"/>
              </a:spcBef>
            </a:pPr>
            <a:r>
              <a:rPr lang="en-US" dirty="0" smtClean="0"/>
              <a:t>https://www.greenpath.com/gas-card-can-help-build-your-credit/ </a:t>
            </a:r>
          </a:p>
        </p:txBody>
      </p:sp>
      <p:sp>
        <p:nvSpPr>
          <p:cNvPr id="59396" name="Slide Number Placeholder 3"/>
          <p:cNvSpPr>
            <a:spLocks noGrp="1"/>
          </p:cNvSpPr>
          <p:nvPr>
            <p:ph type="sldNum" sz="quarter" idx="5"/>
          </p:nvPr>
        </p:nvSpPr>
        <p:spPr>
          <a:noFill/>
        </p:spPr>
        <p:txBody>
          <a:bodyPr/>
          <a:lstStyle/>
          <a:p>
            <a:fld id="{2615F517-9611-4F76-B728-57765F783618}" type="slidenum">
              <a:rPr lang="en-US" smtClean="0">
                <a:ea typeface="ヒラギノ角ゴ Pro W3" pitchFamily="1" charset="-128"/>
              </a:rPr>
              <a:pPr/>
              <a:t>5</a:t>
            </a:fld>
            <a:endParaRPr lang="en-US" smtClean="0">
              <a:ea typeface="ヒラギノ角ゴ Pro W3" pitchFamily="1" charset="-128"/>
            </a:endParaRPr>
          </a:p>
        </p:txBody>
      </p:sp>
    </p:spTree>
    <p:extLst>
      <p:ext uri="{BB962C8B-B14F-4D97-AF65-F5344CB8AC3E}">
        <p14:creationId xmlns:p14="http://schemas.microsoft.com/office/powerpoint/2010/main" val="4185437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a:noFill/>
          <a:ln/>
        </p:spPr>
        <p:txBody>
          <a:bodyPr/>
          <a:lstStyle/>
          <a:p>
            <a:pPr eaLnBrk="1" hangingPunct="1"/>
            <a:r>
              <a:rPr lang="en-US" smtClean="0"/>
              <a:t>Say:  “We’re going to review three of these types today:  loans, lines, and credit cards.”</a:t>
            </a:r>
          </a:p>
        </p:txBody>
      </p:sp>
      <p:sp>
        <p:nvSpPr>
          <p:cNvPr id="60420" name="Slide Number Placeholder 3"/>
          <p:cNvSpPr>
            <a:spLocks noGrp="1"/>
          </p:cNvSpPr>
          <p:nvPr>
            <p:ph type="sldNum" sz="quarter" idx="5"/>
          </p:nvPr>
        </p:nvSpPr>
        <p:spPr>
          <a:noFill/>
        </p:spPr>
        <p:txBody>
          <a:bodyPr/>
          <a:lstStyle/>
          <a:p>
            <a:fld id="{8EF5079D-77F8-4003-A0F3-1DC73D4F4155}" type="slidenum">
              <a:rPr lang="en-US" smtClean="0">
                <a:ea typeface="ヒラギノ角ゴ Pro W3" pitchFamily="1" charset="-128"/>
              </a:rPr>
              <a:pPr/>
              <a:t>6</a:t>
            </a:fld>
            <a:endParaRPr lang="en-US" smtClean="0">
              <a:ea typeface="ヒラギノ角ゴ Pro W3" pitchFamily="1" charset="-128"/>
            </a:endParaRPr>
          </a:p>
        </p:txBody>
      </p:sp>
    </p:spTree>
    <p:extLst>
      <p:ext uri="{BB962C8B-B14F-4D97-AF65-F5344CB8AC3E}">
        <p14:creationId xmlns:p14="http://schemas.microsoft.com/office/powerpoint/2010/main" val="13448997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3792CC-6C8B-4B5B-AF6A-F44E80171FBA}" type="slidenum">
              <a:rPr lang="en-US" smtClean="0"/>
              <a:pPr>
                <a:defRPr/>
              </a:pPr>
              <a:t>7</a:t>
            </a:fld>
            <a:endParaRPr lang="en-US"/>
          </a:p>
        </p:txBody>
      </p:sp>
    </p:spTree>
    <p:extLst>
      <p:ext uri="{BB962C8B-B14F-4D97-AF65-F5344CB8AC3E}">
        <p14:creationId xmlns:p14="http://schemas.microsoft.com/office/powerpoint/2010/main" val="32300996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3792CC-6C8B-4B5B-AF6A-F44E80171FBA}" type="slidenum">
              <a:rPr lang="en-US" smtClean="0"/>
              <a:pPr>
                <a:defRPr/>
              </a:pPr>
              <a:t>8</a:t>
            </a:fld>
            <a:endParaRPr lang="en-US"/>
          </a:p>
        </p:txBody>
      </p:sp>
    </p:spTree>
    <p:extLst>
      <p:ext uri="{BB962C8B-B14F-4D97-AF65-F5344CB8AC3E}">
        <p14:creationId xmlns:p14="http://schemas.microsoft.com/office/powerpoint/2010/main" val="31790110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a:noFill/>
          <a:ln/>
        </p:spPr>
        <p:txBody>
          <a:bodyPr/>
          <a:lstStyle/>
          <a:p>
            <a:endParaRPr lang="en-US" dirty="0" smtClean="0"/>
          </a:p>
          <a:p>
            <a:r>
              <a:rPr lang="en-US" dirty="0" smtClean="0"/>
              <a:t>Ask:  “We said earlier that collateral is one of the 4 C’s of credit.  What are some examples of collateral a borrower might provide?”</a:t>
            </a:r>
          </a:p>
          <a:p>
            <a:endParaRPr lang="en-US" dirty="0" smtClean="0"/>
          </a:p>
          <a:p>
            <a:r>
              <a:rPr lang="en-US" dirty="0" smtClean="0"/>
              <a:t>Possible response:  Real estate, car, RV, boat, stock, other assets</a:t>
            </a:r>
          </a:p>
          <a:p>
            <a:endParaRPr lang="en-US" dirty="0" smtClean="0"/>
          </a:p>
          <a:p>
            <a:pPr defTabSz="931774">
              <a:defRPr/>
            </a:pPr>
            <a:r>
              <a:rPr lang="en-US" b="1" dirty="0"/>
              <a:t>FOR SPEAKERS INFORMATION ONLY:</a:t>
            </a:r>
            <a:endParaRPr lang="en-US" b="1" dirty="0" smtClean="0"/>
          </a:p>
          <a:p>
            <a:pPr defTabSz="931774">
              <a:defRPr/>
            </a:pPr>
            <a:r>
              <a:rPr lang="en-US" dirty="0" smtClean="0"/>
              <a:t>Note:  The following Green Path information was used to</a:t>
            </a:r>
            <a:r>
              <a:rPr lang="en-US" baseline="0" dirty="0" smtClean="0"/>
              <a:t> support</a:t>
            </a:r>
            <a:r>
              <a:rPr lang="en-US" dirty="0" smtClean="0"/>
              <a:t> the</a:t>
            </a:r>
            <a:r>
              <a:rPr lang="en-US" baseline="0" dirty="0" smtClean="0"/>
              <a:t> last point</a:t>
            </a:r>
            <a:r>
              <a:rPr lang="en-US" dirty="0" smtClean="0"/>
              <a:t>: (October 2019)</a:t>
            </a:r>
          </a:p>
          <a:p>
            <a:endParaRPr lang="en-US" dirty="0" smtClean="0"/>
          </a:p>
          <a:p>
            <a:r>
              <a:rPr lang="en-US" dirty="0" smtClean="0"/>
              <a:t>http://www.greenpath.com/resources-tools/financial-library/loan-types/secured-vs-unsecured-loans</a:t>
            </a:r>
          </a:p>
        </p:txBody>
      </p:sp>
      <p:sp>
        <p:nvSpPr>
          <p:cNvPr id="61444" name="Slide Number Placeholder 3"/>
          <p:cNvSpPr>
            <a:spLocks noGrp="1"/>
          </p:cNvSpPr>
          <p:nvPr>
            <p:ph type="sldNum" sz="quarter" idx="5"/>
          </p:nvPr>
        </p:nvSpPr>
        <p:spPr>
          <a:noFill/>
        </p:spPr>
        <p:txBody>
          <a:bodyPr/>
          <a:lstStyle/>
          <a:p>
            <a:fld id="{9222D6FA-6BE0-40A7-8EE0-B89E413E147A}" type="slidenum">
              <a:rPr lang="en-US" smtClean="0">
                <a:ea typeface="ヒラギノ角ゴ Pro W3" pitchFamily="1" charset="-128"/>
              </a:rPr>
              <a:pPr/>
              <a:t>9</a:t>
            </a:fld>
            <a:endParaRPr lang="en-US" smtClean="0">
              <a:ea typeface="ヒラギノ角ゴ Pro W3" pitchFamily="1" charset="-128"/>
            </a:endParaRPr>
          </a:p>
        </p:txBody>
      </p:sp>
    </p:spTree>
    <p:extLst>
      <p:ext uri="{BB962C8B-B14F-4D97-AF65-F5344CB8AC3E}">
        <p14:creationId xmlns:p14="http://schemas.microsoft.com/office/powerpoint/2010/main" val="16235518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5" name="Line 9"/>
          <p:cNvSpPr>
            <a:spLocks noChangeShapeType="1"/>
          </p:cNvSpPr>
          <p:nvPr/>
        </p:nvSpPr>
        <p:spPr bwMode="auto">
          <a:xfrm flipV="1">
            <a:off x="546786" y="3412068"/>
            <a:ext cx="7894481" cy="8466"/>
          </a:xfrm>
          <a:prstGeom prst="line">
            <a:avLst/>
          </a:prstGeom>
          <a:noFill/>
          <a:ln w="38100">
            <a:solidFill>
              <a:schemeClr val="accent5">
                <a:lumMod val="60000"/>
                <a:lumOff val="40000"/>
              </a:schemeClr>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 name="Title 1"/>
          <p:cNvSpPr>
            <a:spLocks noGrp="1"/>
          </p:cNvSpPr>
          <p:nvPr>
            <p:ph type="ctrTitle"/>
          </p:nvPr>
        </p:nvSpPr>
        <p:spPr>
          <a:xfrm>
            <a:off x="546786" y="1305643"/>
            <a:ext cx="7772400" cy="1959882"/>
          </a:xfrm>
          <a:noFill/>
          <a:ln w="9525">
            <a:noFill/>
            <a:miter lim="800000"/>
            <a:headEnd/>
            <a:tailEnd/>
          </a:ln>
        </p:spPr>
        <p:txBody>
          <a:bodyPr anchor="b"/>
          <a:lstStyle>
            <a:lvl1pPr algn="l" rtl="0" eaLnBrk="1" fontAlgn="base" hangingPunct="1">
              <a:lnSpc>
                <a:spcPct val="105000"/>
              </a:lnSpc>
              <a:spcBef>
                <a:spcPct val="0"/>
              </a:spcBef>
              <a:spcAft>
                <a:spcPct val="0"/>
              </a:spcAft>
              <a:defRPr lang="en-US" sz="4400" dirty="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546786" y="3657600"/>
            <a:ext cx="6400800" cy="914400"/>
          </a:xfrm>
          <a:noFill/>
          <a:ln w="9525">
            <a:noFill/>
            <a:miter lim="800000"/>
            <a:headEnd/>
            <a:tailEnd/>
          </a:ln>
          <a:effectLst/>
        </p:spPr>
        <p:txBody>
          <a:bodyPr rIns="91440" bIns="45720">
            <a:normAutofit/>
          </a:bodyPr>
          <a:lstStyle>
            <a:lvl1pPr marL="0" indent="0" algn="l" rtl="0" eaLnBrk="1" fontAlgn="base" hangingPunct="1">
              <a:lnSpc>
                <a:spcPct val="120000"/>
              </a:lnSpc>
              <a:spcBef>
                <a:spcPct val="20000"/>
              </a:spcBef>
              <a:spcAft>
                <a:spcPct val="0"/>
              </a:spcAft>
              <a:buFont typeface="Wingdings" pitchFamily="2" charset="2"/>
              <a:buNone/>
              <a:defRPr lang="en-US" sz="2000" b="0" baseline="0" dirty="0">
                <a:solidFill>
                  <a:schemeClr val="tx1"/>
                </a:solidFill>
                <a:latin typeface="Century Gothic" panose="020B0502020202020204" pitchFamily="34" charset="0"/>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7" name="Text Placeholder 16"/>
          <p:cNvSpPr>
            <a:spLocks noGrp="1"/>
          </p:cNvSpPr>
          <p:nvPr>
            <p:ph type="body" sz="quarter" idx="15"/>
          </p:nvPr>
        </p:nvSpPr>
        <p:spPr>
          <a:xfrm>
            <a:off x="546786" y="5275171"/>
            <a:ext cx="2819400" cy="762000"/>
          </a:xfrm>
        </p:spPr>
        <p:txBody>
          <a:bodyPr>
            <a:noAutofit/>
          </a:bodyPr>
          <a:lstStyle>
            <a:lvl1pPr marL="0" indent="0">
              <a:buNone/>
              <a:defRPr sz="1200">
                <a:solidFill>
                  <a:schemeClr val="accent2">
                    <a:lumMod val="75000"/>
                  </a:schemeClr>
                </a:solidFill>
              </a:defRPr>
            </a:lvl1pPr>
            <a:lvl2pPr>
              <a:defRPr sz="1600">
                <a:solidFill>
                  <a:schemeClr val="tx2"/>
                </a:solidFill>
              </a:defRPr>
            </a:lvl2pPr>
            <a:lvl3pPr>
              <a:defRPr sz="1600">
                <a:solidFill>
                  <a:schemeClr val="tx2"/>
                </a:solidFill>
              </a:defRPr>
            </a:lvl3pPr>
            <a:lvl4pPr>
              <a:defRPr sz="1600">
                <a:solidFill>
                  <a:schemeClr val="tx2"/>
                </a:solidFill>
              </a:defRPr>
            </a:lvl4pPr>
            <a:lvl5pPr>
              <a:defRPr sz="1600">
                <a:solidFill>
                  <a:schemeClr val="tx2"/>
                </a:solidFill>
              </a:defRPr>
            </a:lvl5pPr>
          </a:lstStyle>
          <a:p>
            <a:pPr lvl="0"/>
            <a:r>
              <a:rPr lang="en-US" dirty="0" smtClean="0"/>
              <a:t>Edit Master text styles</a:t>
            </a:r>
          </a:p>
        </p:txBody>
      </p:sp>
      <p:pic>
        <p:nvPicPr>
          <p:cNvPr id="9" name="Picture 8" descr="Hands on Banking Money Skills You need for Life Logo" title="Hands on Banking Logo"/>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4389" y="254994"/>
            <a:ext cx="2877678" cy="810613"/>
          </a:xfrm>
          <a:prstGeom prst="rect">
            <a:avLst/>
          </a:prstGeom>
        </p:spPr>
      </p:pic>
      <p:pic>
        <p:nvPicPr>
          <p:cNvPr id="10" name="Picture 9"/>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954767" y="237635"/>
            <a:ext cx="743146" cy="845329"/>
          </a:xfrm>
          <a:prstGeom prst="rect">
            <a:avLst/>
          </a:prstGeom>
        </p:spPr>
      </p:pic>
    </p:spTree>
    <p:extLst>
      <p:ext uri="{BB962C8B-B14F-4D97-AF65-F5344CB8AC3E}">
        <p14:creationId xmlns:p14="http://schemas.microsoft.com/office/powerpoint/2010/main" val="284033592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47730" y="319903"/>
            <a:ext cx="8229600" cy="1143000"/>
          </a:xfrm>
        </p:spPr>
        <p:txBody>
          <a:bodyPr/>
          <a:lstStyle>
            <a:lvl1pPr>
              <a:defRPr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547730" y="1646600"/>
            <a:ext cx="8229600" cy="5047672"/>
          </a:xfrm>
        </p:spPr>
        <p:txBody>
          <a:bodyPr/>
          <a:lstStyle>
            <a:lvl1pPr>
              <a:spcBef>
                <a:spcPts val="0"/>
              </a:spcBef>
              <a:defRPr sz="2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1pPr>
            <a:lvl2pPr marL="687388" indent="-342900">
              <a:spcBef>
                <a:spcPts val="0"/>
              </a:spcBef>
              <a:defRPr>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2pPr>
            <a:lvl3pPr marL="914400" indent="-227013">
              <a:spcBef>
                <a:spcPts val="0"/>
              </a:spcBef>
              <a:defRPr>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3pPr>
            <a:lvl4pPr marL="1141413" indent="-227013">
              <a:spcBef>
                <a:spcPts val="0"/>
              </a:spcBef>
              <a:defRPr>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4pPr>
            <a:lvl5pPr marL="1376363" indent="-234950">
              <a:spcBef>
                <a:spcPts val="0"/>
              </a:spcBef>
              <a:defRPr>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5502198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547730" y="1647823"/>
            <a:ext cx="4024270" cy="4525963"/>
          </a:xfrm>
        </p:spPr>
        <p:txBody>
          <a:bodyPr/>
          <a:lstStyle>
            <a:lvl1pPr>
              <a:defRPr sz="2200">
                <a:latin typeface="Open Sans Light" panose="020B0306030504020204" pitchFamily="34" charset="0"/>
                <a:ea typeface="Open Sans Light" panose="020B0306030504020204" pitchFamily="34" charset="0"/>
                <a:cs typeface="Open Sans Light" panose="020B0306030504020204" pitchFamily="34" charset="0"/>
              </a:defRPr>
            </a:lvl1pPr>
            <a:lvl2pPr>
              <a:defRPr sz="2000">
                <a:latin typeface="Open Sans Light" panose="020B0306030504020204" pitchFamily="34" charset="0"/>
                <a:ea typeface="Open Sans Light" panose="020B0306030504020204" pitchFamily="34" charset="0"/>
                <a:cs typeface="Open Sans Light" panose="020B0306030504020204" pitchFamily="34" charset="0"/>
              </a:defRPr>
            </a:lvl2pPr>
            <a:lvl3pPr>
              <a:defRPr sz="1800">
                <a:latin typeface="Open Sans Light" panose="020B0306030504020204" pitchFamily="34" charset="0"/>
                <a:ea typeface="Open Sans Light" panose="020B0306030504020204" pitchFamily="34" charset="0"/>
                <a:cs typeface="Open Sans Light" panose="020B0306030504020204" pitchFamily="34" charset="0"/>
              </a:defRPr>
            </a:lvl3pPr>
            <a:lvl4pPr>
              <a:defRPr sz="1600">
                <a:latin typeface="Open Sans Light" panose="020B0306030504020204" pitchFamily="34" charset="0"/>
                <a:ea typeface="Open Sans Light" panose="020B0306030504020204" pitchFamily="34" charset="0"/>
                <a:cs typeface="Open Sans Light" panose="020B0306030504020204" pitchFamily="34" charset="0"/>
              </a:defRPr>
            </a:lvl4pPr>
            <a:lvl5pPr>
              <a:defRPr sz="1400">
                <a:latin typeface="Open Sans Light" panose="020B0306030504020204" pitchFamily="34" charset="0"/>
                <a:ea typeface="Open Sans Light" panose="020B0306030504020204" pitchFamily="34" charset="0"/>
                <a:cs typeface="Open Sans Light" panose="020B0306030504020204" pitchFamily="34" charset="0"/>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47783" y="1647823"/>
            <a:ext cx="4038600" cy="4525963"/>
          </a:xfrm>
        </p:spPr>
        <p:txBody>
          <a:bodyPr/>
          <a:lstStyle>
            <a:lvl1pPr>
              <a:defRPr sz="2200">
                <a:latin typeface="Open Sans Light" panose="020B0306030504020204" pitchFamily="34" charset="0"/>
                <a:ea typeface="Open Sans Light" panose="020B0306030504020204" pitchFamily="34" charset="0"/>
                <a:cs typeface="Open Sans Light" panose="020B0306030504020204" pitchFamily="34" charset="0"/>
              </a:defRPr>
            </a:lvl1pPr>
            <a:lvl2pPr>
              <a:defRPr sz="2000">
                <a:latin typeface="Open Sans Light" panose="020B0306030504020204" pitchFamily="34" charset="0"/>
                <a:ea typeface="Open Sans Light" panose="020B0306030504020204" pitchFamily="34" charset="0"/>
                <a:cs typeface="Open Sans Light" panose="020B0306030504020204" pitchFamily="34" charset="0"/>
              </a:defRPr>
            </a:lvl2pPr>
            <a:lvl3pPr>
              <a:defRPr sz="2000">
                <a:latin typeface="Open Sans Light" panose="020B0306030504020204" pitchFamily="34" charset="0"/>
                <a:ea typeface="Open Sans Light" panose="020B0306030504020204" pitchFamily="34" charset="0"/>
                <a:cs typeface="Open Sans Light" panose="020B0306030504020204" pitchFamily="34" charset="0"/>
              </a:defRPr>
            </a:lvl3pPr>
            <a:lvl4pPr>
              <a:defRPr sz="1600">
                <a:latin typeface="Open Sans Light" panose="020B0306030504020204" pitchFamily="34" charset="0"/>
                <a:ea typeface="Open Sans Light" panose="020B0306030504020204" pitchFamily="34" charset="0"/>
                <a:cs typeface="Open Sans Light" panose="020B0306030504020204" pitchFamily="34" charset="0"/>
              </a:defRPr>
            </a:lvl4pPr>
            <a:lvl5pPr>
              <a:defRPr sz="1400">
                <a:latin typeface="Open Sans Light" panose="020B0306030504020204" pitchFamily="34" charset="0"/>
                <a:ea typeface="Open Sans Light" panose="020B0306030504020204" pitchFamily="34" charset="0"/>
                <a:cs typeface="Open Sans Light" panose="020B0306030504020204" pitchFamily="34" charset="0"/>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18693763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96210055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Blank">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6" name="Content Placeholder 5"/>
          <p:cNvSpPr>
            <a:spLocks noGrp="1"/>
          </p:cNvSpPr>
          <p:nvPr>
            <p:ph sz="quarter" idx="10"/>
          </p:nvPr>
        </p:nvSpPr>
        <p:spPr>
          <a:xfrm>
            <a:off x="547688" y="2105025"/>
            <a:ext cx="8229600" cy="3838575"/>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63986239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1_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3108960" y="6377940"/>
            <a:ext cx="2926080" cy="215444"/>
          </a:xfrm>
          <a:prstGeom prst="rect">
            <a:avLst/>
          </a:prstGeom>
        </p:spPr>
        <p:txBody>
          <a:bodyPr lIns="0" tIns="0" rIns="0" bIns="0"/>
          <a:lstStyle>
            <a:lvl1pPr algn="ctr">
              <a:defRPr sz="1600">
                <a:solidFill>
                  <a:schemeClr val="tx1">
                    <a:tint val="75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3" name="Holder 3"/>
          <p:cNvSpPr>
            <a:spLocks noGrp="1"/>
          </p:cNvSpPr>
          <p:nvPr>
            <p:ph type="dt" sz="half" idx="6"/>
          </p:nvPr>
        </p:nvSpPr>
        <p:spPr>
          <a:xfrm>
            <a:off x="457200" y="6377940"/>
            <a:ext cx="2103120" cy="215444"/>
          </a:xfrm>
          <a:prstGeom prst="rect">
            <a:avLst/>
          </a:prstGeom>
        </p:spPr>
        <p:txBody>
          <a:bodyPr lIns="0" tIns="0" rIns="0" bIns="0"/>
          <a:lstStyle>
            <a:lvl1pPr algn="l">
              <a:defRPr sz="1600">
                <a:solidFill>
                  <a:schemeClr val="tx1">
                    <a:tint val="75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fld id="{1D8BD707-D9CF-40AE-B4C6-C98DA3205C09}" type="datetimeFigureOut">
              <a:rPr lang="en-US" smtClean="0"/>
              <a:pPr/>
              <a:t>3/9/2021</a:t>
            </a:fld>
            <a:endParaRPr lang="en-US"/>
          </a:p>
        </p:txBody>
      </p:sp>
    </p:spTree>
    <p:extLst>
      <p:ext uri="{BB962C8B-B14F-4D97-AF65-F5344CB8AC3E}">
        <p14:creationId xmlns:p14="http://schemas.microsoft.com/office/powerpoint/2010/main" val="420641469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pic>
        <p:nvPicPr>
          <p:cNvPr id="5" name="Picture 4" descr="Hands on Banking Money Skills You Need for Life Logo" title="Hands on Banking Logo"/>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534390" y="354930"/>
            <a:ext cx="2992582" cy="842980"/>
          </a:xfrm>
          <a:prstGeom prst="rect">
            <a:avLst/>
          </a:prstGeom>
        </p:spPr>
      </p:pic>
      <p:pic>
        <p:nvPicPr>
          <p:cNvPr id="6" name="Picture 5"/>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7972184" y="352581"/>
            <a:ext cx="743146" cy="845329"/>
          </a:xfrm>
          <a:prstGeom prst="rect">
            <a:avLst/>
          </a:prstGeom>
        </p:spPr>
      </p:pic>
      <p:sp>
        <p:nvSpPr>
          <p:cNvPr id="59394" name="Rectangle 2"/>
          <p:cNvSpPr>
            <a:spLocks noGrp="1" noChangeArrowheads="1"/>
          </p:cNvSpPr>
          <p:nvPr>
            <p:ph type="ctrTitle"/>
          </p:nvPr>
        </p:nvSpPr>
        <p:spPr>
          <a:xfrm>
            <a:off x="550863" y="2015825"/>
            <a:ext cx="8043862" cy="1330037"/>
          </a:xfrm>
        </p:spPr>
        <p:txBody>
          <a:bodyPr lIns="0" tIns="0" rIns="0" bIns="0" anchor="b"/>
          <a:lstStyle>
            <a:lvl1pPr>
              <a:lnSpc>
                <a:spcPts val="5000"/>
              </a:lnSpc>
              <a:defRPr sz="4400" b="0" spc="-10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dirty="0" smtClean="0"/>
              <a:t>Click to edit Master title style</a:t>
            </a:r>
            <a:endParaRPr lang="en-US" dirty="0"/>
          </a:p>
        </p:txBody>
      </p:sp>
      <p:cxnSp>
        <p:nvCxnSpPr>
          <p:cNvPr id="8" name="Straight Connector 7"/>
          <p:cNvCxnSpPr/>
          <p:nvPr userDrawn="1"/>
        </p:nvCxnSpPr>
        <p:spPr bwMode="auto">
          <a:xfrm>
            <a:off x="548640" y="3685619"/>
            <a:ext cx="8043862" cy="0"/>
          </a:xfrm>
          <a:prstGeom prst="line">
            <a:avLst/>
          </a:prstGeom>
          <a:noFill/>
          <a:ln w="50800" cap="flat" cmpd="sng" algn="ctr">
            <a:solidFill>
              <a:schemeClr val="bg1">
                <a:lumMod val="75000"/>
              </a:schemeClr>
            </a:solidFill>
            <a:prstDash val="solid"/>
            <a:round/>
            <a:headEnd type="none" w="med" len="med"/>
            <a:tailEnd type="none" w="med" len="med"/>
          </a:ln>
          <a:effectLst/>
        </p:spPr>
      </p:cxnSp>
      <p:sp>
        <p:nvSpPr>
          <p:cNvPr id="59395" name="Rectangle 3"/>
          <p:cNvSpPr>
            <a:spLocks noGrp="1" noChangeArrowheads="1"/>
          </p:cNvSpPr>
          <p:nvPr>
            <p:ph type="subTitle" idx="1"/>
          </p:nvPr>
        </p:nvSpPr>
        <p:spPr>
          <a:xfrm>
            <a:off x="534389" y="4076385"/>
            <a:ext cx="8043862" cy="982556"/>
          </a:xfrm>
        </p:spPr>
        <p:txBody>
          <a:bodyPr lIns="0" tIns="0" rIns="0" bIns="0"/>
          <a:lstStyle>
            <a:lvl1pPr marL="0" indent="0">
              <a:buFont typeface="Wingdings" pitchFamily="2" charset="2"/>
              <a:buNone/>
              <a:defRPr sz="2000" b="0">
                <a:solidFill>
                  <a:schemeClr val="accent4">
                    <a:lumMod val="50000"/>
                  </a:schemeClr>
                </a:solidFill>
                <a:latin typeface="Century Gothic" panose="020B0502020202020204" pitchFamily="34" charset="0"/>
              </a:defRPr>
            </a:lvl1pPr>
          </a:lstStyle>
          <a:p>
            <a:r>
              <a:rPr lang="en-US" dirty="0" smtClean="0"/>
              <a:t>Click to edit Master subtitle style</a:t>
            </a:r>
            <a:endParaRPr lang="en-US" dirty="0"/>
          </a:p>
        </p:txBody>
      </p:sp>
      <p:sp>
        <p:nvSpPr>
          <p:cNvPr id="7" name="Copyright"/>
          <p:cNvSpPr>
            <a:spLocks noChangeArrowheads="1"/>
          </p:cNvSpPr>
          <p:nvPr userDrawn="1"/>
        </p:nvSpPr>
        <p:spPr bwMode="auto">
          <a:xfrm>
            <a:off x="120652" y="6564095"/>
            <a:ext cx="608211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Aft>
                <a:spcPts val="1200"/>
              </a:spcAft>
              <a:buFont typeface="Wingdings" pitchFamily="2" charset="2"/>
              <a:buChar char="§"/>
              <a:defRPr sz="2200">
                <a:solidFill>
                  <a:schemeClr val="tx1"/>
                </a:solidFill>
                <a:latin typeface="Verdana" pitchFamily="34" charset="0"/>
              </a:defRPr>
            </a:lvl1pPr>
            <a:lvl2pPr marL="742950" indent="-285750">
              <a:spcAft>
                <a:spcPts val="1200"/>
              </a:spcAft>
              <a:buFont typeface="Verdana" pitchFamily="34" charset="0"/>
              <a:buChar char="–"/>
              <a:defRPr sz="2000">
                <a:solidFill>
                  <a:schemeClr val="tx1"/>
                </a:solidFill>
                <a:latin typeface="Verdana" pitchFamily="34" charset="0"/>
              </a:defRPr>
            </a:lvl2pPr>
            <a:lvl3pPr marL="1143000" indent="-228600">
              <a:spcAft>
                <a:spcPts val="1200"/>
              </a:spcAft>
              <a:buFont typeface="Arial" charset="0"/>
              <a:buChar char="•"/>
              <a:defRPr>
                <a:solidFill>
                  <a:schemeClr val="tx1"/>
                </a:solidFill>
                <a:latin typeface="Verdana" pitchFamily="34" charset="0"/>
              </a:defRPr>
            </a:lvl3pPr>
            <a:lvl4pPr marL="1600200" indent="-228600">
              <a:spcAft>
                <a:spcPts val="1200"/>
              </a:spcAft>
              <a:buFont typeface="Wingdings" pitchFamily="2" charset="2"/>
              <a:buChar char="§"/>
              <a:defRPr sz="1600">
                <a:solidFill>
                  <a:schemeClr val="tx1"/>
                </a:solidFill>
                <a:latin typeface="Verdana" pitchFamily="34" charset="0"/>
              </a:defRPr>
            </a:lvl4pPr>
            <a:lvl5pPr marL="2057400" indent="-228600">
              <a:spcAft>
                <a:spcPts val="1200"/>
              </a:spcAft>
              <a:buFont typeface="Wingdings" pitchFamily="2" charset="2"/>
              <a:buChar char="§"/>
              <a:defRPr sz="1600">
                <a:solidFill>
                  <a:schemeClr val="tx1"/>
                </a:solidFill>
                <a:latin typeface="Verdana" pitchFamily="34" charset="0"/>
              </a:defRPr>
            </a:lvl5pPr>
            <a:lvl6pPr marL="2514600" indent="-228600" fontAlgn="base">
              <a:spcBef>
                <a:spcPct val="0"/>
              </a:spcBef>
              <a:spcAft>
                <a:spcPts val="1200"/>
              </a:spcAft>
              <a:buFont typeface="Wingdings" pitchFamily="2" charset="2"/>
              <a:buChar char="§"/>
              <a:defRPr sz="1600">
                <a:solidFill>
                  <a:schemeClr val="tx1"/>
                </a:solidFill>
                <a:latin typeface="Verdana" pitchFamily="34" charset="0"/>
              </a:defRPr>
            </a:lvl6pPr>
            <a:lvl7pPr marL="2971800" indent="-228600" fontAlgn="base">
              <a:spcBef>
                <a:spcPct val="0"/>
              </a:spcBef>
              <a:spcAft>
                <a:spcPts val="1200"/>
              </a:spcAft>
              <a:buFont typeface="Wingdings" pitchFamily="2" charset="2"/>
              <a:buChar char="§"/>
              <a:defRPr sz="1600">
                <a:solidFill>
                  <a:schemeClr val="tx1"/>
                </a:solidFill>
                <a:latin typeface="Verdana" pitchFamily="34" charset="0"/>
              </a:defRPr>
            </a:lvl7pPr>
            <a:lvl8pPr marL="3429000" indent="-228600" fontAlgn="base">
              <a:spcBef>
                <a:spcPct val="0"/>
              </a:spcBef>
              <a:spcAft>
                <a:spcPts val="1200"/>
              </a:spcAft>
              <a:buFont typeface="Wingdings" pitchFamily="2" charset="2"/>
              <a:buChar char="§"/>
              <a:defRPr sz="1600">
                <a:solidFill>
                  <a:schemeClr val="tx1"/>
                </a:solidFill>
                <a:latin typeface="Verdana" pitchFamily="34" charset="0"/>
              </a:defRPr>
            </a:lvl8pPr>
            <a:lvl9pPr marL="3886200" indent="-228600" fontAlgn="base">
              <a:spcBef>
                <a:spcPct val="0"/>
              </a:spcBef>
              <a:spcAft>
                <a:spcPts val="1200"/>
              </a:spcAft>
              <a:buFont typeface="Wingdings" pitchFamily="2" charset="2"/>
              <a:buChar char="§"/>
              <a:defRPr sz="1600">
                <a:solidFill>
                  <a:schemeClr val="tx1"/>
                </a:solidFill>
                <a:latin typeface="Verdana" pitchFamily="34" charset="0"/>
              </a:defRPr>
            </a:lvl9pPr>
          </a:lstStyle>
          <a:p>
            <a:pPr>
              <a:spcAft>
                <a:spcPct val="0"/>
              </a:spcAft>
              <a:buFontTx/>
              <a:buNone/>
            </a:pPr>
            <a:r>
              <a:rPr lang="en-US" altLang="en-US" sz="1000" dirty="0" smtClean="0">
                <a:latin typeface="Century Gothic" panose="020B0502020202020204" pitchFamily="34" charset="0"/>
              </a:rPr>
              <a:t>2020 Wells Fargo Bank, N.A. All rights reserved. Public Content for Employee Presentations Only. </a:t>
            </a:r>
          </a:p>
        </p:txBody>
      </p:sp>
    </p:spTree>
    <p:custDataLst>
      <p:tags r:id="rId1"/>
    </p:custDataLst>
    <p:extLst>
      <p:ext uri="{BB962C8B-B14F-4D97-AF65-F5344CB8AC3E}">
        <p14:creationId xmlns:p14="http://schemas.microsoft.com/office/powerpoint/2010/main" val="189303783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47688" y="3206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dirty="0" smtClean="0"/>
              <a:t>Click to edit Master title style</a:t>
            </a:r>
          </a:p>
        </p:txBody>
      </p:sp>
      <p:sp>
        <p:nvSpPr>
          <p:cNvPr id="1027" name="Text Placeholder 2"/>
          <p:cNvSpPr>
            <a:spLocks noGrp="1"/>
          </p:cNvSpPr>
          <p:nvPr>
            <p:ph type="body" idx="1"/>
          </p:nvPr>
        </p:nvSpPr>
        <p:spPr bwMode="auto">
          <a:xfrm>
            <a:off x="547688" y="16510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dirty="0" smtClean="0"/>
              <a:t>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Tree>
    <p:custDataLst>
      <p:tags r:id="rId9"/>
    </p:custDataLst>
  </p:cSld>
  <p:clrMap bg1="lt1" tx1="dk1" bg2="lt2" tx2="dk2" accent1="accent1" accent2="accent2" accent3="accent3" accent4="accent4" accent5="accent5" accent6="accent6" hlink="hlink" folHlink="folHlink"/>
  <p:sldLayoutIdLst>
    <p:sldLayoutId id="2147484834" r:id="rId1"/>
    <p:sldLayoutId id="2147484835" r:id="rId2"/>
    <p:sldLayoutId id="2147484838" r:id="rId3"/>
    <p:sldLayoutId id="2147484840" r:id="rId4"/>
    <p:sldLayoutId id="2147484895" r:id="rId5"/>
    <p:sldLayoutId id="2147484894" r:id="rId6"/>
    <p:sldLayoutId id="2147484851" r:id="rId7"/>
  </p:sldLayoutIdLst>
  <p:timing>
    <p:tnLst>
      <p:par>
        <p:cTn id="1" dur="indefinite" restart="never" nodeType="tmRoot"/>
      </p:par>
    </p:tnLst>
  </p:timing>
  <p:hf sldNum="0" hdr="0" ftr="0" dt="0"/>
  <p:txStyles>
    <p:titleStyle>
      <a:lvl1pPr algn="l" rtl="0" eaLnBrk="1" fontAlgn="base" hangingPunct="1">
        <a:lnSpc>
          <a:spcPct val="105000"/>
        </a:lnSpc>
        <a:spcBef>
          <a:spcPct val="0"/>
        </a:spcBef>
        <a:spcAft>
          <a:spcPct val="0"/>
        </a:spcAft>
        <a:defRPr lang="en-US" sz="3200" kern="1200" dirty="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vl2pPr algn="l" rtl="0" eaLnBrk="1" fontAlgn="base" hangingPunct="1">
        <a:lnSpc>
          <a:spcPct val="105000"/>
        </a:lnSpc>
        <a:spcBef>
          <a:spcPct val="0"/>
        </a:spcBef>
        <a:spcAft>
          <a:spcPct val="0"/>
        </a:spcAft>
        <a:defRPr sz="3000">
          <a:solidFill>
            <a:schemeClr val="bg2"/>
          </a:solidFill>
          <a:latin typeface="Georgia" pitchFamily="18" charset="0"/>
        </a:defRPr>
      </a:lvl2pPr>
      <a:lvl3pPr algn="l" rtl="0" eaLnBrk="1" fontAlgn="base" hangingPunct="1">
        <a:lnSpc>
          <a:spcPct val="105000"/>
        </a:lnSpc>
        <a:spcBef>
          <a:spcPct val="0"/>
        </a:spcBef>
        <a:spcAft>
          <a:spcPct val="0"/>
        </a:spcAft>
        <a:defRPr sz="3000">
          <a:solidFill>
            <a:schemeClr val="bg2"/>
          </a:solidFill>
          <a:latin typeface="Georgia" pitchFamily="18" charset="0"/>
        </a:defRPr>
      </a:lvl3pPr>
      <a:lvl4pPr algn="l" rtl="0" eaLnBrk="1" fontAlgn="base" hangingPunct="1">
        <a:lnSpc>
          <a:spcPct val="105000"/>
        </a:lnSpc>
        <a:spcBef>
          <a:spcPct val="0"/>
        </a:spcBef>
        <a:spcAft>
          <a:spcPct val="0"/>
        </a:spcAft>
        <a:defRPr sz="3000">
          <a:solidFill>
            <a:schemeClr val="bg2"/>
          </a:solidFill>
          <a:latin typeface="Georgia" pitchFamily="18" charset="0"/>
        </a:defRPr>
      </a:lvl4pPr>
      <a:lvl5pPr algn="l" rtl="0" eaLnBrk="1" fontAlgn="base" hangingPunct="1">
        <a:lnSpc>
          <a:spcPct val="105000"/>
        </a:lnSpc>
        <a:spcBef>
          <a:spcPct val="0"/>
        </a:spcBef>
        <a:spcAft>
          <a:spcPct val="0"/>
        </a:spcAft>
        <a:defRPr sz="3000">
          <a:solidFill>
            <a:schemeClr val="bg2"/>
          </a:solidFill>
          <a:latin typeface="Georgia" pitchFamily="18" charset="0"/>
        </a:defRPr>
      </a:lvl5pPr>
      <a:lvl6pPr marL="457200" algn="l" rtl="0" eaLnBrk="1" fontAlgn="base" hangingPunct="1">
        <a:lnSpc>
          <a:spcPct val="105000"/>
        </a:lnSpc>
        <a:spcBef>
          <a:spcPct val="0"/>
        </a:spcBef>
        <a:spcAft>
          <a:spcPct val="0"/>
        </a:spcAft>
        <a:defRPr sz="3200">
          <a:solidFill>
            <a:schemeClr val="tx2"/>
          </a:solidFill>
          <a:latin typeface="Georgia" pitchFamily="18" charset="0"/>
        </a:defRPr>
      </a:lvl6pPr>
      <a:lvl7pPr marL="914400" algn="l" rtl="0" eaLnBrk="1" fontAlgn="base" hangingPunct="1">
        <a:lnSpc>
          <a:spcPct val="105000"/>
        </a:lnSpc>
        <a:spcBef>
          <a:spcPct val="0"/>
        </a:spcBef>
        <a:spcAft>
          <a:spcPct val="0"/>
        </a:spcAft>
        <a:defRPr sz="3200">
          <a:solidFill>
            <a:schemeClr val="tx2"/>
          </a:solidFill>
          <a:latin typeface="Georgia" pitchFamily="18" charset="0"/>
        </a:defRPr>
      </a:lvl7pPr>
      <a:lvl8pPr marL="1371600" algn="l" rtl="0" eaLnBrk="1" fontAlgn="base" hangingPunct="1">
        <a:lnSpc>
          <a:spcPct val="105000"/>
        </a:lnSpc>
        <a:spcBef>
          <a:spcPct val="0"/>
        </a:spcBef>
        <a:spcAft>
          <a:spcPct val="0"/>
        </a:spcAft>
        <a:defRPr sz="3200">
          <a:solidFill>
            <a:schemeClr val="tx2"/>
          </a:solidFill>
          <a:latin typeface="Georgia" pitchFamily="18" charset="0"/>
        </a:defRPr>
      </a:lvl8pPr>
      <a:lvl9pPr marL="1828800" algn="l" rtl="0" eaLnBrk="1" fontAlgn="base" hangingPunct="1">
        <a:lnSpc>
          <a:spcPct val="105000"/>
        </a:lnSpc>
        <a:spcBef>
          <a:spcPct val="0"/>
        </a:spcBef>
        <a:spcAft>
          <a:spcPct val="0"/>
        </a:spcAft>
        <a:defRPr sz="3200">
          <a:solidFill>
            <a:schemeClr val="tx2"/>
          </a:solidFill>
          <a:latin typeface="Georgia" pitchFamily="18" charset="0"/>
        </a:defRPr>
      </a:lvl9pPr>
    </p:titleStyle>
    <p:bodyStyle>
      <a:lvl1pPr marL="342900" indent="-342900" algn="l" rtl="0" eaLnBrk="1" fontAlgn="base" hangingPunct="1">
        <a:spcBef>
          <a:spcPct val="0"/>
        </a:spcBef>
        <a:spcAft>
          <a:spcPts val="1200"/>
        </a:spcAft>
        <a:buFont typeface="Wingdings" pitchFamily="2" charset="2"/>
        <a:buChar char="§"/>
        <a:defRPr sz="22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1pPr>
      <a:lvl2pPr marL="687388" indent="-342900" algn="l" rtl="0" eaLnBrk="1" fontAlgn="base" hangingPunct="1">
        <a:spcBef>
          <a:spcPct val="0"/>
        </a:spcBef>
        <a:spcAft>
          <a:spcPts val="1200"/>
        </a:spcAft>
        <a:buFont typeface="Verdana" pitchFamily="34" charset="0"/>
        <a:buChar char="–"/>
        <a:defRPr sz="20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2pPr>
      <a:lvl3pPr marL="914400" indent="-227013" algn="l" rtl="0" eaLnBrk="1" fontAlgn="base" hangingPunct="1">
        <a:spcBef>
          <a:spcPct val="0"/>
        </a:spcBef>
        <a:spcAft>
          <a:spcPts val="1200"/>
        </a:spcAft>
        <a:buFont typeface="Arial" charset="0"/>
        <a:buChar char="•"/>
        <a:defRPr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3pPr>
      <a:lvl4pPr marL="1141413" indent="-227013" algn="l" rtl="0" eaLnBrk="1" fontAlgn="base" hangingPunct="1">
        <a:spcBef>
          <a:spcPct val="0"/>
        </a:spcBef>
        <a:spcAft>
          <a:spcPts val="1200"/>
        </a:spcAft>
        <a:buFont typeface="Wingdings" pitchFamily="2" charset="2"/>
        <a:buChar char="§"/>
        <a:defRPr sz="16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4pPr>
      <a:lvl5pPr marL="1376363" indent="-234950" algn="l" rtl="0" eaLnBrk="1" fontAlgn="base" hangingPunct="1">
        <a:spcBef>
          <a:spcPct val="0"/>
        </a:spcBef>
        <a:spcAft>
          <a:spcPts val="1200"/>
        </a:spcAft>
        <a:buFont typeface="Wingdings" pitchFamily="2" charset="2"/>
        <a:buChar char="§"/>
        <a:defRPr sz="16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2.xml"/><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0.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2.xml"/><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8.xml.rels><?xml version="1.0" encoding="UTF-8" standalone="yes"?>
<Relationships xmlns="http://schemas.openxmlformats.org/package/2006/relationships"><Relationship Id="rId3" Type="http://schemas.openxmlformats.org/officeDocument/2006/relationships/hyperlink" Target="https://handsonbanking.org/"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8.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Hands on Banking</a:t>
            </a:r>
            <a:r>
              <a:rPr lang="en-US" sz="3200" baseline="34000" dirty="0"/>
              <a:t>®</a:t>
            </a:r>
            <a:r>
              <a:rPr lang="en-US" dirty="0"/>
              <a:t> Financial Education</a:t>
            </a:r>
          </a:p>
        </p:txBody>
      </p:sp>
      <p:sp>
        <p:nvSpPr>
          <p:cNvPr id="3" name="Subtitle"/>
          <p:cNvSpPr>
            <a:spLocks noGrp="1"/>
          </p:cNvSpPr>
          <p:nvPr>
            <p:ph type="subTitle" idx="1"/>
          </p:nvPr>
        </p:nvSpPr>
        <p:spPr>
          <a:xfrm>
            <a:off x="534389" y="4076385"/>
            <a:ext cx="8043862" cy="550479"/>
          </a:xfrm>
        </p:spPr>
        <p:txBody>
          <a:bodyPr/>
          <a:lstStyle/>
          <a:p>
            <a:r>
              <a:rPr lang="en-US" dirty="0"/>
              <a:t>Responsible Credit </a:t>
            </a:r>
            <a:r>
              <a:rPr lang="en-US" dirty="0" smtClean="0"/>
              <a:t>Management</a:t>
            </a:r>
            <a:endParaRPr lang="en-US" dirty="0"/>
          </a:p>
        </p:txBody>
      </p:sp>
    </p:spTree>
    <p:custDataLst>
      <p:tags r:id="rId1"/>
    </p:custDataLst>
    <p:extLst>
      <p:ext uri="{BB962C8B-B14F-4D97-AF65-F5344CB8AC3E}">
        <p14:creationId xmlns:p14="http://schemas.microsoft.com/office/powerpoint/2010/main" val="3196841849"/>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collateral to secure credit</a:t>
            </a:r>
            <a:br>
              <a:rPr lang="en-US" dirty="0"/>
            </a:br>
            <a:endParaRPr lang="en-US" dirty="0"/>
          </a:p>
        </p:txBody>
      </p:sp>
      <p:sp>
        <p:nvSpPr>
          <p:cNvPr id="28675" name="Content Placeholder 2"/>
          <p:cNvSpPr>
            <a:spLocks noGrp="1"/>
          </p:cNvSpPr>
          <p:nvPr>
            <p:ph idx="1"/>
          </p:nvPr>
        </p:nvSpPr>
        <p:spPr>
          <a:xfrm>
            <a:off x="547730" y="1646600"/>
            <a:ext cx="8229600" cy="4297000"/>
          </a:xfrm>
        </p:spPr>
        <p:txBody>
          <a:bodyPr/>
          <a:lstStyle/>
          <a:p>
            <a:r>
              <a:rPr lang="en-US" sz="1600" dirty="0" smtClean="0">
                <a:latin typeface="Century Gothic" panose="020B0502020202020204" pitchFamily="34" charset="0"/>
              </a:rPr>
              <a:t>Large loan amounts are often secured by collateral</a:t>
            </a:r>
            <a:r>
              <a:rPr lang="en-US" sz="1600" dirty="0">
                <a:latin typeface="Century Gothic" panose="020B0502020202020204" pitchFamily="34" charset="0"/>
              </a:rPr>
              <a:t> </a:t>
            </a:r>
            <a:r>
              <a:rPr lang="en-US" sz="1600" dirty="0" smtClean="0">
                <a:latin typeface="Century Gothic" panose="020B0502020202020204" pitchFamily="34" charset="0"/>
              </a:rPr>
              <a:t>(called a “secured loan/line”).</a:t>
            </a:r>
          </a:p>
          <a:p>
            <a:r>
              <a:rPr lang="en-US" sz="1600" dirty="0" smtClean="0">
                <a:latin typeface="Century Gothic" panose="020B0502020202020204" pitchFamily="34" charset="0"/>
              </a:rPr>
              <a:t>Types of collateral typically include:  house/property, equity in a home, savings, CDs, autos, investments.</a:t>
            </a:r>
          </a:p>
          <a:p>
            <a:r>
              <a:rPr lang="en-US" sz="1600" dirty="0" smtClean="0">
                <a:latin typeface="Century Gothic" panose="020B0502020202020204" pitchFamily="34" charset="0"/>
              </a:rPr>
              <a:t>The potential value of the collateral will help influence</a:t>
            </a:r>
            <a:br>
              <a:rPr lang="en-US" sz="1600" dirty="0" smtClean="0">
                <a:latin typeface="Century Gothic" panose="020B0502020202020204" pitchFamily="34" charset="0"/>
              </a:rPr>
            </a:br>
            <a:r>
              <a:rPr lang="en-US" sz="1600" dirty="0" smtClean="0">
                <a:latin typeface="Century Gothic" panose="020B0502020202020204" pitchFamily="34" charset="0"/>
              </a:rPr>
              <a:t>the lending decision.</a:t>
            </a:r>
          </a:p>
          <a:p>
            <a:r>
              <a:rPr lang="en-US" sz="1600" dirty="0" smtClean="0">
                <a:latin typeface="Century Gothic" panose="020B0502020202020204" pitchFamily="34" charset="0"/>
              </a:rPr>
              <a:t>If the borrower defaults on the loan, the lender may</a:t>
            </a:r>
            <a:br>
              <a:rPr lang="en-US" sz="1600" dirty="0" smtClean="0">
                <a:latin typeface="Century Gothic" panose="020B0502020202020204" pitchFamily="34" charset="0"/>
              </a:rPr>
            </a:br>
            <a:r>
              <a:rPr lang="en-US" sz="1600" dirty="0" smtClean="0">
                <a:latin typeface="Century Gothic" panose="020B0502020202020204" pitchFamily="34" charset="0"/>
              </a:rPr>
              <a:t>take ownership of the collateral property.</a:t>
            </a:r>
          </a:p>
          <a:p>
            <a:r>
              <a:rPr lang="en-US" sz="1600" dirty="0" smtClean="0">
                <a:latin typeface="Century Gothic" panose="020B0502020202020204" pitchFamily="34" charset="0"/>
              </a:rPr>
              <a:t>Because there is collateral to back up the </a:t>
            </a:r>
            <a:r>
              <a:rPr lang="en-US" sz="1600" dirty="0">
                <a:latin typeface="Century Gothic" panose="020B0502020202020204" pitchFamily="34" charset="0"/>
              </a:rPr>
              <a:t>c</a:t>
            </a:r>
            <a:r>
              <a:rPr lang="en-US" sz="1600" dirty="0" smtClean="0">
                <a:latin typeface="Century Gothic" panose="020B0502020202020204" pitchFamily="34" charset="0"/>
              </a:rPr>
              <a:t>redit, secured credit typically has a lower interest rate than unsecured credit, and it may be easier to qualify for secured credit.</a:t>
            </a:r>
          </a:p>
        </p:txBody>
      </p:sp>
    </p:spTree>
    <p:extLst>
      <p:ext uri="{BB962C8B-B14F-4D97-AF65-F5344CB8AC3E}">
        <p14:creationId xmlns:p14="http://schemas.microsoft.com/office/powerpoint/2010/main" val="34886855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Credit card survey</a:t>
            </a:r>
            <a:br>
              <a:rPr lang="en-US" dirty="0"/>
            </a:br>
            <a:endParaRPr lang="en-US" dirty="0"/>
          </a:p>
        </p:txBody>
      </p:sp>
      <p:sp>
        <p:nvSpPr>
          <p:cNvPr id="4" name="Content Placeholder 3"/>
          <p:cNvSpPr>
            <a:spLocks noGrp="1"/>
          </p:cNvSpPr>
          <p:nvPr>
            <p:ph sz="quarter" idx="10"/>
          </p:nvPr>
        </p:nvSpPr>
        <p:spPr/>
        <p:txBody>
          <a:bodyPr/>
          <a:lstStyle/>
          <a:p>
            <a:pPr marL="285750" indent="-285750">
              <a:lnSpc>
                <a:spcPts val="2400"/>
              </a:lnSpc>
              <a:spcBef>
                <a:spcPts val="1000"/>
              </a:spcBef>
            </a:pPr>
            <a:r>
              <a:rPr lang="en-US" sz="2400" dirty="0">
                <a:latin typeface="Century Gothic" panose="020B0502020202020204" pitchFamily="34" charset="0"/>
              </a:rPr>
              <a:t>Who has at least one credit card?</a:t>
            </a:r>
          </a:p>
          <a:p>
            <a:pPr marL="285750" indent="-285750">
              <a:lnSpc>
                <a:spcPts val="2400"/>
              </a:lnSpc>
              <a:spcBef>
                <a:spcPts val="1000"/>
              </a:spcBef>
            </a:pPr>
            <a:r>
              <a:rPr lang="en-US" sz="2400" dirty="0">
                <a:latin typeface="Century Gothic" panose="020B0502020202020204" pitchFamily="34" charset="0"/>
              </a:rPr>
              <a:t>When did you first get a credit card and why?</a:t>
            </a:r>
          </a:p>
          <a:p>
            <a:pPr marL="285750" indent="-285750">
              <a:lnSpc>
                <a:spcPts val="2400"/>
              </a:lnSpc>
              <a:spcBef>
                <a:spcPts val="1000"/>
              </a:spcBef>
            </a:pPr>
            <a:r>
              <a:rPr lang="en-US" sz="2400" dirty="0">
                <a:latin typeface="Century Gothic" panose="020B0502020202020204" pitchFamily="34" charset="0"/>
              </a:rPr>
              <a:t>Think about how many credit cards you have now. Is that just the right number, too many, or would you like to have more? Why?</a:t>
            </a:r>
          </a:p>
          <a:p>
            <a:endParaRPr lang="en-US" dirty="0"/>
          </a:p>
        </p:txBody>
      </p:sp>
      <p:grpSp>
        <p:nvGrpSpPr>
          <p:cNvPr id="14" name="Group 4" descr="credit card icon" title="credit card icon"/>
          <p:cNvGrpSpPr>
            <a:grpSpLocks noChangeAspect="1"/>
          </p:cNvGrpSpPr>
          <p:nvPr/>
        </p:nvGrpSpPr>
        <p:grpSpPr bwMode="auto">
          <a:xfrm>
            <a:off x="6021784" y="4922874"/>
            <a:ext cx="2415150" cy="1550231"/>
            <a:chOff x="3601" y="1057"/>
            <a:chExt cx="1896" cy="1217"/>
          </a:xfrm>
          <a:solidFill>
            <a:schemeClr val="bg1"/>
          </a:solidFill>
        </p:grpSpPr>
        <p:sp>
          <p:nvSpPr>
            <p:cNvPr id="15" name="Freeform 5"/>
            <p:cNvSpPr>
              <a:spLocks noEditPoints="1"/>
            </p:cNvSpPr>
            <p:nvPr/>
          </p:nvSpPr>
          <p:spPr bwMode="auto">
            <a:xfrm>
              <a:off x="3601" y="1057"/>
              <a:ext cx="1896" cy="1217"/>
            </a:xfrm>
            <a:custGeom>
              <a:avLst/>
              <a:gdLst>
                <a:gd name="T0" fmla="*/ 1535 w 1580"/>
                <a:gd name="T1" fmla="*/ 907 h 1006"/>
                <a:gd name="T2" fmla="*/ 1535 w 1580"/>
                <a:gd name="T3" fmla="*/ 907 h 1006"/>
                <a:gd name="T4" fmla="*/ 1481 w 1580"/>
                <a:gd name="T5" fmla="*/ 960 h 1006"/>
                <a:gd name="T6" fmla="*/ 98 w 1580"/>
                <a:gd name="T7" fmla="*/ 960 h 1006"/>
                <a:gd name="T8" fmla="*/ 45 w 1580"/>
                <a:gd name="T9" fmla="*/ 907 h 1006"/>
                <a:gd name="T10" fmla="*/ 45 w 1580"/>
                <a:gd name="T11" fmla="*/ 99 h 1006"/>
                <a:gd name="T12" fmla="*/ 98 w 1580"/>
                <a:gd name="T13" fmla="*/ 46 h 1006"/>
                <a:gd name="T14" fmla="*/ 1482 w 1580"/>
                <a:gd name="T15" fmla="*/ 46 h 1006"/>
                <a:gd name="T16" fmla="*/ 1535 w 1580"/>
                <a:gd name="T17" fmla="*/ 99 h 1006"/>
                <a:gd name="T18" fmla="*/ 1535 w 1580"/>
                <a:gd name="T19" fmla="*/ 907 h 1006"/>
                <a:gd name="T20" fmla="*/ 1535 w 1580"/>
                <a:gd name="T21" fmla="*/ 907 h 1006"/>
                <a:gd name="T22" fmla="*/ 1482 w 1580"/>
                <a:gd name="T23" fmla="*/ 0 h 1006"/>
                <a:gd name="T24" fmla="*/ 1482 w 1580"/>
                <a:gd name="T25" fmla="*/ 0 h 1006"/>
                <a:gd name="T26" fmla="*/ 98 w 1580"/>
                <a:gd name="T27" fmla="*/ 0 h 1006"/>
                <a:gd name="T28" fmla="*/ 0 w 1580"/>
                <a:gd name="T29" fmla="*/ 99 h 1006"/>
                <a:gd name="T30" fmla="*/ 0 w 1580"/>
                <a:gd name="T31" fmla="*/ 907 h 1006"/>
                <a:gd name="T32" fmla="*/ 98 w 1580"/>
                <a:gd name="T33" fmla="*/ 1006 h 1006"/>
                <a:gd name="T34" fmla="*/ 1482 w 1580"/>
                <a:gd name="T35" fmla="*/ 1006 h 1006"/>
                <a:gd name="T36" fmla="*/ 1580 w 1580"/>
                <a:gd name="T37" fmla="*/ 907 h 1006"/>
                <a:gd name="T38" fmla="*/ 1580 w 1580"/>
                <a:gd name="T39" fmla="*/ 99 h 1006"/>
                <a:gd name="T40" fmla="*/ 1482 w 1580"/>
                <a:gd name="T41" fmla="*/ 0 h 10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580" h="1006">
                  <a:moveTo>
                    <a:pt x="1535" y="907"/>
                  </a:moveTo>
                  <a:lnTo>
                    <a:pt x="1535" y="907"/>
                  </a:lnTo>
                  <a:cubicBezTo>
                    <a:pt x="1535" y="957"/>
                    <a:pt x="1490" y="960"/>
                    <a:pt x="1481" y="960"/>
                  </a:cubicBezTo>
                  <a:lnTo>
                    <a:pt x="98" y="960"/>
                  </a:lnTo>
                  <a:cubicBezTo>
                    <a:pt x="48" y="960"/>
                    <a:pt x="45" y="916"/>
                    <a:pt x="45" y="907"/>
                  </a:cubicBezTo>
                  <a:lnTo>
                    <a:pt x="45" y="99"/>
                  </a:lnTo>
                  <a:cubicBezTo>
                    <a:pt x="45" y="49"/>
                    <a:pt x="89" y="46"/>
                    <a:pt x="98" y="46"/>
                  </a:cubicBezTo>
                  <a:lnTo>
                    <a:pt x="1482" y="46"/>
                  </a:lnTo>
                  <a:cubicBezTo>
                    <a:pt x="1532" y="46"/>
                    <a:pt x="1535" y="90"/>
                    <a:pt x="1535" y="99"/>
                  </a:cubicBezTo>
                  <a:lnTo>
                    <a:pt x="1535" y="907"/>
                  </a:lnTo>
                  <a:lnTo>
                    <a:pt x="1535" y="907"/>
                  </a:lnTo>
                  <a:close/>
                  <a:moveTo>
                    <a:pt x="1482" y="0"/>
                  </a:moveTo>
                  <a:lnTo>
                    <a:pt x="1482" y="0"/>
                  </a:lnTo>
                  <a:lnTo>
                    <a:pt x="98" y="0"/>
                  </a:lnTo>
                  <a:cubicBezTo>
                    <a:pt x="59" y="0"/>
                    <a:pt x="0" y="26"/>
                    <a:pt x="0" y="99"/>
                  </a:cubicBezTo>
                  <a:lnTo>
                    <a:pt x="0" y="907"/>
                  </a:lnTo>
                  <a:cubicBezTo>
                    <a:pt x="0" y="946"/>
                    <a:pt x="26" y="1006"/>
                    <a:pt x="98" y="1006"/>
                  </a:cubicBezTo>
                  <a:lnTo>
                    <a:pt x="1482" y="1006"/>
                  </a:lnTo>
                  <a:cubicBezTo>
                    <a:pt x="1521" y="1006"/>
                    <a:pt x="1580" y="979"/>
                    <a:pt x="1580" y="907"/>
                  </a:cubicBezTo>
                  <a:lnTo>
                    <a:pt x="1580" y="99"/>
                  </a:lnTo>
                  <a:cubicBezTo>
                    <a:pt x="1580" y="59"/>
                    <a:pt x="1554" y="0"/>
                    <a:pt x="148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6"/>
            <p:cNvSpPr>
              <a:spLocks/>
            </p:cNvSpPr>
            <p:nvPr/>
          </p:nvSpPr>
          <p:spPr bwMode="auto">
            <a:xfrm>
              <a:off x="3771" y="1298"/>
              <a:ext cx="208" cy="238"/>
            </a:xfrm>
            <a:custGeom>
              <a:avLst/>
              <a:gdLst>
                <a:gd name="T0" fmla="*/ 99 w 173"/>
                <a:gd name="T1" fmla="*/ 197 h 197"/>
                <a:gd name="T2" fmla="*/ 99 w 173"/>
                <a:gd name="T3" fmla="*/ 197 h 197"/>
                <a:gd name="T4" fmla="*/ 173 w 173"/>
                <a:gd name="T5" fmla="*/ 166 h 197"/>
                <a:gd name="T6" fmla="*/ 156 w 173"/>
                <a:gd name="T7" fmla="*/ 148 h 197"/>
                <a:gd name="T8" fmla="*/ 99 w 173"/>
                <a:gd name="T9" fmla="*/ 173 h 197"/>
                <a:gd name="T10" fmla="*/ 27 w 173"/>
                <a:gd name="T11" fmla="*/ 99 h 197"/>
                <a:gd name="T12" fmla="*/ 98 w 173"/>
                <a:gd name="T13" fmla="*/ 24 h 197"/>
                <a:gd name="T14" fmla="*/ 139 w 173"/>
                <a:gd name="T15" fmla="*/ 38 h 197"/>
                <a:gd name="T16" fmla="*/ 134 w 173"/>
                <a:gd name="T17" fmla="*/ 49 h 197"/>
                <a:gd name="T18" fmla="*/ 152 w 173"/>
                <a:gd name="T19" fmla="*/ 67 h 197"/>
                <a:gd name="T20" fmla="*/ 171 w 173"/>
                <a:gd name="T21" fmla="*/ 46 h 197"/>
                <a:gd name="T22" fmla="*/ 98 w 173"/>
                <a:gd name="T23" fmla="*/ 0 h 197"/>
                <a:gd name="T24" fmla="*/ 0 w 173"/>
                <a:gd name="T25" fmla="*/ 99 h 197"/>
                <a:gd name="T26" fmla="*/ 99 w 173"/>
                <a:gd name="T27"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3" h="197">
                  <a:moveTo>
                    <a:pt x="99" y="197"/>
                  </a:moveTo>
                  <a:lnTo>
                    <a:pt x="99" y="197"/>
                  </a:lnTo>
                  <a:cubicBezTo>
                    <a:pt x="127" y="197"/>
                    <a:pt x="154" y="186"/>
                    <a:pt x="173" y="166"/>
                  </a:cubicBezTo>
                  <a:lnTo>
                    <a:pt x="156" y="148"/>
                  </a:lnTo>
                  <a:cubicBezTo>
                    <a:pt x="140" y="164"/>
                    <a:pt x="122" y="173"/>
                    <a:pt x="99" y="173"/>
                  </a:cubicBezTo>
                  <a:cubicBezTo>
                    <a:pt x="56" y="173"/>
                    <a:pt x="27" y="138"/>
                    <a:pt x="27" y="99"/>
                  </a:cubicBezTo>
                  <a:cubicBezTo>
                    <a:pt x="27" y="57"/>
                    <a:pt x="57" y="24"/>
                    <a:pt x="98" y="24"/>
                  </a:cubicBezTo>
                  <a:cubicBezTo>
                    <a:pt x="119" y="24"/>
                    <a:pt x="133" y="32"/>
                    <a:pt x="139" y="38"/>
                  </a:cubicBezTo>
                  <a:cubicBezTo>
                    <a:pt x="136" y="40"/>
                    <a:pt x="134" y="45"/>
                    <a:pt x="134" y="49"/>
                  </a:cubicBezTo>
                  <a:cubicBezTo>
                    <a:pt x="134" y="60"/>
                    <a:pt x="141" y="67"/>
                    <a:pt x="152" y="67"/>
                  </a:cubicBezTo>
                  <a:cubicBezTo>
                    <a:pt x="163" y="67"/>
                    <a:pt x="171" y="58"/>
                    <a:pt x="171" y="46"/>
                  </a:cubicBezTo>
                  <a:cubicBezTo>
                    <a:pt x="171" y="23"/>
                    <a:pt x="140" y="0"/>
                    <a:pt x="98" y="0"/>
                  </a:cubicBezTo>
                  <a:cubicBezTo>
                    <a:pt x="45" y="0"/>
                    <a:pt x="0" y="41"/>
                    <a:pt x="0" y="99"/>
                  </a:cubicBezTo>
                  <a:cubicBezTo>
                    <a:pt x="0" y="154"/>
                    <a:pt x="40" y="197"/>
                    <a:pt x="99" y="19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7"/>
            <p:cNvSpPr>
              <a:spLocks/>
            </p:cNvSpPr>
            <p:nvPr/>
          </p:nvSpPr>
          <p:spPr bwMode="auto">
            <a:xfrm>
              <a:off x="3997" y="1379"/>
              <a:ext cx="122" cy="153"/>
            </a:xfrm>
            <a:custGeom>
              <a:avLst/>
              <a:gdLst>
                <a:gd name="T0" fmla="*/ 67 w 102"/>
                <a:gd name="T1" fmla="*/ 106 h 127"/>
                <a:gd name="T2" fmla="*/ 67 w 102"/>
                <a:gd name="T3" fmla="*/ 106 h 127"/>
                <a:gd name="T4" fmla="*/ 44 w 102"/>
                <a:gd name="T5" fmla="*/ 106 h 127"/>
                <a:gd name="T6" fmla="*/ 44 w 102"/>
                <a:gd name="T7" fmla="*/ 49 h 127"/>
                <a:gd name="T8" fmla="*/ 70 w 102"/>
                <a:gd name="T9" fmla="*/ 24 h 127"/>
                <a:gd name="T10" fmla="*/ 86 w 102"/>
                <a:gd name="T11" fmla="*/ 35 h 127"/>
                <a:gd name="T12" fmla="*/ 102 w 102"/>
                <a:gd name="T13" fmla="*/ 18 h 127"/>
                <a:gd name="T14" fmla="*/ 82 w 102"/>
                <a:gd name="T15" fmla="*/ 0 h 127"/>
                <a:gd name="T16" fmla="*/ 43 w 102"/>
                <a:gd name="T17" fmla="*/ 30 h 127"/>
                <a:gd name="T18" fmla="*/ 43 w 102"/>
                <a:gd name="T19" fmla="*/ 2 h 127"/>
                <a:gd name="T20" fmla="*/ 0 w 102"/>
                <a:gd name="T21" fmla="*/ 2 h 127"/>
                <a:gd name="T22" fmla="*/ 0 w 102"/>
                <a:gd name="T23" fmla="*/ 23 h 127"/>
                <a:gd name="T24" fmla="*/ 19 w 102"/>
                <a:gd name="T25" fmla="*/ 23 h 127"/>
                <a:gd name="T26" fmla="*/ 19 w 102"/>
                <a:gd name="T27" fmla="*/ 106 h 127"/>
                <a:gd name="T28" fmla="*/ 0 w 102"/>
                <a:gd name="T29" fmla="*/ 106 h 127"/>
                <a:gd name="T30" fmla="*/ 0 w 102"/>
                <a:gd name="T31" fmla="*/ 127 h 127"/>
                <a:gd name="T32" fmla="*/ 67 w 102"/>
                <a:gd name="T33" fmla="*/ 127 h 127"/>
                <a:gd name="T34" fmla="*/ 67 w 102"/>
                <a:gd name="T35" fmla="*/ 106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2" h="127">
                  <a:moveTo>
                    <a:pt x="67" y="106"/>
                  </a:moveTo>
                  <a:lnTo>
                    <a:pt x="67" y="106"/>
                  </a:lnTo>
                  <a:lnTo>
                    <a:pt x="44" y="106"/>
                  </a:lnTo>
                  <a:lnTo>
                    <a:pt x="44" y="49"/>
                  </a:lnTo>
                  <a:cubicBezTo>
                    <a:pt x="50" y="37"/>
                    <a:pt x="61" y="27"/>
                    <a:pt x="70" y="24"/>
                  </a:cubicBezTo>
                  <a:cubicBezTo>
                    <a:pt x="72" y="29"/>
                    <a:pt x="78" y="35"/>
                    <a:pt x="86" y="35"/>
                  </a:cubicBezTo>
                  <a:cubicBezTo>
                    <a:pt x="95" y="35"/>
                    <a:pt x="102" y="27"/>
                    <a:pt x="102" y="18"/>
                  </a:cubicBezTo>
                  <a:cubicBezTo>
                    <a:pt x="102" y="8"/>
                    <a:pt x="95" y="0"/>
                    <a:pt x="82" y="0"/>
                  </a:cubicBezTo>
                  <a:cubicBezTo>
                    <a:pt x="67" y="0"/>
                    <a:pt x="53" y="13"/>
                    <a:pt x="43" y="30"/>
                  </a:cubicBezTo>
                  <a:lnTo>
                    <a:pt x="43" y="2"/>
                  </a:lnTo>
                  <a:lnTo>
                    <a:pt x="0" y="2"/>
                  </a:lnTo>
                  <a:lnTo>
                    <a:pt x="0" y="23"/>
                  </a:lnTo>
                  <a:lnTo>
                    <a:pt x="19" y="23"/>
                  </a:lnTo>
                  <a:lnTo>
                    <a:pt x="19" y="106"/>
                  </a:lnTo>
                  <a:lnTo>
                    <a:pt x="0" y="106"/>
                  </a:lnTo>
                  <a:lnTo>
                    <a:pt x="0" y="127"/>
                  </a:lnTo>
                  <a:lnTo>
                    <a:pt x="67" y="127"/>
                  </a:lnTo>
                  <a:lnTo>
                    <a:pt x="67" y="10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8"/>
            <p:cNvSpPr>
              <a:spLocks noEditPoints="1"/>
            </p:cNvSpPr>
            <p:nvPr/>
          </p:nvSpPr>
          <p:spPr bwMode="auto">
            <a:xfrm>
              <a:off x="4124" y="1379"/>
              <a:ext cx="145" cy="156"/>
            </a:xfrm>
            <a:custGeom>
              <a:avLst/>
              <a:gdLst>
                <a:gd name="T0" fmla="*/ 61 w 121"/>
                <a:gd name="T1" fmla="*/ 20 h 129"/>
                <a:gd name="T2" fmla="*/ 61 w 121"/>
                <a:gd name="T3" fmla="*/ 20 h 129"/>
                <a:gd name="T4" fmla="*/ 96 w 121"/>
                <a:gd name="T5" fmla="*/ 54 h 129"/>
                <a:gd name="T6" fmla="*/ 26 w 121"/>
                <a:gd name="T7" fmla="*/ 54 h 129"/>
                <a:gd name="T8" fmla="*/ 61 w 121"/>
                <a:gd name="T9" fmla="*/ 20 h 129"/>
                <a:gd name="T10" fmla="*/ 61 w 121"/>
                <a:gd name="T11" fmla="*/ 20 h 129"/>
                <a:gd name="T12" fmla="*/ 68 w 121"/>
                <a:gd name="T13" fmla="*/ 129 h 129"/>
                <a:gd name="T14" fmla="*/ 68 w 121"/>
                <a:gd name="T15" fmla="*/ 129 h 129"/>
                <a:gd name="T16" fmla="*/ 114 w 121"/>
                <a:gd name="T17" fmla="*/ 117 h 129"/>
                <a:gd name="T18" fmla="*/ 116 w 121"/>
                <a:gd name="T19" fmla="*/ 94 h 129"/>
                <a:gd name="T20" fmla="*/ 71 w 121"/>
                <a:gd name="T21" fmla="*/ 108 h 129"/>
                <a:gd name="T22" fmla="*/ 26 w 121"/>
                <a:gd name="T23" fmla="*/ 72 h 129"/>
                <a:gd name="T24" fmla="*/ 120 w 121"/>
                <a:gd name="T25" fmla="*/ 72 h 129"/>
                <a:gd name="T26" fmla="*/ 121 w 121"/>
                <a:gd name="T27" fmla="*/ 59 h 129"/>
                <a:gd name="T28" fmla="*/ 62 w 121"/>
                <a:gd name="T29" fmla="*/ 0 h 129"/>
                <a:gd name="T30" fmla="*/ 0 w 121"/>
                <a:gd name="T31" fmla="*/ 65 h 129"/>
                <a:gd name="T32" fmla="*/ 68 w 121"/>
                <a:gd name="T33" fmla="*/ 129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1" h="129">
                  <a:moveTo>
                    <a:pt x="61" y="20"/>
                  </a:moveTo>
                  <a:lnTo>
                    <a:pt x="61" y="20"/>
                  </a:lnTo>
                  <a:cubicBezTo>
                    <a:pt x="83" y="20"/>
                    <a:pt x="95" y="34"/>
                    <a:pt x="96" y="54"/>
                  </a:cubicBezTo>
                  <a:lnTo>
                    <a:pt x="26" y="54"/>
                  </a:lnTo>
                  <a:cubicBezTo>
                    <a:pt x="29" y="31"/>
                    <a:pt x="45" y="20"/>
                    <a:pt x="61" y="20"/>
                  </a:cubicBezTo>
                  <a:lnTo>
                    <a:pt x="61" y="20"/>
                  </a:lnTo>
                  <a:close/>
                  <a:moveTo>
                    <a:pt x="68" y="129"/>
                  </a:moveTo>
                  <a:lnTo>
                    <a:pt x="68" y="129"/>
                  </a:lnTo>
                  <a:cubicBezTo>
                    <a:pt x="85" y="129"/>
                    <a:pt x="101" y="125"/>
                    <a:pt x="114" y="117"/>
                  </a:cubicBezTo>
                  <a:lnTo>
                    <a:pt x="116" y="94"/>
                  </a:lnTo>
                  <a:cubicBezTo>
                    <a:pt x="101" y="103"/>
                    <a:pt x="87" y="108"/>
                    <a:pt x="71" y="108"/>
                  </a:cubicBezTo>
                  <a:cubicBezTo>
                    <a:pt x="47" y="108"/>
                    <a:pt x="30" y="96"/>
                    <a:pt x="26" y="72"/>
                  </a:cubicBezTo>
                  <a:lnTo>
                    <a:pt x="120" y="72"/>
                  </a:lnTo>
                  <a:cubicBezTo>
                    <a:pt x="120" y="68"/>
                    <a:pt x="121" y="64"/>
                    <a:pt x="121" y="59"/>
                  </a:cubicBezTo>
                  <a:cubicBezTo>
                    <a:pt x="121" y="27"/>
                    <a:pt x="101" y="0"/>
                    <a:pt x="62" y="0"/>
                  </a:cubicBezTo>
                  <a:cubicBezTo>
                    <a:pt x="24" y="0"/>
                    <a:pt x="0" y="30"/>
                    <a:pt x="0" y="65"/>
                  </a:cubicBezTo>
                  <a:cubicBezTo>
                    <a:pt x="0" y="103"/>
                    <a:pt x="27" y="129"/>
                    <a:pt x="68" y="12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9"/>
            <p:cNvSpPr>
              <a:spLocks noEditPoints="1"/>
            </p:cNvSpPr>
            <p:nvPr/>
          </p:nvSpPr>
          <p:spPr bwMode="auto">
            <a:xfrm>
              <a:off x="4287" y="1276"/>
              <a:ext cx="171" cy="259"/>
            </a:xfrm>
            <a:custGeom>
              <a:avLst/>
              <a:gdLst>
                <a:gd name="T0" fmla="*/ 63 w 142"/>
                <a:gd name="T1" fmla="*/ 106 h 214"/>
                <a:gd name="T2" fmla="*/ 63 w 142"/>
                <a:gd name="T3" fmla="*/ 106 h 214"/>
                <a:gd name="T4" fmla="*/ 97 w 142"/>
                <a:gd name="T5" fmla="*/ 118 h 214"/>
                <a:gd name="T6" fmla="*/ 97 w 142"/>
                <a:gd name="T7" fmla="*/ 176 h 214"/>
                <a:gd name="T8" fmla="*/ 63 w 142"/>
                <a:gd name="T9" fmla="*/ 192 h 214"/>
                <a:gd name="T10" fmla="*/ 25 w 142"/>
                <a:gd name="T11" fmla="*/ 150 h 214"/>
                <a:gd name="T12" fmla="*/ 63 w 142"/>
                <a:gd name="T13" fmla="*/ 106 h 214"/>
                <a:gd name="T14" fmla="*/ 63 w 142"/>
                <a:gd name="T15" fmla="*/ 106 h 214"/>
                <a:gd name="T16" fmla="*/ 58 w 142"/>
                <a:gd name="T17" fmla="*/ 214 h 214"/>
                <a:gd name="T18" fmla="*/ 58 w 142"/>
                <a:gd name="T19" fmla="*/ 214 h 214"/>
                <a:gd name="T20" fmla="*/ 98 w 142"/>
                <a:gd name="T21" fmla="*/ 196 h 214"/>
                <a:gd name="T22" fmla="*/ 98 w 142"/>
                <a:gd name="T23" fmla="*/ 212 h 214"/>
                <a:gd name="T24" fmla="*/ 142 w 142"/>
                <a:gd name="T25" fmla="*/ 212 h 214"/>
                <a:gd name="T26" fmla="*/ 142 w 142"/>
                <a:gd name="T27" fmla="*/ 191 h 214"/>
                <a:gd name="T28" fmla="*/ 122 w 142"/>
                <a:gd name="T29" fmla="*/ 191 h 214"/>
                <a:gd name="T30" fmla="*/ 122 w 142"/>
                <a:gd name="T31" fmla="*/ 0 h 214"/>
                <a:gd name="T32" fmla="*/ 76 w 142"/>
                <a:gd name="T33" fmla="*/ 0 h 214"/>
                <a:gd name="T34" fmla="*/ 76 w 142"/>
                <a:gd name="T35" fmla="*/ 21 h 214"/>
                <a:gd name="T36" fmla="*/ 97 w 142"/>
                <a:gd name="T37" fmla="*/ 21 h 214"/>
                <a:gd name="T38" fmla="*/ 97 w 142"/>
                <a:gd name="T39" fmla="*/ 98 h 214"/>
                <a:gd name="T40" fmla="*/ 60 w 142"/>
                <a:gd name="T41" fmla="*/ 85 h 214"/>
                <a:gd name="T42" fmla="*/ 0 w 142"/>
                <a:gd name="T43" fmla="*/ 150 h 214"/>
                <a:gd name="T44" fmla="*/ 58 w 142"/>
                <a:gd name="T45" fmla="*/ 214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2" h="214">
                  <a:moveTo>
                    <a:pt x="63" y="106"/>
                  </a:moveTo>
                  <a:lnTo>
                    <a:pt x="63" y="106"/>
                  </a:lnTo>
                  <a:cubicBezTo>
                    <a:pt x="78" y="106"/>
                    <a:pt x="88" y="111"/>
                    <a:pt x="97" y="118"/>
                  </a:cubicBezTo>
                  <a:lnTo>
                    <a:pt x="97" y="176"/>
                  </a:lnTo>
                  <a:cubicBezTo>
                    <a:pt x="88" y="186"/>
                    <a:pt x="77" y="192"/>
                    <a:pt x="63" y="192"/>
                  </a:cubicBezTo>
                  <a:cubicBezTo>
                    <a:pt x="42" y="192"/>
                    <a:pt x="25" y="176"/>
                    <a:pt x="25" y="150"/>
                  </a:cubicBezTo>
                  <a:cubicBezTo>
                    <a:pt x="25" y="123"/>
                    <a:pt x="42" y="106"/>
                    <a:pt x="63" y="106"/>
                  </a:cubicBezTo>
                  <a:lnTo>
                    <a:pt x="63" y="106"/>
                  </a:lnTo>
                  <a:close/>
                  <a:moveTo>
                    <a:pt x="58" y="214"/>
                  </a:moveTo>
                  <a:lnTo>
                    <a:pt x="58" y="214"/>
                  </a:lnTo>
                  <a:cubicBezTo>
                    <a:pt x="75" y="214"/>
                    <a:pt x="88" y="206"/>
                    <a:pt x="98" y="196"/>
                  </a:cubicBezTo>
                  <a:lnTo>
                    <a:pt x="98" y="212"/>
                  </a:lnTo>
                  <a:lnTo>
                    <a:pt x="142" y="212"/>
                  </a:lnTo>
                  <a:lnTo>
                    <a:pt x="142" y="191"/>
                  </a:lnTo>
                  <a:lnTo>
                    <a:pt x="122" y="191"/>
                  </a:lnTo>
                  <a:lnTo>
                    <a:pt x="122" y="0"/>
                  </a:lnTo>
                  <a:lnTo>
                    <a:pt x="76" y="0"/>
                  </a:lnTo>
                  <a:lnTo>
                    <a:pt x="76" y="21"/>
                  </a:lnTo>
                  <a:lnTo>
                    <a:pt x="97" y="21"/>
                  </a:lnTo>
                  <a:lnTo>
                    <a:pt x="97" y="98"/>
                  </a:lnTo>
                  <a:cubicBezTo>
                    <a:pt x="89" y="90"/>
                    <a:pt x="76" y="85"/>
                    <a:pt x="60" y="85"/>
                  </a:cubicBezTo>
                  <a:cubicBezTo>
                    <a:pt x="25" y="85"/>
                    <a:pt x="0" y="114"/>
                    <a:pt x="0" y="150"/>
                  </a:cubicBezTo>
                  <a:cubicBezTo>
                    <a:pt x="0" y="188"/>
                    <a:pt x="25" y="214"/>
                    <a:pt x="58" y="21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0"/>
            <p:cNvSpPr>
              <a:spLocks/>
            </p:cNvSpPr>
            <p:nvPr/>
          </p:nvSpPr>
          <p:spPr bwMode="auto">
            <a:xfrm>
              <a:off x="4485" y="1305"/>
              <a:ext cx="43" cy="45"/>
            </a:xfrm>
            <a:custGeom>
              <a:avLst/>
              <a:gdLst>
                <a:gd name="T0" fmla="*/ 18 w 36"/>
                <a:gd name="T1" fmla="*/ 37 h 37"/>
                <a:gd name="T2" fmla="*/ 18 w 36"/>
                <a:gd name="T3" fmla="*/ 37 h 37"/>
                <a:gd name="T4" fmla="*/ 36 w 36"/>
                <a:gd name="T5" fmla="*/ 18 h 37"/>
                <a:gd name="T6" fmla="*/ 18 w 36"/>
                <a:gd name="T7" fmla="*/ 0 h 37"/>
                <a:gd name="T8" fmla="*/ 0 w 36"/>
                <a:gd name="T9" fmla="*/ 18 h 37"/>
                <a:gd name="T10" fmla="*/ 18 w 36"/>
                <a:gd name="T11" fmla="*/ 37 h 37"/>
              </a:gdLst>
              <a:ahLst/>
              <a:cxnLst>
                <a:cxn ang="0">
                  <a:pos x="T0" y="T1"/>
                </a:cxn>
                <a:cxn ang="0">
                  <a:pos x="T2" y="T3"/>
                </a:cxn>
                <a:cxn ang="0">
                  <a:pos x="T4" y="T5"/>
                </a:cxn>
                <a:cxn ang="0">
                  <a:pos x="T6" y="T7"/>
                </a:cxn>
                <a:cxn ang="0">
                  <a:pos x="T8" y="T9"/>
                </a:cxn>
                <a:cxn ang="0">
                  <a:pos x="T10" y="T11"/>
                </a:cxn>
              </a:cxnLst>
              <a:rect l="0" t="0" r="r" b="b"/>
              <a:pathLst>
                <a:path w="36" h="37">
                  <a:moveTo>
                    <a:pt x="18" y="37"/>
                  </a:moveTo>
                  <a:lnTo>
                    <a:pt x="18" y="37"/>
                  </a:lnTo>
                  <a:cubicBezTo>
                    <a:pt x="27" y="37"/>
                    <a:pt x="36" y="28"/>
                    <a:pt x="36" y="18"/>
                  </a:cubicBezTo>
                  <a:cubicBezTo>
                    <a:pt x="36" y="8"/>
                    <a:pt x="27" y="0"/>
                    <a:pt x="18" y="0"/>
                  </a:cubicBezTo>
                  <a:cubicBezTo>
                    <a:pt x="8" y="0"/>
                    <a:pt x="0" y="8"/>
                    <a:pt x="0" y="18"/>
                  </a:cubicBezTo>
                  <a:cubicBezTo>
                    <a:pt x="0" y="28"/>
                    <a:pt x="8" y="37"/>
                    <a:pt x="18" y="3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11"/>
            <p:cNvSpPr>
              <a:spLocks/>
            </p:cNvSpPr>
            <p:nvPr/>
          </p:nvSpPr>
          <p:spPr bwMode="auto">
            <a:xfrm>
              <a:off x="4471" y="1381"/>
              <a:ext cx="78" cy="151"/>
            </a:xfrm>
            <a:custGeom>
              <a:avLst/>
              <a:gdLst>
                <a:gd name="T0" fmla="*/ 45 w 65"/>
                <a:gd name="T1" fmla="*/ 0 h 125"/>
                <a:gd name="T2" fmla="*/ 45 w 65"/>
                <a:gd name="T3" fmla="*/ 0 h 125"/>
                <a:gd name="T4" fmla="*/ 0 w 65"/>
                <a:gd name="T5" fmla="*/ 0 h 125"/>
                <a:gd name="T6" fmla="*/ 0 w 65"/>
                <a:gd name="T7" fmla="*/ 21 h 125"/>
                <a:gd name="T8" fmla="*/ 20 w 65"/>
                <a:gd name="T9" fmla="*/ 21 h 125"/>
                <a:gd name="T10" fmla="*/ 20 w 65"/>
                <a:gd name="T11" fmla="*/ 104 h 125"/>
                <a:gd name="T12" fmla="*/ 0 w 65"/>
                <a:gd name="T13" fmla="*/ 104 h 125"/>
                <a:gd name="T14" fmla="*/ 0 w 65"/>
                <a:gd name="T15" fmla="*/ 125 h 125"/>
                <a:gd name="T16" fmla="*/ 65 w 65"/>
                <a:gd name="T17" fmla="*/ 125 h 125"/>
                <a:gd name="T18" fmla="*/ 65 w 65"/>
                <a:gd name="T19" fmla="*/ 104 h 125"/>
                <a:gd name="T20" fmla="*/ 45 w 65"/>
                <a:gd name="T21" fmla="*/ 104 h 125"/>
                <a:gd name="T22" fmla="*/ 45 w 65"/>
                <a:gd name="T23"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5" h="125">
                  <a:moveTo>
                    <a:pt x="45" y="0"/>
                  </a:moveTo>
                  <a:lnTo>
                    <a:pt x="45" y="0"/>
                  </a:lnTo>
                  <a:lnTo>
                    <a:pt x="0" y="0"/>
                  </a:lnTo>
                  <a:lnTo>
                    <a:pt x="0" y="21"/>
                  </a:lnTo>
                  <a:lnTo>
                    <a:pt x="20" y="21"/>
                  </a:lnTo>
                  <a:lnTo>
                    <a:pt x="20" y="104"/>
                  </a:lnTo>
                  <a:lnTo>
                    <a:pt x="0" y="104"/>
                  </a:lnTo>
                  <a:lnTo>
                    <a:pt x="0" y="125"/>
                  </a:lnTo>
                  <a:lnTo>
                    <a:pt x="65" y="125"/>
                  </a:lnTo>
                  <a:lnTo>
                    <a:pt x="65" y="104"/>
                  </a:lnTo>
                  <a:lnTo>
                    <a:pt x="45" y="104"/>
                  </a:lnTo>
                  <a:lnTo>
                    <a:pt x="4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12"/>
            <p:cNvSpPr>
              <a:spLocks/>
            </p:cNvSpPr>
            <p:nvPr/>
          </p:nvSpPr>
          <p:spPr bwMode="auto">
            <a:xfrm>
              <a:off x="4556" y="1316"/>
              <a:ext cx="106" cy="201"/>
            </a:xfrm>
            <a:custGeom>
              <a:avLst/>
              <a:gdLst>
                <a:gd name="T0" fmla="*/ 86 w 88"/>
                <a:gd name="T1" fmla="*/ 159 h 166"/>
                <a:gd name="T2" fmla="*/ 86 w 88"/>
                <a:gd name="T3" fmla="*/ 159 h 166"/>
                <a:gd name="T4" fmla="*/ 88 w 88"/>
                <a:gd name="T5" fmla="*/ 136 h 166"/>
                <a:gd name="T6" fmla="*/ 65 w 88"/>
                <a:gd name="T7" fmla="*/ 143 h 166"/>
                <a:gd name="T8" fmla="*/ 50 w 88"/>
                <a:gd name="T9" fmla="*/ 137 h 166"/>
                <a:gd name="T10" fmla="*/ 49 w 88"/>
                <a:gd name="T11" fmla="*/ 128 h 166"/>
                <a:gd name="T12" fmla="*/ 49 w 88"/>
                <a:gd name="T13" fmla="*/ 60 h 166"/>
                <a:gd name="T14" fmla="*/ 87 w 88"/>
                <a:gd name="T15" fmla="*/ 60 h 166"/>
                <a:gd name="T16" fmla="*/ 87 w 88"/>
                <a:gd name="T17" fmla="*/ 39 h 166"/>
                <a:gd name="T18" fmla="*/ 49 w 88"/>
                <a:gd name="T19" fmla="*/ 39 h 166"/>
                <a:gd name="T20" fmla="*/ 49 w 88"/>
                <a:gd name="T21" fmla="*/ 0 h 166"/>
                <a:gd name="T22" fmla="*/ 24 w 88"/>
                <a:gd name="T23" fmla="*/ 10 h 166"/>
                <a:gd name="T24" fmla="*/ 24 w 88"/>
                <a:gd name="T25" fmla="*/ 39 h 166"/>
                <a:gd name="T26" fmla="*/ 0 w 88"/>
                <a:gd name="T27" fmla="*/ 39 h 166"/>
                <a:gd name="T28" fmla="*/ 0 w 88"/>
                <a:gd name="T29" fmla="*/ 60 h 166"/>
                <a:gd name="T30" fmla="*/ 24 w 88"/>
                <a:gd name="T31" fmla="*/ 60 h 166"/>
                <a:gd name="T32" fmla="*/ 24 w 88"/>
                <a:gd name="T33" fmla="*/ 132 h 166"/>
                <a:gd name="T34" fmla="*/ 28 w 88"/>
                <a:gd name="T35" fmla="*/ 150 h 166"/>
                <a:gd name="T36" fmla="*/ 58 w 88"/>
                <a:gd name="T37" fmla="*/ 166 h 166"/>
                <a:gd name="T38" fmla="*/ 86 w 88"/>
                <a:gd name="T39" fmla="*/ 159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8" h="166">
                  <a:moveTo>
                    <a:pt x="86" y="159"/>
                  </a:moveTo>
                  <a:lnTo>
                    <a:pt x="86" y="159"/>
                  </a:lnTo>
                  <a:lnTo>
                    <a:pt x="88" y="136"/>
                  </a:lnTo>
                  <a:cubicBezTo>
                    <a:pt x="81" y="140"/>
                    <a:pt x="72" y="143"/>
                    <a:pt x="65" y="143"/>
                  </a:cubicBezTo>
                  <a:cubicBezTo>
                    <a:pt x="57" y="143"/>
                    <a:pt x="53" y="141"/>
                    <a:pt x="50" y="137"/>
                  </a:cubicBezTo>
                  <a:cubicBezTo>
                    <a:pt x="49" y="135"/>
                    <a:pt x="49" y="132"/>
                    <a:pt x="49" y="128"/>
                  </a:cubicBezTo>
                  <a:lnTo>
                    <a:pt x="49" y="60"/>
                  </a:lnTo>
                  <a:lnTo>
                    <a:pt x="87" y="60"/>
                  </a:lnTo>
                  <a:lnTo>
                    <a:pt x="87" y="39"/>
                  </a:lnTo>
                  <a:lnTo>
                    <a:pt x="49" y="39"/>
                  </a:lnTo>
                  <a:lnTo>
                    <a:pt x="49" y="0"/>
                  </a:lnTo>
                  <a:lnTo>
                    <a:pt x="24" y="10"/>
                  </a:lnTo>
                  <a:lnTo>
                    <a:pt x="24" y="39"/>
                  </a:lnTo>
                  <a:lnTo>
                    <a:pt x="0" y="39"/>
                  </a:lnTo>
                  <a:lnTo>
                    <a:pt x="0" y="60"/>
                  </a:lnTo>
                  <a:lnTo>
                    <a:pt x="24" y="60"/>
                  </a:lnTo>
                  <a:lnTo>
                    <a:pt x="24" y="132"/>
                  </a:lnTo>
                  <a:cubicBezTo>
                    <a:pt x="24" y="139"/>
                    <a:pt x="25" y="145"/>
                    <a:pt x="28" y="150"/>
                  </a:cubicBezTo>
                  <a:cubicBezTo>
                    <a:pt x="33" y="161"/>
                    <a:pt x="44" y="166"/>
                    <a:pt x="58" y="166"/>
                  </a:cubicBezTo>
                  <a:cubicBezTo>
                    <a:pt x="69" y="166"/>
                    <a:pt x="78" y="162"/>
                    <a:pt x="86" y="15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13"/>
            <p:cNvSpPr>
              <a:spLocks/>
            </p:cNvSpPr>
            <p:nvPr/>
          </p:nvSpPr>
          <p:spPr bwMode="auto">
            <a:xfrm>
              <a:off x="3744" y="2079"/>
              <a:ext cx="795" cy="38"/>
            </a:xfrm>
            <a:custGeom>
              <a:avLst/>
              <a:gdLst>
                <a:gd name="T0" fmla="*/ 647 w 663"/>
                <a:gd name="T1" fmla="*/ 0 h 31"/>
                <a:gd name="T2" fmla="*/ 647 w 663"/>
                <a:gd name="T3" fmla="*/ 0 h 31"/>
                <a:gd name="T4" fmla="*/ 16 w 663"/>
                <a:gd name="T5" fmla="*/ 0 h 31"/>
                <a:gd name="T6" fmla="*/ 0 w 663"/>
                <a:gd name="T7" fmla="*/ 16 h 31"/>
                <a:gd name="T8" fmla="*/ 16 w 663"/>
                <a:gd name="T9" fmla="*/ 31 h 31"/>
                <a:gd name="T10" fmla="*/ 647 w 663"/>
                <a:gd name="T11" fmla="*/ 31 h 31"/>
                <a:gd name="T12" fmla="*/ 663 w 663"/>
                <a:gd name="T13" fmla="*/ 16 h 31"/>
                <a:gd name="T14" fmla="*/ 647 w 663"/>
                <a:gd name="T15" fmla="*/ 0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3" h="31">
                  <a:moveTo>
                    <a:pt x="647" y="0"/>
                  </a:moveTo>
                  <a:lnTo>
                    <a:pt x="647" y="0"/>
                  </a:lnTo>
                  <a:lnTo>
                    <a:pt x="16" y="0"/>
                  </a:lnTo>
                  <a:cubicBezTo>
                    <a:pt x="7" y="0"/>
                    <a:pt x="0" y="7"/>
                    <a:pt x="0" y="16"/>
                  </a:cubicBezTo>
                  <a:cubicBezTo>
                    <a:pt x="0" y="24"/>
                    <a:pt x="7" y="31"/>
                    <a:pt x="16" y="31"/>
                  </a:cubicBezTo>
                  <a:lnTo>
                    <a:pt x="647" y="31"/>
                  </a:lnTo>
                  <a:cubicBezTo>
                    <a:pt x="656" y="31"/>
                    <a:pt x="663" y="24"/>
                    <a:pt x="663" y="16"/>
                  </a:cubicBezTo>
                  <a:cubicBezTo>
                    <a:pt x="663" y="7"/>
                    <a:pt x="656" y="0"/>
                    <a:pt x="64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14"/>
            <p:cNvSpPr>
              <a:spLocks noEditPoints="1"/>
            </p:cNvSpPr>
            <p:nvPr/>
          </p:nvSpPr>
          <p:spPr bwMode="auto">
            <a:xfrm>
              <a:off x="3764" y="1754"/>
              <a:ext cx="59" cy="129"/>
            </a:xfrm>
            <a:custGeom>
              <a:avLst/>
              <a:gdLst>
                <a:gd name="T0" fmla="*/ 15 w 49"/>
                <a:gd name="T1" fmla="*/ 19 h 107"/>
                <a:gd name="T2" fmla="*/ 15 w 49"/>
                <a:gd name="T3" fmla="*/ 19 h 107"/>
                <a:gd name="T4" fmla="*/ 35 w 49"/>
                <a:gd name="T5" fmla="*/ 19 h 107"/>
                <a:gd name="T6" fmla="*/ 35 w 49"/>
                <a:gd name="T7" fmla="*/ 89 h 107"/>
                <a:gd name="T8" fmla="*/ 15 w 49"/>
                <a:gd name="T9" fmla="*/ 89 h 107"/>
                <a:gd name="T10" fmla="*/ 15 w 49"/>
                <a:gd name="T11" fmla="*/ 19 h 107"/>
                <a:gd name="T12" fmla="*/ 10 w 49"/>
                <a:gd name="T13" fmla="*/ 107 h 107"/>
                <a:gd name="T14" fmla="*/ 10 w 49"/>
                <a:gd name="T15" fmla="*/ 107 h 107"/>
                <a:gd name="T16" fmla="*/ 39 w 49"/>
                <a:gd name="T17" fmla="*/ 107 h 107"/>
                <a:gd name="T18" fmla="*/ 49 w 49"/>
                <a:gd name="T19" fmla="*/ 94 h 107"/>
                <a:gd name="T20" fmla="*/ 49 w 49"/>
                <a:gd name="T21" fmla="*/ 14 h 107"/>
                <a:gd name="T22" fmla="*/ 39 w 49"/>
                <a:gd name="T23" fmla="*/ 0 h 107"/>
                <a:gd name="T24" fmla="*/ 10 w 49"/>
                <a:gd name="T25" fmla="*/ 0 h 107"/>
                <a:gd name="T26" fmla="*/ 0 w 49"/>
                <a:gd name="T27" fmla="*/ 14 h 107"/>
                <a:gd name="T28" fmla="*/ 0 w 49"/>
                <a:gd name="T29" fmla="*/ 94 h 107"/>
                <a:gd name="T30" fmla="*/ 10 w 49"/>
                <a:gd name="T31" fmla="*/ 107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9" h="107">
                  <a:moveTo>
                    <a:pt x="15" y="19"/>
                  </a:moveTo>
                  <a:lnTo>
                    <a:pt x="15" y="19"/>
                  </a:lnTo>
                  <a:lnTo>
                    <a:pt x="35" y="19"/>
                  </a:lnTo>
                  <a:lnTo>
                    <a:pt x="35" y="89"/>
                  </a:lnTo>
                  <a:lnTo>
                    <a:pt x="15" y="89"/>
                  </a:lnTo>
                  <a:lnTo>
                    <a:pt x="15" y="19"/>
                  </a:lnTo>
                  <a:close/>
                  <a:moveTo>
                    <a:pt x="10" y="107"/>
                  </a:moveTo>
                  <a:lnTo>
                    <a:pt x="10" y="107"/>
                  </a:lnTo>
                  <a:lnTo>
                    <a:pt x="39" y="107"/>
                  </a:lnTo>
                  <a:cubicBezTo>
                    <a:pt x="45" y="107"/>
                    <a:pt x="49" y="101"/>
                    <a:pt x="49" y="94"/>
                  </a:cubicBezTo>
                  <a:lnTo>
                    <a:pt x="49" y="14"/>
                  </a:lnTo>
                  <a:cubicBezTo>
                    <a:pt x="49" y="6"/>
                    <a:pt x="45" y="0"/>
                    <a:pt x="39" y="0"/>
                  </a:cubicBezTo>
                  <a:lnTo>
                    <a:pt x="10" y="0"/>
                  </a:lnTo>
                  <a:cubicBezTo>
                    <a:pt x="5" y="0"/>
                    <a:pt x="0" y="6"/>
                    <a:pt x="0" y="14"/>
                  </a:cubicBezTo>
                  <a:lnTo>
                    <a:pt x="0" y="94"/>
                  </a:lnTo>
                  <a:cubicBezTo>
                    <a:pt x="0" y="101"/>
                    <a:pt x="4" y="107"/>
                    <a:pt x="10" y="10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15"/>
            <p:cNvSpPr>
              <a:spLocks noEditPoints="1"/>
            </p:cNvSpPr>
            <p:nvPr/>
          </p:nvSpPr>
          <p:spPr bwMode="auto">
            <a:xfrm>
              <a:off x="3850" y="1754"/>
              <a:ext cx="59" cy="129"/>
            </a:xfrm>
            <a:custGeom>
              <a:avLst/>
              <a:gdLst>
                <a:gd name="T0" fmla="*/ 14 w 49"/>
                <a:gd name="T1" fmla="*/ 19 h 107"/>
                <a:gd name="T2" fmla="*/ 14 w 49"/>
                <a:gd name="T3" fmla="*/ 19 h 107"/>
                <a:gd name="T4" fmla="*/ 35 w 49"/>
                <a:gd name="T5" fmla="*/ 19 h 107"/>
                <a:gd name="T6" fmla="*/ 35 w 49"/>
                <a:gd name="T7" fmla="*/ 89 h 107"/>
                <a:gd name="T8" fmla="*/ 14 w 49"/>
                <a:gd name="T9" fmla="*/ 89 h 107"/>
                <a:gd name="T10" fmla="*/ 14 w 49"/>
                <a:gd name="T11" fmla="*/ 19 h 107"/>
                <a:gd name="T12" fmla="*/ 10 w 49"/>
                <a:gd name="T13" fmla="*/ 0 h 107"/>
                <a:gd name="T14" fmla="*/ 10 w 49"/>
                <a:gd name="T15" fmla="*/ 0 h 107"/>
                <a:gd name="T16" fmla="*/ 0 w 49"/>
                <a:gd name="T17" fmla="*/ 14 h 107"/>
                <a:gd name="T18" fmla="*/ 0 w 49"/>
                <a:gd name="T19" fmla="*/ 94 h 107"/>
                <a:gd name="T20" fmla="*/ 10 w 49"/>
                <a:gd name="T21" fmla="*/ 107 h 107"/>
                <a:gd name="T22" fmla="*/ 39 w 49"/>
                <a:gd name="T23" fmla="*/ 107 h 107"/>
                <a:gd name="T24" fmla="*/ 49 w 49"/>
                <a:gd name="T25" fmla="*/ 94 h 107"/>
                <a:gd name="T26" fmla="*/ 49 w 49"/>
                <a:gd name="T27" fmla="*/ 14 h 107"/>
                <a:gd name="T28" fmla="*/ 39 w 49"/>
                <a:gd name="T29" fmla="*/ 0 h 107"/>
                <a:gd name="T30" fmla="*/ 10 w 49"/>
                <a:gd name="T31"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9" h="107">
                  <a:moveTo>
                    <a:pt x="14" y="19"/>
                  </a:moveTo>
                  <a:lnTo>
                    <a:pt x="14" y="19"/>
                  </a:lnTo>
                  <a:lnTo>
                    <a:pt x="35" y="19"/>
                  </a:lnTo>
                  <a:lnTo>
                    <a:pt x="35" y="89"/>
                  </a:lnTo>
                  <a:lnTo>
                    <a:pt x="14" y="89"/>
                  </a:lnTo>
                  <a:lnTo>
                    <a:pt x="14" y="19"/>
                  </a:lnTo>
                  <a:close/>
                  <a:moveTo>
                    <a:pt x="10" y="0"/>
                  </a:moveTo>
                  <a:lnTo>
                    <a:pt x="10" y="0"/>
                  </a:lnTo>
                  <a:cubicBezTo>
                    <a:pt x="4" y="0"/>
                    <a:pt x="0" y="6"/>
                    <a:pt x="0" y="14"/>
                  </a:cubicBezTo>
                  <a:lnTo>
                    <a:pt x="0" y="94"/>
                  </a:lnTo>
                  <a:cubicBezTo>
                    <a:pt x="0" y="101"/>
                    <a:pt x="4" y="107"/>
                    <a:pt x="10" y="107"/>
                  </a:cubicBezTo>
                  <a:lnTo>
                    <a:pt x="39" y="107"/>
                  </a:lnTo>
                  <a:cubicBezTo>
                    <a:pt x="45" y="107"/>
                    <a:pt x="49" y="101"/>
                    <a:pt x="49" y="94"/>
                  </a:cubicBezTo>
                  <a:lnTo>
                    <a:pt x="49" y="14"/>
                  </a:lnTo>
                  <a:cubicBezTo>
                    <a:pt x="49" y="6"/>
                    <a:pt x="45" y="0"/>
                    <a:pt x="39" y="0"/>
                  </a:cubicBezTo>
                  <a:lnTo>
                    <a:pt x="1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6"/>
            <p:cNvSpPr>
              <a:spLocks noEditPoints="1"/>
            </p:cNvSpPr>
            <p:nvPr/>
          </p:nvSpPr>
          <p:spPr bwMode="auto">
            <a:xfrm>
              <a:off x="3937" y="1754"/>
              <a:ext cx="59" cy="129"/>
            </a:xfrm>
            <a:custGeom>
              <a:avLst/>
              <a:gdLst>
                <a:gd name="T0" fmla="*/ 14 w 49"/>
                <a:gd name="T1" fmla="*/ 19 h 107"/>
                <a:gd name="T2" fmla="*/ 14 w 49"/>
                <a:gd name="T3" fmla="*/ 19 h 107"/>
                <a:gd name="T4" fmla="*/ 34 w 49"/>
                <a:gd name="T5" fmla="*/ 19 h 107"/>
                <a:gd name="T6" fmla="*/ 34 w 49"/>
                <a:gd name="T7" fmla="*/ 89 h 107"/>
                <a:gd name="T8" fmla="*/ 14 w 49"/>
                <a:gd name="T9" fmla="*/ 89 h 107"/>
                <a:gd name="T10" fmla="*/ 14 w 49"/>
                <a:gd name="T11" fmla="*/ 19 h 107"/>
                <a:gd name="T12" fmla="*/ 0 w 49"/>
                <a:gd name="T13" fmla="*/ 14 h 107"/>
                <a:gd name="T14" fmla="*/ 0 w 49"/>
                <a:gd name="T15" fmla="*/ 14 h 107"/>
                <a:gd name="T16" fmla="*/ 0 w 49"/>
                <a:gd name="T17" fmla="*/ 94 h 107"/>
                <a:gd name="T18" fmla="*/ 10 w 49"/>
                <a:gd name="T19" fmla="*/ 107 h 107"/>
                <a:gd name="T20" fmla="*/ 39 w 49"/>
                <a:gd name="T21" fmla="*/ 107 h 107"/>
                <a:gd name="T22" fmla="*/ 49 w 49"/>
                <a:gd name="T23" fmla="*/ 94 h 107"/>
                <a:gd name="T24" fmla="*/ 49 w 49"/>
                <a:gd name="T25" fmla="*/ 14 h 107"/>
                <a:gd name="T26" fmla="*/ 39 w 49"/>
                <a:gd name="T27" fmla="*/ 0 h 107"/>
                <a:gd name="T28" fmla="*/ 10 w 49"/>
                <a:gd name="T29" fmla="*/ 0 h 107"/>
                <a:gd name="T30" fmla="*/ 0 w 49"/>
                <a:gd name="T31" fmla="*/ 1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9" h="107">
                  <a:moveTo>
                    <a:pt x="14" y="19"/>
                  </a:moveTo>
                  <a:lnTo>
                    <a:pt x="14" y="19"/>
                  </a:lnTo>
                  <a:lnTo>
                    <a:pt x="34" y="19"/>
                  </a:lnTo>
                  <a:lnTo>
                    <a:pt x="34" y="89"/>
                  </a:lnTo>
                  <a:lnTo>
                    <a:pt x="14" y="89"/>
                  </a:lnTo>
                  <a:lnTo>
                    <a:pt x="14" y="19"/>
                  </a:lnTo>
                  <a:close/>
                  <a:moveTo>
                    <a:pt x="0" y="14"/>
                  </a:moveTo>
                  <a:lnTo>
                    <a:pt x="0" y="14"/>
                  </a:lnTo>
                  <a:lnTo>
                    <a:pt x="0" y="94"/>
                  </a:lnTo>
                  <a:cubicBezTo>
                    <a:pt x="0" y="101"/>
                    <a:pt x="4" y="107"/>
                    <a:pt x="10" y="107"/>
                  </a:cubicBezTo>
                  <a:lnTo>
                    <a:pt x="39" y="107"/>
                  </a:lnTo>
                  <a:cubicBezTo>
                    <a:pt x="44" y="107"/>
                    <a:pt x="49" y="101"/>
                    <a:pt x="49" y="94"/>
                  </a:cubicBezTo>
                  <a:lnTo>
                    <a:pt x="49" y="14"/>
                  </a:lnTo>
                  <a:cubicBezTo>
                    <a:pt x="49" y="6"/>
                    <a:pt x="44" y="0"/>
                    <a:pt x="39" y="0"/>
                  </a:cubicBezTo>
                  <a:lnTo>
                    <a:pt x="10" y="0"/>
                  </a:lnTo>
                  <a:cubicBezTo>
                    <a:pt x="4" y="0"/>
                    <a:pt x="0" y="6"/>
                    <a:pt x="0" y="1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17"/>
            <p:cNvSpPr>
              <a:spLocks noEditPoints="1"/>
            </p:cNvSpPr>
            <p:nvPr/>
          </p:nvSpPr>
          <p:spPr bwMode="auto">
            <a:xfrm>
              <a:off x="4022" y="1754"/>
              <a:ext cx="59" cy="129"/>
            </a:xfrm>
            <a:custGeom>
              <a:avLst/>
              <a:gdLst>
                <a:gd name="T0" fmla="*/ 15 w 49"/>
                <a:gd name="T1" fmla="*/ 19 h 107"/>
                <a:gd name="T2" fmla="*/ 15 w 49"/>
                <a:gd name="T3" fmla="*/ 19 h 107"/>
                <a:gd name="T4" fmla="*/ 35 w 49"/>
                <a:gd name="T5" fmla="*/ 19 h 107"/>
                <a:gd name="T6" fmla="*/ 35 w 49"/>
                <a:gd name="T7" fmla="*/ 89 h 107"/>
                <a:gd name="T8" fmla="*/ 15 w 49"/>
                <a:gd name="T9" fmla="*/ 89 h 107"/>
                <a:gd name="T10" fmla="*/ 15 w 49"/>
                <a:gd name="T11" fmla="*/ 19 h 107"/>
                <a:gd name="T12" fmla="*/ 39 w 49"/>
                <a:gd name="T13" fmla="*/ 0 h 107"/>
                <a:gd name="T14" fmla="*/ 39 w 49"/>
                <a:gd name="T15" fmla="*/ 0 h 107"/>
                <a:gd name="T16" fmla="*/ 10 w 49"/>
                <a:gd name="T17" fmla="*/ 0 h 107"/>
                <a:gd name="T18" fmla="*/ 0 w 49"/>
                <a:gd name="T19" fmla="*/ 14 h 107"/>
                <a:gd name="T20" fmla="*/ 0 w 49"/>
                <a:gd name="T21" fmla="*/ 94 h 107"/>
                <a:gd name="T22" fmla="*/ 10 w 49"/>
                <a:gd name="T23" fmla="*/ 107 h 107"/>
                <a:gd name="T24" fmla="*/ 39 w 49"/>
                <a:gd name="T25" fmla="*/ 107 h 107"/>
                <a:gd name="T26" fmla="*/ 49 w 49"/>
                <a:gd name="T27" fmla="*/ 94 h 107"/>
                <a:gd name="T28" fmla="*/ 49 w 49"/>
                <a:gd name="T29" fmla="*/ 14 h 107"/>
                <a:gd name="T30" fmla="*/ 39 w 49"/>
                <a:gd name="T31"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9" h="107">
                  <a:moveTo>
                    <a:pt x="15" y="19"/>
                  </a:moveTo>
                  <a:lnTo>
                    <a:pt x="15" y="19"/>
                  </a:lnTo>
                  <a:lnTo>
                    <a:pt x="35" y="19"/>
                  </a:lnTo>
                  <a:lnTo>
                    <a:pt x="35" y="89"/>
                  </a:lnTo>
                  <a:lnTo>
                    <a:pt x="15" y="89"/>
                  </a:lnTo>
                  <a:lnTo>
                    <a:pt x="15" y="19"/>
                  </a:lnTo>
                  <a:close/>
                  <a:moveTo>
                    <a:pt x="39" y="0"/>
                  </a:moveTo>
                  <a:lnTo>
                    <a:pt x="39" y="0"/>
                  </a:lnTo>
                  <a:lnTo>
                    <a:pt x="10" y="0"/>
                  </a:lnTo>
                  <a:cubicBezTo>
                    <a:pt x="5" y="0"/>
                    <a:pt x="0" y="6"/>
                    <a:pt x="0" y="14"/>
                  </a:cubicBezTo>
                  <a:lnTo>
                    <a:pt x="0" y="94"/>
                  </a:lnTo>
                  <a:cubicBezTo>
                    <a:pt x="0" y="101"/>
                    <a:pt x="4" y="107"/>
                    <a:pt x="10" y="107"/>
                  </a:cubicBezTo>
                  <a:lnTo>
                    <a:pt x="39" y="107"/>
                  </a:lnTo>
                  <a:cubicBezTo>
                    <a:pt x="45" y="107"/>
                    <a:pt x="49" y="101"/>
                    <a:pt x="49" y="94"/>
                  </a:cubicBezTo>
                  <a:lnTo>
                    <a:pt x="49" y="14"/>
                  </a:lnTo>
                  <a:cubicBezTo>
                    <a:pt x="49" y="6"/>
                    <a:pt x="45" y="0"/>
                    <a:pt x="3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18"/>
            <p:cNvSpPr>
              <a:spLocks noEditPoints="1"/>
            </p:cNvSpPr>
            <p:nvPr/>
          </p:nvSpPr>
          <p:spPr bwMode="auto">
            <a:xfrm>
              <a:off x="4195" y="1754"/>
              <a:ext cx="59" cy="129"/>
            </a:xfrm>
            <a:custGeom>
              <a:avLst/>
              <a:gdLst>
                <a:gd name="T0" fmla="*/ 14 w 49"/>
                <a:gd name="T1" fmla="*/ 19 h 107"/>
                <a:gd name="T2" fmla="*/ 14 w 49"/>
                <a:gd name="T3" fmla="*/ 19 h 107"/>
                <a:gd name="T4" fmla="*/ 34 w 49"/>
                <a:gd name="T5" fmla="*/ 19 h 107"/>
                <a:gd name="T6" fmla="*/ 34 w 49"/>
                <a:gd name="T7" fmla="*/ 89 h 107"/>
                <a:gd name="T8" fmla="*/ 14 w 49"/>
                <a:gd name="T9" fmla="*/ 89 h 107"/>
                <a:gd name="T10" fmla="*/ 14 w 49"/>
                <a:gd name="T11" fmla="*/ 19 h 107"/>
                <a:gd name="T12" fmla="*/ 10 w 49"/>
                <a:gd name="T13" fmla="*/ 0 h 107"/>
                <a:gd name="T14" fmla="*/ 10 w 49"/>
                <a:gd name="T15" fmla="*/ 0 h 107"/>
                <a:gd name="T16" fmla="*/ 0 w 49"/>
                <a:gd name="T17" fmla="*/ 14 h 107"/>
                <a:gd name="T18" fmla="*/ 0 w 49"/>
                <a:gd name="T19" fmla="*/ 94 h 107"/>
                <a:gd name="T20" fmla="*/ 10 w 49"/>
                <a:gd name="T21" fmla="*/ 107 h 107"/>
                <a:gd name="T22" fmla="*/ 39 w 49"/>
                <a:gd name="T23" fmla="*/ 107 h 107"/>
                <a:gd name="T24" fmla="*/ 49 w 49"/>
                <a:gd name="T25" fmla="*/ 94 h 107"/>
                <a:gd name="T26" fmla="*/ 49 w 49"/>
                <a:gd name="T27" fmla="*/ 14 h 107"/>
                <a:gd name="T28" fmla="*/ 39 w 49"/>
                <a:gd name="T29" fmla="*/ 0 h 107"/>
                <a:gd name="T30" fmla="*/ 10 w 49"/>
                <a:gd name="T31"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9" h="107">
                  <a:moveTo>
                    <a:pt x="14" y="19"/>
                  </a:moveTo>
                  <a:lnTo>
                    <a:pt x="14" y="19"/>
                  </a:lnTo>
                  <a:lnTo>
                    <a:pt x="34" y="19"/>
                  </a:lnTo>
                  <a:lnTo>
                    <a:pt x="34" y="89"/>
                  </a:lnTo>
                  <a:lnTo>
                    <a:pt x="14" y="89"/>
                  </a:lnTo>
                  <a:lnTo>
                    <a:pt x="14" y="19"/>
                  </a:lnTo>
                  <a:close/>
                  <a:moveTo>
                    <a:pt x="10" y="0"/>
                  </a:moveTo>
                  <a:lnTo>
                    <a:pt x="10" y="0"/>
                  </a:lnTo>
                  <a:cubicBezTo>
                    <a:pt x="4" y="0"/>
                    <a:pt x="0" y="6"/>
                    <a:pt x="0" y="14"/>
                  </a:cubicBezTo>
                  <a:lnTo>
                    <a:pt x="0" y="94"/>
                  </a:lnTo>
                  <a:cubicBezTo>
                    <a:pt x="0" y="101"/>
                    <a:pt x="4" y="107"/>
                    <a:pt x="10" y="107"/>
                  </a:cubicBezTo>
                  <a:lnTo>
                    <a:pt x="39" y="107"/>
                  </a:lnTo>
                  <a:cubicBezTo>
                    <a:pt x="44" y="107"/>
                    <a:pt x="49" y="101"/>
                    <a:pt x="49" y="94"/>
                  </a:cubicBezTo>
                  <a:lnTo>
                    <a:pt x="49" y="14"/>
                  </a:lnTo>
                  <a:cubicBezTo>
                    <a:pt x="49" y="6"/>
                    <a:pt x="44" y="0"/>
                    <a:pt x="39" y="0"/>
                  </a:cubicBezTo>
                  <a:lnTo>
                    <a:pt x="1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9"/>
            <p:cNvSpPr>
              <a:spLocks noEditPoints="1"/>
            </p:cNvSpPr>
            <p:nvPr/>
          </p:nvSpPr>
          <p:spPr bwMode="auto">
            <a:xfrm>
              <a:off x="4280" y="1754"/>
              <a:ext cx="59" cy="129"/>
            </a:xfrm>
            <a:custGeom>
              <a:avLst/>
              <a:gdLst>
                <a:gd name="T0" fmla="*/ 15 w 49"/>
                <a:gd name="T1" fmla="*/ 19 h 107"/>
                <a:gd name="T2" fmla="*/ 15 w 49"/>
                <a:gd name="T3" fmla="*/ 19 h 107"/>
                <a:gd name="T4" fmla="*/ 35 w 49"/>
                <a:gd name="T5" fmla="*/ 19 h 107"/>
                <a:gd name="T6" fmla="*/ 35 w 49"/>
                <a:gd name="T7" fmla="*/ 89 h 107"/>
                <a:gd name="T8" fmla="*/ 15 w 49"/>
                <a:gd name="T9" fmla="*/ 89 h 107"/>
                <a:gd name="T10" fmla="*/ 15 w 49"/>
                <a:gd name="T11" fmla="*/ 19 h 107"/>
                <a:gd name="T12" fmla="*/ 10 w 49"/>
                <a:gd name="T13" fmla="*/ 107 h 107"/>
                <a:gd name="T14" fmla="*/ 10 w 49"/>
                <a:gd name="T15" fmla="*/ 107 h 107"/>
                <a:gd name="T16" fmla="*/ 39 w 49"/>
                <a:gd name="T17" fmla="*/ 107 h 107"/>
                <a:gd name="T18" fmla="*/ 49 w 49"/>
                <a:gd name="T19" fmla="*/ 94 h 107"/>
                <a:gd name="T20" fmla="*/ 49 w 49"/>
                <a:gd name="T21" fmla="*/ 14 h 107"/>
                <a:gd name="T22" fmla="*/ 39 w 49"/>
                <a:gd name="T23" fmla="*/ 0 h 107"/>
                <a:gd name="T24" fmla="*/ 10 w 49"/>
                <a:gd name="T25" fmla="*/ 0 h 107"/>
                <a:gd name="T26" fmla="*/ 0 w 49"/>
                <a:gd name="T27" fmla="*/ 14 h 107"/>
                <a:gd name="T28" fmla="*/ 0 w 49"/>
                <a:gd name="T29" fmla="*/ 94 h 107"/>
                <a:gd name="T30" fmla="*/ 10 w 49"/>
                <a:gd name="T31" fmla="*/ 107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9" h="107">
                  <a:moveTo>
                    <a:pt x="15" y="19"/>
                  </a:moveTo>
                  <a:lnTo>
                    <a:pt x="15" y="19"/>
                  </a:lnTo>
                  <a:lnTo>
                    <a:pt x="35" y="19"/>
                  </a:lnTo>
                  <a:lnTo>
                    <a:pt x="35" y="89"/>
                  </a:lnTo>
                  <a:lnTo>
                    <a:pt x="15" y="89"/>
                  </a:lnTo>
                  <a:lnTo>
                    <a:pt x="15" y="19"/>
                  </a:lnTo>
                  <a:close/>
                  <a:moveTo>
                    <a:pt x="10" y="107"/>
                  </a:moveTo>
                  <a:lnTo>
                    <a:pt x="10" y="107"/>
                  </a:lnTo>
                  <a:lnTo>
                    <a:pt x="39" y="107"/>
                  </a:lnTo>
                  <a:cubicBezTo>
                    <a:pt x="45" y="107"/>
                    <a:pt x="49" y="101"/>
                    <a:pt x="49" y="94"/>
                  </a:cubicBezTo>
                  <a:lnTo>
                    <a:pt x="49" y="14"/>
                  </a:lnTo>
                  <a:cubicBezTo>
                    <a:pt x="49" y="6"/>
                    <a:pt x="45" y="0"/>
                    <a:pt x="39" y="0"/>
                  </a:cubicBezTo>
                  <a:lnTo>
                    <a:pt x="10" y="0"/>
                  </a:lnTo>
                  <a:cubicBezTo>
                    <a:pt x="5" y="0"/>
                    <a:pt x="0" y="6"/>
                    <a:pt x="0" y="14"/>
                  </a:cubicBezTo>
                  <a:lnTo>
                    <a:pt x="0" y="94"/>
                  </a:lnTo>
                  <a:cubicBezTo>
                    <a:pt x="0" y="101"/>
                    <a:pt x="5" y="107"/>
                    <a:pt x="10" y="10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20"/>
            <p:cNvSpPr>
              <a:spLocks noEditPoints="1"/>
            </p:cNvSpPr>
            <p:nvPr/>
          </p:nvSpPr>
          <p:spPr bwMode="auto">
            <a:xfrm>
              <a:off x="4366" y="1754"/>
              <a:ext cx="59" cy="129"/>
            </a:xfrm>
            <a:custGeom>
              <a:avLst/>
              <a:gdLst>
                <a:gd name="T0" fmla="*/ 14 w 49"/>
                <a:gd name="T1" fmla="*/ 19 h 107"/>
                <a:gd name="T2" fmla="*/ 14 w 49"/>
                <a:gd name="T3" fmla="*/ 19 h 107"/>
                <a:gd name="T4" fmla="*/ 35 w 49"/>
                <a:gd name="T5" fmla="*/ 19 h 107"/>
                <a:gd name="T6" fmla="*/ 35 w 49"/>
                <a:gd name="T7" fmla="*/ 89 h 107"/>
                <a:gd name="T8" fmla="*/ 14 w 49"/>
                <a:gd name="T9" fmla="*/ 89 h 107"/>
                <a:gd name="T10" fmla="*/ 14 w 49"/>
                <a:gd name="T11" fmla="*/ 19 h 107"/>
                <a:gd name="T12" fmla="*/ 10 w 49"/>
                <a:gd name="T13" fmla="*/ 0 h 107"/>
                <a:gd name="T14" fmla="*/ 10 w 49"/>
                <a:gd name="T15" fmla="*/ 0 h 107"/>
                <a:gd name="T16" fmla="*/ 0 w 49"/>
                <a:gd name="T17" fmla="*/ 14 h 107"/>
                <a:gd name="T18" fmla="*/ 0 w 49"/>
                <a:gd name="T19" fmla="*/ 94 h 107"/>
                <a:gd name="T20" fmla="*/ 10 w 49"/>
                <a:gd name="T21" fmla="*/ 107 h 107"/>
                <a:gd name="T22" fmla="*/ 39 w 49"/>
                <a:gd name="T23" fmla="*/ 107 h 107"/>
                <a:gd name="T24" fmla="*/ 49 w 49"/>
                <a:gd name="T25" fmla="*/ 94 h 107"/>
                <a:gd name="T26" fmla="*/ 49 w 49"/>
                <a:gd name="T27" fmla="*/ 14 h 107"/>
                <a:gd name="T28" fmla="*/ 39 w 49"/>
                <a:gd name="T29" fmla="*/ 0 h 107"/>
                <a:gd name="T30" fmla="*/ 10 w 49"/>
                <a:gd name="T31"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9" h="107">
                  <a:moveTo>
                    <a:pt x="14" y="19"/>
                  </a:moveTo>
                  <a:lnTo>
                    <a:pt x="14" y="19"/>
                  </a:lnTo>
                  <a:lnTo>
                    <a:pt x="35" y="19"/>
                  </a:lnTo>
                  <a:lnTo>
                    <a:pt x="35" y="89"/>
                  </a:lnTo>
                  <a:lnTo>
                    <a:pt x="14" y="89"/>
                  </a:lnTo>
                  <a:lnTo>
                    <a:pt x="14" y="19"/>
                  </a:lnTo>
                  <a:close/>
                  <a:moveTo>
                    <a:pt x="10" y="0"/>
                  </a:moveTo>
                  <a:lnTo>
                    <a:pt x="10" y="0"/>
                  </a:lnTo>
                  <a:cubicBezTo>
                    <a:pt x="4" y="0"/>
                    <a:pt x="0" y="6"/>
                    <a:pt x="0" y="14"/>
                  </a:cubicBezTo>
                  <a:lnTo>
                    <a:pt x="0" y="94"/>
                  </a:lnTo>
                  <a:cubicBezTo>
                    <a:pt x="0" y="101"/>
                    <a:pt x="4" y="107"/>
                    <a:pt x="10" y="107"/>
                  </a:cubicBezTo>
                  <a:lnTo>
                    <a:pt x="39" y="107"/>
                  </a:lnTo>
                  <a:cubicBezTo>
                    <a:pt x="45" y="107"/>
                    <a:pt x="49" y="101"/>
                    <a:pt x="49" y="94"/>
                  </a:cubicBezTo>
                  <a:lnTo>
                    <a:pt x="49" y="14"/>
                  </a:lnTo>
                  <a:cubicBezTo>
                    <a:pt x="49" y="6"/>
                    <a:pt x="45" y="0"/>
                    <a:pt x="39" y="0"/>
                  </a:cubicBezTo>
                  <a:lnTo>
                    <a:pt x="1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21"/>
            <p:cNvSpPr>
              <a:spLocks noEditPoints="1"/>
            </p:cNvSpPr>
            <p:nvPr/>
          </p:nvSpPr>
          <p:spPr bwMode="auto">
            <a:xfrm>
              <a:off x="4453" y="1754"/>
              <a:ext cx="59" cy="129"/>
            </a:xfrm>
            <a:custGeom>
              <a:avLst/>
              <a:gdLst>
                <a:gd name="T0" fmla="*/ 14 w 49"/>
                <a:gd name="T1" fmla="*/ 19 h 107"/>
                <a:gd name="T2" fmla="*/ 14 w 49"/>
                <a:gd name="T3" fmla="*/ 19 h 107"/>
                <a:gd name="T4" fmla="*/ 34 w 49"/>
                <a:gd name="T5" fmla="*/ 19 h 107"/>
                <a:gd name="T6" fmla="*/ 34 w 49"/>
                <a:gd name="T7" fmla="*/ 89 h 107"/>
                <a:gd name="T8" fmla="*/ 14 w 49"/>
                <a:gd name="T9" fmla="*/ 89 h 107"/>
                <a:gd name="T10" fmla="*/ 14 w 49"/>
                <a:gd name="T11" fmla="*/ 19 h 107"/>
                <a:gd name="T12" fmla="*/ 0 w 49"/>
                <a:gd name="T13" fmla="*/ 14 h 107"/>
                <a:gd name="T14" fmla="*/ 0 w 49"/>
                <a:gd name="T15" fmla="*/ 14 h 107"/>
                <a:gd name="T16" fmla="*/ 0 w 49"/>
                <a:gd name="T17" fmla="*/ 94 h 107"/>
                <a:gd name="T18" fmla="*/ 10 w 49"/>
                <a:gd name="T19" fmla="*/ 107 h 107"/>
                <a:gd name="T20" fmla="*/ 39 w 49"/>
                <a:gd name="T21" fmla="*/ 107 h 107"/>
                <a:gd name="T22" fmla="*/ 49 w 49"/>
                <a:gd name="T23" fmla="*/ 94 h 107"/>
                <a:gd name="T24" fmla="*/ 49 w 49"/>
                <a:gd name="T25" fmla="*/ 14 h 107"/>
                <a:gd name="T26" fmla="*/ 39 w 49"/>
                <a:gd name="T27" fmla="*/ 0 h 107"/>
                <a:gd name="T28" fmla="*/ 10 w 49"/>
                <a:gd name="T29" fmla="*/ 0 h 107"/>
                <a:gd name="T30" fmla="*/ 0 w 49"/>
                <a:gd name="T31" fmla="*/ 1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9" h="107">
                  <a:moveTo>
                    <a:pt x="14" y="19"/>
                  </a:moveTo>
                  <a:lnTo>
                    <a:pt x="14" y="19"/>
                  </a:lnTo>
                  <a:lnTo>
                    <a:pt x="34" y="19"/>
                  </a:lnTo>
                  <a:lnTo>
                    <a:pt x="34" y="89"/>
                  </a:lnTo>
                  <a:lnTo>
                    <a:pt x="14" y="89"/>
                  </a:lnTo>
                  <a:lnTo>
                    <a:pt x="14" y="19"/>
                  </a:lnTo>
                  <a:close/>
                  <a:moveTo>
                    <a:pt x="0" y="14"/>
                  </a:moveTo>
                  <a:lnTo>
                    <a:pt x="0" y="14"/>
                  </a:lnTo>
                  <a:lnTo>
                    <a:pt x="0" y="94"/>
                  </a:lnTo>
                  <a:cubicBezTo>
                    <a:pt x="0" y="101"/>
                    <a:pt x="4" y="107"/>
                    <a:pt x="10" y="107"/>
                  </a:cubicBezTo>
                  <a:lnTo>
                    <a:pt x="39" y="107"/>
                  </a:lnTo>
                  <a:cubicBezTo>
                    <a:pt x="44" y="107"/>
                    <a:pt x="49" y="101"/>
                    <a:pt x="49" y="94"/>
                  </a:cubicBezTo>
                  <a:lnTo>
                    <a:pt x="49" y="14"/>
                  </a:lnTo>
                  <a:cubicBezTo>
                    <a:pt x="49" y="6"/>
                    <a:pt x="44" y="0"/>
                    <a:pt x="39" y="0"/>
                  </a:cubicBezTo>
                  <a:lnTo>
                    <a:pt x="10" y="0"/>
                  </a:lnTo>
                  <a:cubicBezTo>
                    <a:pt x="4" y="0"/>
                    <a:pt x="0" y="6"/>
                    <a:pt x="0" y="1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22"/>
            <p:cNvSpPr>
              <a:spLocks noEditPoints="1"/>
            </p:cNvSpPr>
            <p:nvPr/>
          </p:nvSpPr>
          <p:spPr bwMode="auto">
            <a:xfrm>
              <a:off x="4624" y="1754"/>
              <a:ext cx="59" cy="129"/>
            </a:xfrm>
            <a:custGeom>
              <a:avLst/>
              <a:gdLst>
                <a:gd name="T0" fmla="*/ 14 w 49"/>
                <a:gd name="T1" fmla="*/ 19 h 107"/>
                <a:gd name="T2" fmla="*/ 14 w 49"/>
                <a:gd name="T3" fmla="*/ 19 h 107"/>
                <a:gd name="T4" fmla="*/ 35 w 49"/>
                <a:gd name="T5" fmla="*/ 19 h 107"/>
                <a:gd name="T6" fmla="*/ 35 w 49"/>
                <a:gd name="T7" fmla="*/ 89 h 107"/>
                <a:gd name="T8" fmla="*/ 14 w 49"/>
                <a:gd name="T9" fmla="*/ 89 h 107"/>
                <a:gd name="T10" fmla="*/ 14 w 49"/>
                <a:gd name="T11" fmla="*/ 19 h 107"/>
                <a:gd name="T12" fmla="*/ 39 w 49"/>
                <a:gd name="T13" fmla="*/ 0 h 107"/>
                <a:gd name="T14" fmla="*/ 39 w 49"/>
                <a:gd name="T15" fmla="*/ 0 h 107"/>
                <a:gd name="T16" fmla="*/ 10 w 49"/>
                <a:gd name="T17" fmla="*/ 0 h 107"/>
                <a:gd name="T18" fmla="*/ 0 w 49"/>
                <a:gd name="T19" fmla="*/ 14 h 107"/>
                <a:gd name="T20" fmla="*/ 0 w 49"/>
                <a:gd name="T21" fmla="*/ 94 h 107"/>
                <a:gd name="T22" fmla="*/ 10 w 49"/>
                <a:gd name="T23" fmla="*/ 107 h 107"/>
                <a:gd name="T24" fmla="*/ 39 w 49"/>
                <a:gd name="T25" fmla="*/ 107 h 107"/>
                <a:gd name="T26" fmla="*/ 49 w 49"/>
                <a:gd name="T27" fmla="*/ 94 h 107"/>
                <a:gd name="T28" fmla="*/ 49 w 49"/>
                <a:gd name="T29" fmla="*/ 14 h 107"/>
                <a:gd name="T30" fmla="*/ 39 w 49"/>
                <a:gd name="T31"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9" h="107">
                  <a:moveTo>
                    <a:pt x="14" y="19"/>
                  </a:moveTo>
                  <a:lnTo>
                    <a:pt x="14" y="19"/>
                  </a:lnTo>
                  <a:lnTo>
                    <a:pt x="35" y="19"/>
                  </a:lnTo>
                  <a:lnTo>
                    <a:pt x="35" y="89"/>
                  </a:lnTo>
                  <a:lnTo>
                    <a:pt x="14" y="89"/>
                  </a:lnTo>
                  <a:lnTo>
                    <a:pt x="14" y="19"/>
                  </a:lnTo>
                  <a:close/>
                  <a:moveTo>
                    <a:pt x="39" y="0"/>
                  </a:moveTo>
                  <a:lnTo>
                    <a:pt x="39" y="0"/>
                  </a:lnTo>
                  <a:lnTo>
                    <a:pt x="10" y="0"/>
                  </a:lnTo>
                  <a:cubicBezTo>
                    <a:pt x="4" y="0"/>
                    <a:pt x="0" y="6"/>
                    <a:pt x="0" y="14"/>
                  </a:cubicBezTo>
                  <a:lnTo>
                    <a:pt x="0" y="94"/>
                  </a:lnTo>
                  <a:cubicBezTo>
                    <a:pt x="0" y="101"/>
                    <a:pt x="4" y="107"/>
                    <a:pt x="10" y="107"/>
                  </a:cubicBezTo>
                  <a:lnTo>
                    <a:pt x="39" y="107"/>
                  </a:lnTo>
                  <a:cubicBezTo>
                    <a:pt x="45" y="107"/>
                    <a:pt x="49" y="101"/>
                    <a:pt x="49" y="94"/>
                  </a:cubicBezTo>
                  <a:lnTo>
                    <a:pt x="49" y="14"/>
                  </a:lnTo>
                  <a:cubicBezTo>
                    <a:pt x="49" y="6"/>
                    <a:pt x="45" y="0"/>
                    <a:pt x="3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23"/>
            <p:cNvSpPr>
              <a:spLocks noEditPoints="1"/>
            </p:cNvSpPr>
            <p:nvPr/>
          </p:nvSpPr>
          <p:spPr bwMode="auto">
            <a:xfrm>
              <a:off x="4711" y="1754"/>
              <a:ext cx="59" cy="129"/>
            </a:xfrm>
            <a:custGeom>
              <a:avLst/>
              <a:gdLst>
                <a:gd name="T0" fmla="*/ 14 w 49"/>
                <a:gd name="T1" fmla="*/ 19 h 107"/>
                <a:gd name="T2" fmla="*/ 14 w 49"/>
                <a:gd name="T3" fmla="*/ 19 h 107"/>
                <a:gd name="T4" fmla="*/ 34 w 49"/>
                <a:gd name="T5" fmla="*/ 19 h 107"/>
                <a:gd name="T6" fmla="*/ 34 w 49"/>
                <a:gd name="T7" fmla="*/ 89 h 107"/>
                <a:gd name="T8" fmla="*/ 14 w 49"/>
                <a:gd name="T9" fmla="*/ 89 h 107"/>
                <a:gd name="T10" fmla="*/ 14 w 49"/>
                <a:gd name="T11" fmla="*/ 19 h 107"/>
                <a:gd name="T12" fmla="*/ 39 w 49"/>
                <a:gd name="T13" fmla="*/ 0 h 107"/>
                <a:gd name="T14" fmla="*/ 39 w 49"/>
                <a:gd name="T15" fmla="*/ 0 h 107"/>
                <a:gd name="T16" fmla="*/ 10 w 49"/>
                <a:gd name="T17" fmla="*/ 0 h 107"/>
                <a:gd name="T18" fmla="*/ 0 w 49"/>
                <a:gd name="T19" fmla="*/ 14 h 107"/>
                <a:gd name="T20" fmla="*/ 0 w 49"/>
                <a:gd name="T21" fmla="*/ 94 h 107"/>
                <a:gd name="T22" fmla="*/ 10 w 49"/>
                <a:gd name="T23" fmla="*/ 107 h 107"/>
                <a:gd name="T24" fmla="*/ 39 w 49"/>
                <a:gd name="T25" fmla="*/ 107 h 107"/>
                <a:gd name="T26" fmla="*/ 49 w 49"/>
                <a:gd name="T27" fmla="*/ 94 h 107"/>
                <a:gd name="T28" fmla="*/ 49 w 49"/>
                <a:gd name="T29" fmla="*/ 14 h 107"/>
                <a:gd name="T30" fmla="*/ 39 w 49"/>
                <a:gd name="T31"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9" h="107">
                  <a:moveTo>
                    <a:pt x="14" y="19"/>
                  </a:moveTo>
                  <a:lnTo>
                    <a:pt x="14" y="19"/>
                  </a:lnTo>
                  <a:lnTo>
                    <a:pt x="34" y="19"/>
                  </a:lnTo>
                  <a:lnTo>
                    <a:pt x="34" y="89"/>
                  </a:lnTo>
                  <a:lnTo>
                    <a:pt x="14" y="89"/>
                  </a:lnTo>
                  <a:lnTo>
                    <a:pt x="14" y="19"/>
                  </a:lnTo>
                  <a:close/>
                  <a:moveTo>
                    <a:pt x="39" y="0"/>
                  </a:moveTo>
                  <a:lnTo>
                    <a:pt x="39" y="0"/>
                  </a:lnTo>
                  <a:lnTo>
                    <a:pt x="10" y="0"/>
                  </a:lnTo>
                  <a:cubicBezTo>
                    <a:pt x="4" y="0"/>
                    <a:pt x="0" y="6"/>
                    <a:pt x="0" y="14"/>
                  </a:cubicBezTo>
                  <a:lnTo>
                    <a:pt x="0" y="94"/>
                  </a:lnTo>
                  <a:cubicBezTo>
                    <a:pt x="0" y="101"/>
                    <a:pt x="4" y="107"/>
                    <a:pt x="10" y="107"/>
                  </a:cubicBezTo>
                  <a:lnTo>
                    <a:pt x="39" y="107"/>
                  </a:lnTo>
                  <a:cubicBezTo>
                    <a:pt x="45" y="107"/>
                    <a:pt x="49" y="101"/>
                    <a:pt x="49" y="94"/>
                  </a:cubicBezTo>
                  <a:lnTo>
                    <a:pt x="49" y="14"/>
                  </a:lnTo>
                  <a:cubicBezTo>
                    <a:pt x="49" y="6"/>
                    <a:pt x="44" y="0"/>
                    <a:pt x="3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24"/>
            <p:cNvSpPr>
              <a:spLocks noEditPoints="1"/>
            </p:cNvSpPr>
            <p:nvPr/>
          </p:nvSpPr>
          <p:spPr bwMode="auto">
            <a:xfrm>
              <a:off x="4796" y="1754"/>
              <a:ext cx="59" cy="129"/>
            </a:xfrm>
            <a:custGeom>
              <a:avLst/>
              <a:gdLst>
                <a:gd name="T0" fmla="*/ 15 w 49"/>
                <a:gd name="T1" fmla="*/ 19 h 107"/>
                <a:gd name="T2" fmla="*/ 15 w 49"/>
                <a:gd name="T3" fmla="*/ 19 h 107"/>
                <a:gd name="T4" fmla="*/ 35 w 49"/>
                <a:gd name="T5" fmla="*/ 19 h 107"/>
                <a:gd name="T6" fmla="*/ 35 w 49"/>
                <a:gd name="T7" fmla="*/ 89 h 107"/>
                <a:gd name="T8" fmla="*/ 15 w 49"/>
                <a:gd name="T9" fmla="*/ 89 h 107"/>
                <a:gd name="T10" fmla="*/ 15 w 49"/>
                <a:gd name="T11" fmla="*/ 19 h 107"/>
                <a:gd name="T12" fmla="*/ 40 w 49"/>
                <a:gd name="T13" fmla="*/ 0 h 107"/>
                <a:gd name="T14" fmla="*/ 40 w 49"/>
                <a:gd name="T15" fmla="*/ 0 h 107"/>
                <a:gd name="T16" fmla="*/ 10 w 49"/>
                <a:gd name="T17" fmla="*/ 0 h 107"/>
                <a:gd name="T18" fmla="*/ 0 w 49"/>
                <a:gd name="T19" fmla="*/ 14 h 107"/>
                <a:gd name="T20" fmla="*/ 0 w 49"/>
                <a:gd name="T21" fmla="*/ 94 h 107"/>
                <a:gd name="T22" fmla="*/ 10 w 49"/>
                <a:gd name="T23" fmla="*/ 107 h 107"/>
                <a:gd name="T24" fmla="*/ 40 w 49"/>
                <a:gd name="T25" fmla="*/ 107 h 107"/>
                <a:gd name="T26" fmla="*/ 49 w 49"/>
                <a:gd name="T27" fmla="*/ 94 h 107"/>
                <a:gd name="T28" fmla="*/ 49 w 49"/>
                <a:gd name="T29" fmla="*/ 14 h 107"/>
                <a:gd name="T30" fmla="*/ 40 w 49"/>
                <a:gd name="T31"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9" h="107">
                  <a:moveTo>
                    <a:pt x="15" y="19"/>
                  </a:moveTo>
                  <a:lnTo>
                    <a:pt x="15" y="19"/>
                  </a:lnTo>
                  <a:lnTo>
                    <a:pt x="35" y="19"/>
                  </a:lnTo>
                  <a:lnTo>
                    <a:pt x="35" y="89"/>
                  </a:lnTo>
                  <a:lnTo>
                    <a:pt x="15" y="89"/>
                  </a:lnTo>
                  <a:lnTo>
                    <a:pt x="15" y="19"/>
                  </a:lnTo>
                  <a:close/>
                  <a:moveTo>
                    <a:pt x="40" y="0"/>
                  </a:moveTo>
                  <a:lnTo>
                    <a:pt x="40" y="0"/>
                  </a:lnTo>
                  <a:lnTo>
                    <a:pt x="10" y="0"/>
                  </a:lnTo>
                  <a:cubicBezTo>
                    <a:pt x="5" y="0"/>
                    <a:pt x="0" y="6"/>
                    <a:pt x="0" y="14"/>
                  </a:cubicBezTo>
                  <a:lnTo>
                    <a:pt x="0" y="94"/>
                  </a:lnTo>
                  <a:cubicBezTo>
                    <a:pt x="0" y="101"/>
                    <a:pt x="5" y="107"/>
                    <a:pt x="10" y="107"/>
                  </a:cubicBezTo>
                  <a:lnTo>
                    <a:pt x="40" y="107"/>
                  </a:lnTo>
                  <a:cubicBezTo>
                    <a:pt x="45" y="107"/>
                    <a:pt x="49" y="101"/>
                    <a:pt x="49" y="94"/>
                  </a:cubicBezTo>
                  <a:lnTo>
                    <a:pt x="49" y="14"/>
                  </a:lnTo>
                  <a:cubicBezTo>
                    <a:pt x="49" y="6"/>
                    <a:pt x="45" y="0"/>
                    <a:pt x="4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5" name="Freeform 25"/>
            <p:cNvSpPr>
              <a:spLocks noEditPoints="1"/>
            </p:cNvSpPr>
            <p:nvPr/>
          </p:nvSpPr>
          <p:spPr bwMode="auto">
            <a:xfrm>
              <a:off x="4882" y="1754"/>
              <a:ext cx="59" cy="129"/>
            </a:xfrm>
            <a:custGeom>
              <a:avLst/>
              <a:gdLst>
                <a:gd name="T0" fmla="*/ 14 w 49"/>
                <a:gd name="T1" fmla="*/ 19 h 107"/>
                <a:gd name="T2" fmla="*/ 14 w 49"/>
                <a:gd name="T3" fmla="*/ 19 h 107"/>
                <a:gd name="T4" fmla="*/ 35 w 49"/>
                <a:gd name="T5" fmla="*/ 19 h 107"/>
                <a:gd name="T6" fmla="*/ 35 w 49"/>
                <a:gd name="T7" fmla="*/ 89 h 107"/>
                <a:gd name="T8" fmla="*/ 14 w 49"/>
                <a:gd name="T9" fmla="*/ 89 h 107"/>
                <a:gd name="T10" fmla="*/ 14 w 49"/>
                <a:gd name="T11" fmla="*/ 19 h 107"/>
                <a:gd name="T12" fmla="*/ 39 w 49"/>
                <a:gd name="T13" fmla="*/ 0 h 107"/>
                <a:gd name="T14" fmla="*/ 39 w 49"/>
                <a:gd name="T15" fmla="*/ 0 h 107"/>
                <a:gd name="T16" fmla="*/ 10 w 49"/>
                <a:gd name="T17" fmla="*/ 0 h 107"/>
                <a:gd name="T18" fmla="*/ 0 w 49"/>
                <a:gd name="T19" fmla="*/ 14 h 107"/>
                <a:gd name="T20" fmla="*/ 0 w 49"/>
                <a:gd name="T21" fmla="*/ 94 h 107"/>
                <a:gd name="T22" fmla="*/ 10 w 49"/>
                <a:gd name="T23" fmla="*/ 107 h 107"/>
                <a:gd name="T24" fmla="*/ 39 w 49"/>
                <a:gd name="T25" fmla="*/ 107 h 107"/>
                <a:gd name="T26" fmla="*/ 49 w 49"/>
                <a:gd name="T27" fmla="*/ 94 h 107"/>
                <a:gd name="T28" fmla="*/ 49 w 49"/>
                <a:gd name="T29" fmla="*/ 14 h 107"/>
                <a:gd name="T30" fmla="*/ 39 w 49"/>
                <a:gd name="T31"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9" h="107">
                  <a:moveTo>
                    <a:pt x="14" y="19"/>
                  </a:moveTo>
                  <a:lnTo>
                    <a:pt x="14" y="19"/>
                  </a:lnTo>
                  <a:lnTo>
                    <a:pt x="35" y="19"/>
                  </a:lnTo>
                  <a:lnTo>
                    <a:pt x="35" y="89"/>
                  </a:lnTo>
                  <a:lnTo>
                    <a:pt x="14" y="89"/>
                  </a:lnTo>
                  <a:lnTo>
                    <a:pt x="14" y="19"/>
                  </a:lnTo>
                  <a:close/>
                  <a:moveTo>
                    <a:pt x="39" y="0"/>
                  </a:moveTo>
                  <a:lnTo>
                    <a:pt x="39" y="0"/>
                  </a:lnTo>
                  <a:lnTo>
                    <a:pt x="10" y="0"/>
                  </a:lnTo>
                  <a:cubicBezTo>
                    <a:pt x="4" y="0"/>
                    <a:pt x="0" y="6"/>
                    <a:pt x="0" y="14"/>
                  </a:cubicBezTo>
                  <a:lnTo>
                    <a:pt x="0" y="94"/>
                  </a:lnTo>
                  <a:cubicBezTo>
                    <a:pt x="0" y="101"/>
                    <a:pt x="4" y="107"/>
                    <a:pt x="10" y="107"/>
                  </a:cubicBezTo>
                  <a:lnTo>
                    <a:pt x="39" y="107"/>
                  </a:lnTo>
                  <a:cubicBezTo>
                    <a:pt x="45" y="107"/>
                    <a:pt x="49" y="101"/>
                    <a:pt x="49" y="94"/>
                  </a:cubicBezTo>
                  <a:lnTo>
                    <a:pt x="49" y="14"/>
                  </a:lnTo>
                  <a:cubicBezTo>
                    <a:pt x="49" y="6"/>
                    <a:pt x="45" y="0"/>
                    <a:pt x="3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26"/>
            <p:cNvSpPr>
              <a:spLocks noEditPoints="1"/>
            </p:cNvSpPr>
            <p:nvPr/>
          </p:nvSpPr>
          <p:spPr bwMode="auto">
            <a:xfrm>
              <a:off x="5054" y="1754"/>
              <a:ext cx="59" cy="129"/>
            </a:xfrm>
            <a:custGeom>
              <a:avLst/>
              <a:gdLst>
                <a:gd name="T0" fmla="*/ 15 w 49"/>
                <a:gd name="T1" fmla="*/ 19 h 107"/>
                <a:gd name="T2" fmla="*/ 15 w 49"/>
                <a:gd name="T3" fmla="*/ 19 h 107"/>
                <a:gd name="T4" fmla="*/ 35 w 49"/>
                <a:gd name="T5" fmla="*/ 19 h 107"/>
                <a:gd name="T6" fmla="*/ 35 w 49"/>
                <a:gd name="T7" fmla="*/ 89 h 107"/>
                <a:gd name="T8" fmla="*/ 15 w 49"/>
                <a:gd name="T9" fmla="*/ 89 h 107"/>
                <a:gd name="T10" fmla="*/ 15 w 49"/>
                <a:gd name="T11" fmla="*/ 19 h 107"/>
                <a:gd name="T12" fmla="*/ 40 w 49"/>
                <a:gd name="T13" fmla="*/ 0 h 107"/>
                <a:gd name="T14" fmla="*/ 40 w 49"/>
                <a:gd name="T15" fmla="*/ 0 h 107"/>
                <a:gd name="T16" fmla="*/ 10 w 49"/>
                <a:gd name="T17" fmla="*/ 0 h 107"/>
                <a:gd name="T18" fmla="*/ 0 w 49"/>
                <a:gd name="T19" fmla="*/ 14 h 107"/>
                <a:gd name="T20" fmla="*/ 0 w 49"/>
                <a:gd name="T21" fmla="*/ 94 h 107"/>
                <a:gd name="T22" fmla="*/ 10 w 49"/>
                <a:gd name="T23" fmla="*/ 107 h 107"/>
                <a:gd name="T24" fmla="*/ 40 w 49"/>
                <a:gd name="T25" fmla="*/ 107 h 107"/>
                <a:gd name="T26" fmla="*/ 49 w 49"/>
                <a:gd name="T27" fmla="*/ 94 h 107"/>
                <a:gd name="T28" fmla="*/ 49 w 49"/>
                <a:gd name="T29" fmla="*/ 14 h 107"/>
                <a:gd name="T30" fmla="*/ 40 w 49"/>
                <a:gd name="T31"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9" h="107">
                  <a:moveTo>
                    <a:pt x="15" y="19"/>
                  </a:moveTo>
                  <a:lnTo>
                    <a:pt x="15" y="19"/>
                  </a:lnTo>
                  <a:lnTo>
                    <a:pt x="35" y="19"/>
                  </a:lnTo>
                  <a:lnTo>
                    <a:pt x="35" y="89"/>
                  </a:lnTo>
                  <a:lnTo>
                    <a:pt x="15" y="89"/>
                  </a:lnTo>
                  <a:lnTo>
                    <a:pt x="15" y="19"/>
                  </a:lnTo>
                  <a:close/>
                  <a:moveTo>
                    <a:pt x="40" y="0"/>
                  </a:moveTo>
                  <a:lnTo>
                    <a:pt x="40" y="0"/>
                  </a:lnTo>
                  <a:lnTo>
                    <a:pt x="10" y="0"/>
                  </a:lnTo>
                  <a:cubicBezTo>
                    <a:pt x="5" y="0"/>
                    <a:pt x="0" y="6"/>
                    <a:pt x="0" y="14"/>
                  </a:cubicBezTo>
                  <a:lnTo>
                    <a:pt x="0" y="94"/>
                  </a:lnTo>
                  <a:cubicBezTo>
                    <a:pt x="0" y="101"/>
                    <a:pt x="5" y="107"/>
                    <a:pt x="10" y="107"/>
                  </a:cubicBezTo>
                  <a:lnTo>
                    <a:pt x="40" y="107"/>
                  </a:lnTo>
                  <a:cubicBezTo>
                    <a:pt x="45" y="107"/>
                    <a:pt x="49" y="101"/>
                    <a:pt x="49" y="94"/>
                  </a:cubicBezTo>
                  <a:lnTo>
                    <a:pt x="49" y="14"/>
                  </a:lnTo>
                  <a:cubicBezTo>
                    <a:pt x="49" y="6"/>
                    <a:pt x="45" y="0"/>
                    <a:pt x="4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27"/>
            <p:cNvSpPr>
              <a:spLocks noEditPoints="1"/>
            </p:cNvSpPr>
            <p:nvPr/>
          </p:nvSpPr>
          <p:spPr bwMode="auto">
            <a:xfrm>
              <a:off x="5140" y="1754"/>
              <a:ext cx="59" cy="129"/>
            </a:xfrm>
            <a:custGeom>
              <a:avLst/>
              <a:gdLst>
                <a:gd name="T0" fmla="*/ 14 w 49"/>
                <a:gd name="T1" fmla="*/ 19 h 107"/>
                <a:gd name="T2" fmla="*/ 14 w 49"/>
                <a:gd name="T3" fmla="*/ 19 h 107"/>
                <a:gd name="T4" fmla="*/ 35 w 49"/>
                <a:gd name="T5" fmla="*/ 19 h 107"/>
                <a:gd name="T6" fmla="*/ 35 w 49"/>
                <a:gd name="T7" fmla="*/ 89 h 107"/>
                <a:gd name="T8" fmla="*/ 14 w 49"/>
                <a:gd name="T9" fmla="*/ 89 h 107"/>
                <a:gd name="T10" fmla="*/ 14 w 49"/>
                <a:gd name="T11" fmla="*/ 19 h 107"/>
                <a:gd name="T12" fmla="*/ 39 w 49"/>
                <a:gd name="T13" fmla="*/ 0 h 107"/>
                <a:gd name="T14" fmla="*/ 39 w 49"/>
                <a:gd name="T15" fmla="*/ 0 h 107"/>
                <a:gd name="T16" fmla="*/ 10 w 49"/>
                <a:gd name="T17" fmla="*/ 0 h 107"/>
                <a:gd name="T18" fmla="*/ 0 w 49"/>
                <a:gd name="T19" fmla="*/ 14 h 107"/>
                <a:gd name="T20" fmla="*/ 0 w 49"/>
                <a:gd name="T21" fmla="*/ 94 h 107"/>
                <a:gd name="T22" fmla="*/ 10 w 49"/>
                <a:gd name="T23" fmla="*/ 107 h 107"/>
                <a:gd name="T24" fmla="*/ 39 w 49"/>
                <a:gd name="T25" fmla="*/ 107 h 107"/>
                <a:gd name="T26" fmla="*/ 49 w 49"/>
                <a:gd name="T27" fmla="*/ 94 h 107"/>
                <a:gd name="T28" fmla="*/ 49 w 49"/>
                <a:gd name="T29" fmla="*/ 14 h 107"/>
                <a:gd name="T30" fmla="*/ 39 w 49"/>
                <a:gd name="T31"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9" h="107">
                  <a:moveTo>
                    <a:pt x="14" y="19"/>
                  </a:moveTo>
                  <a:lnTo>
                    <a:pt x="14" y="19"/>
                  </a:lnTo>
                  <a:lnTo>
                    <a:pt x="35" y="19"/>
                  </a:lnTo>
                  <a:lnTo>
                    <a:pt x="35" y="89"/>
                  </a:lnTo>
                  <a:lnTo>
                    <a:pt x="14" y="89"/>
                  </a:lnTo>
                  <a:lnTo>
                    <a:pt x="14" y="19"/>
                  </a:lnTo>
                  <a:close/>
                  <a:moveTo>
                    <a:pt x="39" y="0"/>
                  </a:moveTo>
                  <a:lnTo>
                    <a:pt x="39" y="0"/>
                  </a:lnTo>
                  <a:lnTo>
                    <a:pt x="10" y="0"/>
                  </a:lnTo>
                  <a:cubicBezTo>
                    <a:pt x="4" y="0"/>
                    <a:pt x="0" y="6"/>
                    <a:pt x="0" y="14"/>
                  </a:cubicBezTo>
                  <a:lnTo>
                    <a:pt x="0" y="94"/>
                  </a:lnTo>
                  <a:cubicBezTo>
                    <a:pt x="0" y="101"/>
                    <a:pt x="4" y="107"/>
                    <a:pt x="10" y="107"/>
                  </a:cubicBezTo>
                  <a:lnTo>
                    <a:pt x="39" y="107"/>
                  </a:lnTo>
                  <a:cubicBezTo>
                    <a:pt x="45" y="107"/>
                    <a:pt x="49" y="101"/>
                    <a:pt x="49" y="94"/>
                  </a:cubicBezTo>
                  <a:lnTo>
                    <a:pt x="49" y="14"/>
                  </a:lnTo>
                  <a:cubicBezTo>
                    <a:pt x="49" y="6"/>
                    <a:pt x="45" y="0"/>
                    <a:pt x="3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28"/>
            <p:cNvSpPr>
              <a:spLocks noEditPoints="1"/>
            </p:cNvSpPr>
            <p:nvPr/>
          </p:nvSpPr>
          <p:spPr bwMode="auto">
            <a:xfrm>
              <a:off x="5227" y="1754"/>
              <a:ext cx="59" cy="129"/>
            </a:xfrm>
            <a:custGeom>
              <a:avLst/>
              <a:gdLst>
                <a:gd name="T0" fmla="*/ 14 w 49"/>
                <a:gd name="T1" fmla="*/ 19 h 107"/>
                <a:gd name="T2" fmla="*/ 14 w 49"/>
                <a:gd name="T3" fmla="*/ 19 h 107"/>
                <a:gd name="T4" fmla="*/ 34 w 49"/>
                <a:gd name="T5" fmla="*/ 19 h 107"/>
                <a:gd name="T6" fmla="*/ 34 w 49"/>
                <a:gd name="T7" fmla="*/ 89 h 107"/>
                <a:gd name="T8" fmla="*/ 14 w 49"/>
                <a:gd name="T9" fmla="*/ 89 h 107"/>
                <a:gd name="T10" fmla="*/ 14 w 49"/>
                <a:gd name="T11" fmla="*/ 19 h 107"/>
                <a:gd name="T12" fmla="*/ 39 w 49"/>
                <a:gd name="T13" fmla="*/ 0 h 107"/>
                <a:gd name="T14" fmla="*/ 39 w 49"/>
                <a:gd name="T15" fmla="*/ 0 h 107"/>
                <a:gd name="T16" fmla="*/ 10 w 49"/>
                <a:gd name="T17" fmla="*/ 0 h 107"/>
                <a:gd name="T18" fmla="*/ 0 w 49"/>
                <a:gd name="T19" fmla="*/ 14 h 107"/>
                <a:gd name="T20" fmla="*/ 0 w 49"/>
                <a:gd name="T21" fmla="*/ 94 h 107"/>
                <a:gd name="T22" fmla="*/ 10 w 49"/>
                <a:gd name="T23" fmla="*/ 107 h 107"/>
                <a:gd name="T24" fmla="*/ 39 w 49"/>
                <a:gd name="T25" fmla="*/ 107 h 107"/>
                <a:gd name="T26" fmla="*/ 49 w 49"/>
                <a:gd name="T27" fmla="*/ 94 h 107"/>
                <a:gd name="T28" fmla="*/ 49 w 49"/>
                <a:gd name="T29" fmla="*/ 14 h 107"/>
                <a:gd name="T30" fmla="*/ 39 w 49"/>
                <a:gd name="T31"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9" h="107">
                  <a:moveTo>
                    <a:pt x="14" y="19"/>
                  </a:moveTo>
                  <a:lnTo>
                    <a:pt x="14" y="19"/>
                  </a:lnTo>
                  <a:lnTo>
                    <a:pt x="34" y="19"/>
                  </a:lnTo>
                  <a:lnTo>
                    <a:pt x="34" y="89"/>
                  </a:lnTo>
                  <a:lnTo>
                    <a:pt x="14" y="89"/>
                  </a:lnTo>
                  <a:lnTo>
                    <a:pt x="14" y="19"/>
                  </a:lnTo>
                  <a:close/>
                  <a:moveTo>
                    <a:pt x="39" y="0"/>
                  </a:moveTo>
                  <a:lnTo>
                    <a:pt x="39" y="0"/>
                  </a:lnTo>
                  <a:lnTo>
                    <a:pt x="10" y="0"/>
                  </a:lnTo>
                  <a:cubicBezTo>
                    <a:pt x="4" y="0"/>
                    <a:pt x="0" y="6"/>
                    <a:pt x="0" y="14"/>
                  </a:cubicBezTo>
                  <a:lnTo>
                    <a:pt x="0" y="94"/>
                  </a:lnTo>
                  <a:cubicBezTo>
                    <a:pt x="0" y="101"/>
                    <a:pt x="4" y="107"/>
                    <a:pt x="10" y="107"/>
                  </a:cubicBezTo>
                  <a:lnTo>
                    <a:pt x="39" y="107"/>
                  </a:lnTo>
                  <a:cubicBezTo>
                    <a:pt x="45" y="107"/>
                    <a:pt x="49" y="101"/>
                    <a:pt x="49" y="94"/>
                  </a:cubicBezTo>
                  <a:lnTo>
                    <a:pt x="49" y="14"/>
                  </a:lnTo>
                  <a:cubicBezTo>
                    <a:pt x="49" y="6"/>
                    <a:pt x="44" y="0"/>
                    <a:pt x="3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9" name="Freeform 29"/>
            <p:cNvSpPr>
              <a:spLocks noEditPoints="1"/>
            </p:cNvSpPr>
            <p:nvPr/>
          </p:nvSpPr>
          <p:spPr bwMode="auto">
            <a:xfrm>
              <a:off x="5312" y="1754"/>
              <a:ext cx="59" cy="129"/>
            </a:xfrm>
            <a:custGeom>
              <a:avLst/>
              <a:gdLst>
                <a:gd name="T0" fmla="*/ 15 w 49"/>
                <a:gd name="T1" fmla="*/ 19 h 107"/>
                <a:gd name="T2" fmla="*/ 15 w 49"/>
                <a:gd name="T3" fmla="*/ 19 h 107"/>
                <a:gd name="T4" fmla="*/ 35 w 49"/>
                <a:gd name="T5" fmla="*/ 19 h 107"/>
                <a:gd name="T6" fmla="*/ 35 w 49"/>
                <a:gd name="T7" fmla="*/ 89 h 107"/>
                <a:gd name="T8" fmla="*/ 15 w 49"/>
                <a:gd name="T9" fmla="*/ 89 h 107"/>
                <a:gd name="T10" fmla="*/ 15 w 49"/>
                <a:gd name="T11" fmla="*/ 19 h 107"/>
                <a:gd name="T12" fmla="*/ 40 w 49"/>
                <a:gd name="T13" fmla="*/ 0 h 107"/>
                <a:gd name="T14" fmla="*/ 40 w 49"/>
                <a:gd name="T15" fmla="*/ 0 h 107"/>
                <a:gd name="T16" fmla="*/ 10 w 49"/>
                <a:gd name="T17" fmla="*/ 0 h 107"/>
                <a:gd name="T18" fmla="*/ 0 w 49"/>
                <a:gd name="T19" fmla="*/ 14 h 107"/>
                <a:gd name="T20" fmla="*/ 0 w 49"/>
                <a:gd name="T21" fmla="*/ 94 h 107"/>
                <a:gd name="T22" fmla="*/ 10 w 49"/>
                <a:gd name="T23" fmla="*/ 107 h 107"/>
                <a:gd name="T24" fmla="*/ 40 w 49"/>
                <a:gd name="T25" fmla="*/ 107 h 107"/>
                <a:gd name="T26" fmla="*/ 49 w 49"/>
                <a:gd name="T27" fmla="*/ 94 h 107"/>
                <a:gd name="T28" fmla="*/ 49 w 49"/>
                <a:gd name="T29" fmla="*/ 14 h 107"/>
                <a:gd name="T30" fmla="*/ 40 w 49"/>
                <a:gd name="T31"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9" h="107">
                  <a:moveTo>
                    <a:pt x="15" y="19"/>
                  </a:moveTo>
                  <a:lnTo>
                    <a:pt x="15" y="19"/>
                  </a:lnTo>
                  <a:lnTo>
                    <a:pt x="35" y="19"/>
                  </a:lnTo>
                  <a:lnTo>
                    <a:pt x="35" y="89"/>
                  </a:lnTo>
                  <a:lnTo>
                    <a:pt x="15" y="89"/>
                  </a:lnTo>
                  <a:lnTo>
                    <a:pt x="15" y="19"/>
                  </a:lnTo>
                  <a:close/>
                  <a:moveTo>
                    <a:pt x="40" y="0"/>
                  </a:moveTo>
                  <a:lnTo>
                    <a:pt x="40" y="0"/>
                  </a:lnTo>
                  <a:lnTo>
                    <a:pt x="10" y="0"/>
                  </a:lnTo>
                  <a:cubicBezTo>
                    <a:pt x="5" y="0"/>
                    <a:pt x="0" y="6"/>
                    <a:pt x="0" y="14"/>
                  </a:cubicBezTo>
                  <a:lnTo>
                    <a:pt x="0" y="94"/>
                  </a:lnTo>
                  <a:cubicBezTo>
                    <a:pt x="0" y="101"/>
                    <a:pt x="5" y="107"/>
                    <a:pt x="10" y="107"/>
                  </a:cubicBezTo>
                  <a:lnTo>
                    <a:pt x="40" y="107"/>
                  </a:lnTo>
                  <a:cubicBezTo>
                    <a:pt x="45" y="107"/>
                    <a:pt x="49" y="101"/>
                    <a:pt x="49" y="94"/>
                  </a:cubicBezTo>
                  <a:lnTo>
                    <a:pt x="49" y="14"/>
                  </a:lnTo>
                  <a:cubicBezTo>
                    <a:pt x="49" y="6"/>
                    <a:pt x="45" y="0"/>
                    <a:pt x="4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11042464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Credit card basics</a:t>
            </a:r>
            <a:br>
              <a:rPr lang="en-US" dirty="0"/>
            </a:br>
            <a:endParaRPr lang="en-US" dirty="0"/>
          </a:p>
        </p:txBody>
      </p:sp>
      <p:sp>
        <p:nvSpPr>
          <p:cNvPr id="30723" name="Content Placeholder 2"/>
          <p:cNvSpPr>
            <a:spLocks noGrp="1"/>
          </p:cNvSpPr>
          <p:nvPr>
            <p:ph sz="half" idx="1"/>
          </p:nvPr>
        </p:nvSpPr>
        <p:spPr>
          <a:xfrm>
            <a:off x="547729" y="1647823"/>
            <a:ext cx="5183219" cy="4525963"/>
          </a:xfrm>
        </p:spPr>
        <p:txBody>
          <a:bodyPr/>
          <a:lstStyle/>
          <a:p>
            <a:r>
              <a:rPr lang="en-US" sz="1400" dirty="0" smtClean="0">
                <a:latin typeface="Century Gothic" panose="020B0502020202020204" pitchFamily="34" charset="0"/>
              </a:rPr>
              <a:t>Credit cards can be more convenient than carrying cash, but remember, you always have to pay the money back (usually with interest) in a timely manner.</a:t>
            </a:r>
          </a:p>
          <a:p>
            <a:r>
              <a:rPr lang="en-US" sz="1400" dirty="0" smtClean="0">
                <a:latin typeface="Century Gothic" panose="020B0502020202020204" pitchFamily="34" charset="0"/>
              </a:rPr>
              <a:t>Every time you use your credit card, you are actually borrowing money from the institution that issued you that card.</a:t>
            </a:r>
          </a:p>
          <a:p>
            <a:r>
              <a:rPr lang="en-US" sz="1400" dirty="0" smtClean="0">
                <a:latin typeface="Century Gothic" panose="020B0502020202020204" pitchFamily="34" charset="0"/>
              </a:rPr>
              <a:t>The financial institution pays the debt to the store for what you bought. In turn, you pay the money back to the financial institution.</a:t>
            </a:r>
          </a:p>
          <a:p>
            <a:r>
              <a:rPr lang="en-US" sz="1400" dirty="0" smtClean="0">
                <a:latin typeface="Century Gothic" panose="020B0502020202020204" pitchFamily="34" charset="0"/>
              </a:rPr>
              <a:t>Credit cards are considered revolving debt because as you pay the money back, your credit becomes available for you to use again and again.</a:t>
            </a:r>
          </a:p>
          <a:p>
            <a:r>
              <a:rPr lang="en-US" sz="1400" dirty="0" smtClean="0">
                <a:latin typeface="Century Gothic" panose="020B0502020202020204" pitchFamily="34" charset="0"/>
              </a:rPr>
              <a:t>Payment flexibility: Option to pay the amount owed in full, pay a partial payment, or just the minimum payment. </a:t>
            </a:r>
          </a:p>
          <a:p>
            <a:r>
              <a:rPr lang="en-US" sz="1400" dirty="0" smtClean="0">
                <a:latin typeface="Century Gothic" panose="020B0502020202020204" pitchFamily="34" charset="0"/>
              </a:rPr>
              <a:t>Typically, </a:t>
            </a:r>
            <a:r>
              <a:rPr lang="en-US" sz="1400" dirty="0">
                <a:latin typeface="Century Gothic" panose="020B0502020202020204" pitchFamily="34" charset="0"/>
              </a:rPr>
              <a:t>you will not be charged </a:t>
            </a:r>
            <a:r>
              <a:rPr lang="en-US" sz="1400" dirty="0" smtClean="0">
                <a:latin typeface="Century Gothic" panose="020B0502020202020204" pitchFamily="34" charset="0"/>
              </a:rPr>
              <a:t>interest </a:t>
            </a:r>
            <a:r>
              <a:rPr lang="en-US" sz="1400" dirty="0">
                <a:latin typeface="Century Gothic" panose="020B0502020202020204" pitchFamily="34" charset="0"/>
              </a:rPr>
              <a:t>on purchases if you pay your entire balance by the due date each </a:t>
            </a:r>
            <a:r>
              <a:rPr lang="en-US" sz="1400" dirty="0" smtClean="0">
                <a:latin typeface="Century Gothic" panose="020B0502020202020204" pitchFamily="34" charset="0"/>
              </a:rPr>
              <a:t>month.</a:t>
            </a:r>
            <a:endParaRPr lang="en-US" sz="1000" dirty="0" smtClean="0">
              <a:latin typeface="Century Gothic" panose="020B0502020202020204" pitchFamily="34" charset="0"/>
            </a:endParaRPr>
          </a:p>
        </p:txBody>
      </p:sp>
      <p:pic>
        <p:nvPicPr>
          <p:cNvPr id="7" name="Content Placeholder 6" descr="hands exchanging a credit card for payment" title="credit card exchange"/>
          <p:cNvPicPr>
            <a:picLocks noGrp="1" noChangeAspect="1"/>
          </p:cNvPicPr>
          <p:nvPr>
            <p:ph sz="half" idx="2"/>
          </p:nvPr>
        </p:nvPicPr>
        <p:blipFill rotWithShape="1">
          <a:blip r:embed="rId3" cstate="email">
            <a:extLst>
              <a:ext uri="{28A0092B-C50C-407E-A947-70E740481C1C}">
                <a14:useLocalDpi xmlns:a14="http://schemas.microsoft.com/office/drawing/2010/main"/>
              </a:ext>
            </a:extLst>
          </a:blip>
          <a:srcRect/>
          <a:stretch/>
        </p:blipFill>
        <p:spPr>
          <a:xfrm>
            <a:off x="5925950" y="1647822"/>
            <a:ext cx="2767648" cy="4525963"/>
          </a:xfrm>
          <a:prstGeom prst="rect">
            <a:avLst/>
          </a:prstGeom>
        </p:spPr>
      </p:pic>
    </p:spTree>
    <p:extLst>
      <p:ext uri="{BB962C8B-B14F-4D97-AF65-F5344CB8AC3E}">
        <p14:creationId xmlns:p14="http://schemas.microsoft.com/office/powerpoint/2010/main" val="25278006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3" descr="bank icon" title="bank icon"/>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bwMode="auto">
          <a:xfrm>
            <a:off x="6337004" y="2772553"/>
            <a:ext cx="2208756" cy="1855354"/>
          </a:xfrm>
          <a:prstGeom prst="rect">
            <a:avLst/>
          </a:prstGeom>
          <a:noFill/>
          <a:ln w="9525">
            <a:noFill/>
            <a:miter lim="800000"/>
            <a:headEnd/>
            <a:tailEnd/>
          </a:ln>
        </p:spPr>
      </p:pic>
      <p:sp>
        <p:nvSpPr>
          <p:cNvPr id="2" name="Content Placeholder 2"/>
          <p:cNvSpPr>
            <a:spLocks noGrp="1"/>
          </p:cNvSpPr>
          <p:nvPr>
            <p:ph idx="1"/>
          </p:nvPr>
        </p:nvSpPr>
        <p:spPr/>
        <p:txBody>
          <a:bodyPr/>
          <a:lstStyle/>
          <a:p>
            <a:pPr marL="0" indent="0">
              <a:buNone/>
            </a:pPr>
            <a:r>
              <a:rPr lang="en-US" sz="2000" dirty="0" smtClean="0">
                <a:latin typeface="Century Gothic" panose="020B0502020202020204" pitchFamily="34" charset="0"/>
              </a:rPr>
              <a:t>All credit cards are not the same! When selecting a card, it pays to shop around.</a:t>
            </a:r>
          </a:p>
          <a:p>
            <a:pPr marL="0" indent="0">
              <a:buNone/>
            </a:pPr>
            <a:r>
              <a:rPr lang="en-US" sz="2000" dirty="0">
                <a:latin typeface="Century Gothic" panose="020B0502020202020204" pitchFamily="34" charset="0"/>
              </a:rPr>
              <a:t>Compare:</a:t>
            </a:r>
          </a:p>
          <a:p>
            <a:pPr marL="285750" indent="-285750"/>
            <a:r>
              <a:rPr lang="en-US" sz="2000" dirty="0">
                <a:latin typeface="Century Gothic" panose="020B0502020202020204" pitchFamily="34" charset="0"/>
              </a:rPr>
              <a:t>Annual percentage rate (APR)</a:t>
            </a:r>
          </a:p>
          <a:p>
            <a:pPr marL="285750" indent="-285750"/>
            <a:r>
              <a:rPr lang="en-US" sz="2000" dirty="0">
                <a:latin typeface="Century Gothic" panose="020B0502020202020204" pitchFamily="34" charset="0"/>
              </a:rPr>
              <a:t>Annual fees, other fees and penalties</a:t>
            </a:r>
          </a:p>
          <a:p>
            <a:pPr marL="285750" indent="-285750"/>
            <a:r>
              <a:rPr lang="en-US" sz="2000" dirty="0">
                <a:latin typeface="Century Gothic" panose="020B0502020202020204" pitchFamily="34" charset="0"/>
              </a:rPr>
              <a:t>Credit limit</a:t>
            </a:r>
          </a:p>
          <a:p>
            <a:pPr marL="285750" indent="-285750"/>
            <a:r>
              <a:rPr lang="en-US" sz="2000" dirty="0">
                <a:latin typeface="Century Gothic" panose="020B0502020202020204" pitchFamily="34" charset="0"/>
              </a:rPr>
              <a:t>Card features (e.g. rewards)</a:t>
            </a:r>
          </a:p>
          <a:p>
            <a:pPr marL="0" indent="0">
              <a:buNone/>
            </a:pPr>
            <a:endParaRPr lang="en-US" sz="2400" dirty="0" smtClean="0">
              <a:latin typeface="Century Gothic" panose="020B0502020202020204" pitchFamily="34" charset="0"/>
            </a:endParaRPr>
          </a:p>
        </p:txBody>
      </p:sp>
      <p:sp>
        <p:nvSpPr>
          <p:cNvPr id="3" name="Title 2"/>
          <p:cNvSpPr>
            <a:spLocks noGrp="1"/>
          </p:cNvSpPr>
          <p:nvPr>
            <p:ph type="title"/>
          </p:nvPr>
        </p:nvSpPr>
        <p:spPr/>
        <p:txBody>
          <a:bodyPr/>
          <a:lstStyle/>
          <a:p>
            <a:r>
              <a:rPr lang="en-US" dirty="0"/>
              <a:t>Selecting a credit card</a:t>
            </a:r>
            <a:br>
              <a:rPr lang="en-US" dirty="0"/>
            </a:br>
            <a:endParaRPr lang="en-US" dirty="0"/>
          </a:p>
        </p:txBody>
      </p:sp>
    </p:spTree>
    <p:extLst>
      <p:ext uri="{BB962C8B-B14F-4D97-AF65-F5344CB8AC3E}">
        <p14:creationId xmlns:p14="http://schemas.microsoft.com/office/powerpoint/2010/main" val="30542808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cost of credit: An illustration</a:t>
            </a:r>
            <a:br>
              <a:rPr lang="en-US" dirty="0"/>
            </a:br>
            <a:endParaRPr lang="en-US" dirty="0"/>
          </a:p>
        </p:txBody>
      </p:sp>
      <p:sp>
        <p:nvSpPr>
          <p:cNvPr id="32802" name="Content Placeholder 9"/>
          <p:cNvSpPr>
            <a:spLocks noGrp="1"/>
          </p:cNvSpPr>
          <p:nvPr>
            <p:ph sz="half" idx="1"/>
          </p:nvPr>
        </p:nvSpPr>
        <p:spPr>
          <a:xfrm>
            <a:off x="547729" y="1647824"/>
            <a:ext cx="8238653" cy="648810"/>
          </a:xfrm>
        </p:spPr>
        <p:txBody>
          <a:bodyPr/>
          <a:lstStyle/>
          <a:p>
            <a:pPr>
              <a:buNone/>
            </a:pPr>
            <a:r>
              <a:rPr lang="en-US" sz="2000" dirty="0" smtClean="0">
                <a:latin typeface="Century Gothic" panose="020B0502020202020204" pitchFamily="34" charset="0"/>
              </a:rPr>
              <a:t>You just charged $1,000…</a:t>
            </a:r>
          </a:p>
        </p:txBody>
      </p:sp>
      <p:graphicFrame>
        <p:nvGraphicFramePr>
          <p:cNvPr id="3" name="Table 2" descr="table with credit card balance and interest gained" title="scenario 1 table"/>
          <p:cNvGraphicFramePr>
            <a:graphicFrameLocks noGrp="1"/>
          </p:cNvGraphicFramePr>
          <p:nvPr>
            <p:extLst>
              <p:ext uri="{D42A27DB-BD31-4B8C-83A1-F6EECF244321}">
                <p14:modId xmlns:p14="http://schemas.microsoft.com/office/powerpoint/2010/main" val="80750905"/>
              </p:ext>
            </p:extLst>
          </p:nvPr>
        </p:nvGraphicFramePr>
        <p:xfrm>
          <a:off x="547688" y="2235270"/>
          <a:ext cx="3819775" cy="1854200"/>
        </p:xfrm>
        <a:graphic>
          <a:graphicData uri="http://schemas.openxmlformats.org/drawingml/2006/table">
            <a:tbl>
              <a:tblPr firstRow="1" bandRow="1">
                <a:tableStyleId>{69012ECD-51FC-41F1-AA8D-1B2483CD663E}</a:tableStyleId>
              </a:tblPr>
              <a:tblGrid>
                <a:gridCol w="2640680">
                  <a:extLst>
                    <a:ext uri="{9D8B030D-6E8A-4147-A177-3AD203B41FA5}">
                      <a16:colId xmlns:a16="http://schemas.microsoft.com/office/drawing/2014/main" val="2444915330"/>
                    </a:ext>
                  </a:extLst>
                </a:gridCol>
                <a:gridCol w="1179095">
                  <a:extLst>
                    <a:ext uri="{9D8B030D-6E8A-4147-A177-3AD203B41FA5}">
                      <a16:colId xmlns:a16="http://schemas.microsoft.com/office/drawing/2014/main" val="537103308"/>
                    </a:ext>
                  </a:extLst>
                </a:gridCol>
              </a:tblGrid>
              <a:tr h="370840">
                <a:tc>
                  <a:txBody>
                    <a:bodyPr/>
                    <a:lstStyle/>
                    <a:p>
                      <a:r>
                        <a:rPr lang="en-US" sz="1600" b="0" dirty="0" smtClean="0"/>
                        <a:t>SCENARIO</a:t>
                      </a:r>
                      <a:r>
                        <a:rPr lang="en-US" sz="1600" b="0" baseline="0" dirty="0" smtClean="0"/>
                        <a:t> 1</a:t>
                      </a:r>
                      <a:endParaRPr lang="en-US" sz="1600" b="0" dirty="0">
                        <a:latin typeface="Open Sans Light" panose="020B0306030504020204" pitchFamily="34" charset="0"/>
                        <a:ea typeface="Open Sans Light" panose="020B0306030504020204" pitchFamily="34" charset="0"/>
                        <a:cs typeface="Open Sans Light" panose="020B0306030504020204" pitchFamily="34" charset="0"/>
                      </a:endParaRPr>
                    </a:p>
                  </a:txBody>
                  <a:tcPr>
                    <a:solidFill>
                      <a:schemeClr val="tx2"/>
                    </a:solidFill>
                  </a:tcPr>
                </a:tc>
                <a:tc>
                  <a:txBody>
                    <a:bodyPr/>
                    <a:lstStyle/>
                    <a:p>
                      <a:pPr algn="ctr"/>
                      <a:endParaRPr lang="en-US" sz="1600" b="0" dirty="0">
                        <a:latin typeface="Open Sans Light" panose="020B0306030504020204" pitchFamily="34" charset="0"/>
                        <a:ea typeface="Open Sans Light" panose="020B0306030504020204" pitchFamily="34" charset="0"/>
                        <a:cs typeface="Open Sans Light" panose="020B0306030504020204" pitchFamily="34" charset="0"/>
                      </a:endParaRPr>
                    </a:p>
                  </a:txBody>
                  <a:tcPr>
                    <a:solidFill>
                      <a:schemeClr val="tx2"/>
                    </a:solidFill>
                  </a:tcPr>
                </a:tc>
                <a:extLst>
                  <a:ext uri="{0D108BD9-81ED-4DB2-BD59-A6C34878D82A}">
                    <a16:rowId xmlns:a16="http://schemas.microsoft.com/office/drawing/2014/main" val="1638958880"/>
                  </a:ext>
                </a:extLst>
              </a:tr>
              <a:tr h="370840">
                <a:tc>
                  <a:txBody>
                    <a:bodyPr/>
                    <a:lstStyle/>
                    <a:p>
                      <a:r>
                        <a:rPr lang="en-US" sz="1600" dirty="0" smtClean="0"/>
                        <a:t>Card Balance</a:t>
                      </a:r>
                      <a:endParaRPr lang="en-US" sz="1600" dirty="0">
                        <a:latin typeface="Open Sans Light" panose="020B0306030504020204" pitchFamily="34" charset="0"/>
                        <a:ea typeface="Open Sans Light" panose="020B0306030504020204" pitchFamily="34" charset="0"/>
                        <a:cs typeface="Open Sans Light" panose="020B0306030504020204" pitchFamily="34" charset="0"/>
                      </a:endParaRPr>
                    </a:p>
                  </a:txBody>
                  <a:tcPr/>
                </a:tc>
                <a:tc>
                  <a:txBody>
                    <a:bodyPr/>
                    <a:lstStyle/>
                    <a:p>
                      <a:pPr algn="ctr"/>
                      <a:r>
                        <a:rPr lang="en-US" sz="1600" dirty="0" smtClean="0"/>
                        <a:t>$1,000</a:t>
                      </a:r>
                      <a:endParaRPr lang="en-US" sz="1600" dirty="0">
                        <a:latin typeface="Open Sans Light" panose="020B0306030504020204" pitchFamily="34" charset="0"/>
                        <a:ea typeface="Open Sans Light" panose="020B0306030504020204" pitchFamily="34" charset="0"/>
                        <a:cs typeface="Open Sans Light" panose="020B0306030504020204" pitchFamily="34" charset="0"/>
                      </a:endParaRPr>
                    </a:p>
                  </a:txBody>
                  <a:tcPr/>
                </a:tc>
                <a:extLst>
                  <a:ext uri="{0D108BD9-81ED-4DB2-BD59-A6C34878D82A}">
                    <a16:rowId xmlns:a16="http://schemas.microsoft.com/office/drawing/2014/main" val="834438820"/>
                  </a:ext>
                </a:extLst>
              </a:tr>
              <a:tr h="370840">
                <a:tc>
                  <a:txBody>
                    <a:bodyPr/>
                    <a:lstStyle/>
                    <a:p>
                      <a:r>
                        <a:rPr lang="en-US" sz="1600" dirty="0" smtClean="0"/>
                        <a:t>Interest</a:t>
                      </a:r>
                      <a:r>
                        <a:rPr lang="en-US" sz="1600" baseline="0" dirty="0" smtClean="0"/>
                        <a:t> Rate (APR)</a:t>
                      </a:r>
                      <a:endParaRPr lang="en-US" sz="1600" dirty="0">
                        <a:latin typeface="Open Sans Light" panose="020B0306030504020204" pitchFamily="34" charset="0"/>
                        <a:ea typeface="Open Sans Light" panose="020B0306030504020204" pitchFamily="34" charset="0"/>
                        <a:cs typeface="Open Sans Light" panose="020B0306030504020204" pitchFamily="34" charset="0"/>
                      </a:endParaRPr>
                    </a:p>
                  </a:txBody>
                  <a:tcPr/>
                </a:tc>
                <a:tc>
                  <a:txBody>
                    <a:bodyPr/>
                    <a:lstStyle/>
                    <a:p>
                      <a:pPr algn="ctr"/>
                      <a:r>
                        <a:rPr lang="en-US" sz="1600" dirty="0" smtClean="0"/>
                        <a:t>24%</a:t>
                      </a:r>
                      <a:endParaRPr lang="en-US" sz="1600" dirty="0">
                        <a:latin typeface="Open Sans Light" panose="020B0306030504020204" pitchFamily="34" charset="0"/>
                        <a:ea typeface="Open Sans Light" panose="020B0306030504020204" pitchFamily="34" charset="0"/>
                        <a:cs typeface="Open Sans Light" panose="020B0306030504020204" pitchFamily="34" charset="0"/>
                      </a:endParaRPr>
                    </a:p>
                  </a:txBody>
                  <a:tcPr/>
                </a:tc>
                <a:extLst>
                  <a:ext uri="{0D108BD9-81ED-4DB2-BD59-A6C34878D82A}">
                    <a16:rowId xmlns:a16="http://schemas.microsoft.com/office/drawing/2014/main" val="3908194840"/>
                  </a:ext>
                </a:extLst>
              </a:tr>
              <a:tr h="370840">
                <a:tc>
                  <a:txBody>
                    <a:bodyPr/>
                    <a:lstStyle/>
                    <a:p>
                      <a:r>
                        <a:rPr lang="en-US" sz="1600" dirty="0" smtClean="0"/>
                        <a:t>Minimum Payment</a:t>
                      </a:r>
                      <a:endParaRPr lang="en-US" sz="1600" dirty="0">
                        <a:latin typeface="Open Sans Light" panose="020B0306030504020204" pitchFamily="34" charset="0"/>
                        <a:ea typeface="Open Sans Light" panose="020B0306030504020204" pitchFamily="34" charset="0"/>
                        <a:cs typeface="Open Sans Light" panose="020B0306030504020204" pitchFamily="34" charset="0"/>
                      </a:endParaRPr>
                    </a:p>
                  </a:txBody>
                  <a:tcPr/>
                </a:tc>
                <a:tc>
                  <a:txBody>
                    <a:bodyPr/>
                    <a:lstStyle/>
                    <a:p>
                      <a:pPr algn="ctr"/>
                      <a:r>
                        <a:rPr lang="en-US" sz="1600" dirty="0" smtClean="0"/>
                        <a:t>$25</a:t>
                      </a:r>
                      <a:endParaRPr lang="en-US" sz="1600" dirty="0">
                        <a:latin typeface="Open Sans Light" panose="020B0306030504020204" pitchFamily="34" charset="0"/>
                        <a:ea typeface="Open Sans Light" panose="020B0306030504020204" pitchFamily="34" charset="0"/>
                        <a:cs typeface="Open Sans Light" panose="020B0306030504020204" pitchFamily="34" charset="0"/>
                      </a:endParaRPr>
                    </a:p>
                  </a:txBody>
                  <a:tcPr/>
                </a:tc>
                <a:extLst>
                  <a:ext uri="{0D108BD9-81ED-4DB2-BD59-A6C34878D82A}">
                    <a16:rowId xmlns:a16="http://schemas.microsoft.com/office/drawing/2014/main" val="3588050021"/>
                  </a:ext>
                </a:extLst>
              </a:tr>
              <a:tr h="370840">
                <a:tc>
                  <a:txBody>
                    <a:bodyPr/>
                    <a:lstStyle/>
                    <a:p>
                      <a:r>
                        <a:rPr lang="en-US" sz="1600" dirty="0" smtClean="0"/>
                        <a:t>Interest Expense</a:t>
                      </a:r>
                      <a:endParaRPr lang="en-US" sz="1600" dirty="0">
                        <a:latin typeface="Open Sans Light" panose="020B0306030504020204" pitchFamily="34" charset="0"/>
                        <a:ea typeface="Open Sans Light" panose="020B0306030504020204" pitchFamily="34" charset="0"/>
                        <a:cs typeface="Open Sans Light" panose="020B0306030504020204" pitchFamily="34" charset="0"/>
                      </a:endParaRPr>
                    </a:p>
                  </a:txBody>
                  <a:tcPr/>
                </a:tc>
                <a:tc>
                  <a:txBody>
                    <a:bodyPr/>
                    <a:lstStyle/>
                    <a:p>
                      <a:pPr algn="ctr"/>
                      <a:r>
                        <a:rPr lang="en-US" sz="1600" dirty="0" smtClean="0"/>
                        <a:t>$2,219</a:t>
                      </a:r>
                      <a:endParaRPr lang="en-US" sz="1600" dirty="0">
                        <a:latin typeface="Open Sans Light" panose="020B0306030504020204" pitchFamily="34" charset="0"/>
                        <a:ea typeface="Open Sans Light" panose="020B0306030504020204" pitchFamily="34" charset="0"/>
                        <a:cs typeface="Open Sans Light" panose="020B0306030504020204" pitchFamily="34" charset="0"/>
                      </a:endParaRPr>
                    </a:p>
                  </a:txBody>
                  <a:tcPr/>
                </a:tc>
                <a:extLst>
                  <a:ext uri="{0D108BD9-81ED-4DB2-BD59-A6C34878D82A}">
                    <a16:rowId xmlns:a16="http://schemas.microsoft.com/office/drawing/2014/main" val="2411562493"/>
                  </a:ext>
                </a:extLst>
              </a:tr>
            </a:tbl>
          </a:graphicData>
        </a:graphic>
      </p:graphicFrame>
      <p:sp>
        <p:nvSpPr>
          <p:cNvPr id="4" name="Rectangle 3"/>
          <p:cNvSpPr/>
          <p:nvPr/>
        </p:nvSpPr>
        <p:spPr>
          <a:xfrm>
            <a:off x="547688" y="4199186"/>
            <a:ext cx="3819775" cy="584775"/>
          </a:xfrm>
          <a:prstGeom prst="rect">
            <a:avLst/>
          </a:prstGeom>
        </p:spPr>
        <p:txBody>
          <a:bodyPr wrap="square">
            <a:spAutoFit/>
          </a:bodyPr>
          <a:lstStyle/>
          <a:p>
            <a:pPr lvl="0" algn="ctr"/>
            <a:r>
              <a:rPr lang="en-US" sz="1600" b="1" dirty="0">
                <a:latin typeface="Open Sans Light" panose="020B0306030504020204" pitchFamily="34" charset="0"/>
                <a:ea typeface="Open Sans Light" panose="020B0306030504020204" pitchFamily="34" charset="0"/>
                <a:cs typeface="Open Sans Light" panose="020B0306030504020204" pitchFamily="34" charset="0"/>
              </a:rPr>
              <a:t>183 </a:t>
            </a:r>
            <a:r>
              <a:rPr lang="en-US" sz="1600" dirty="0">
                <a:latin typeface="Open Sans Light" panose="020B0306030504020204" pitchFamily="34" charset="0"/>
                <a:ea typeface="Open Sans Light" panose="020B0306030504020204" pitchFamily="34" charset="0"/>
                <a:cs typeface="Open Sans Light" panose="020B0306030504020204" pitchFamily="34" charset="0"/>
              </a:rPr>
              <a:t>months of minimum payments, total paid:  </a:t>
            </a:r>
            <a:r>
              <a:rPr lang="en-US" sz="1600" b="1" dirty="0">
                <a:latin typeface="Open Sans Light" panose="020B0306030504020204" pitchFamily="34" charset="0"/>
                <a:ea typeface="Open Sans Light" panose="020B0306030504020204" pitchFamily="34" charset="0"/>
                <a:cs typeface="Open Sans Light" panose="020B0306030504020204" pitchFamily="34" charset="0"/>
              </a:rPr>
              <a:t>$3,219</a:t>
            </a:r>
          </a:p>
        </p:txBody>
      </p:sp>
      <p:graphicFrame>
        <p:nvGraphicFramePr>
          <p:cNvPr id="8" name="Table 7" descr="table with credit card scenario with costs and interest rate" title="scenario 2 table"/>
          <p:cNvGraphicFramePr>
            <a:graphicFrameLocks noGrp="1"/>
          </p:cNvGraphicFramePr>
          <p:nvPr>
            <p:extLst>
              <p:ext uri="{D42A27DB-BD31-4B8C-83A1-F6EECF244321}">
                <p14:modId xmlns:p14="http://schemas.microsoft.com/office/powerpoint/2010/main" val="2264675698"/>
              </p:ext>
            </p:extLst>
          </p:nvPr>
        </p:nvGraphicFramePr>
        <p:xfrm>
          <a:off x="4957512" y="2235270"/>
          <a:ext cx="3819775" cy="1854200"/>
        </p:xfrm>
        <a:graphic>
          <a:graphicData uri="http://schemas.openxmlformats.org/drawingml/2006/table">
            <a:tbl>
              <a:tblPr firstRow="1" bandRow="1">
                <a:tableStyleId>{69012ECD-51FC-41F1-AA8D-1B2483CD663E}</a:tableStyleId>
              </a:tblPr>
              <a:tblGrid>
                <a:gridCol w="2640680">
                  <a:extLst>
                    <a:ext uri="{9D8B030D-6E8A-4147-A177-3AD203B41FA5}">
                      <a16:colId xmlns:a16="http://schemas.microsoft.com/office/drawing/2014/main" val="2444915330"/>
                    </a:ext>
                  </a:extLst>
                </a:gridCol>
                <a:gridCol w="1179095">
                  <a:extLst>
                    <a:ext uri="{9D8B030D-6E8A-4147-A177-3AD203B41FA5}">
                      <a16:colId xmlns:a16="http://schemas.microsoft.com/office/drawing/2014/main" val="537103308"/>
                    </a:ext>
                  </a:extLst>
                </a:gridCol>
              </a:tblGrid>
              <a:tr h="370840">
                <a:tc>
                  <a:txBody>
                    <a:bodyPr/>
                    <a:lstStyle/>
                    <a:p>
                      <a:r>
                        <a:rPr lang="en-US" sz="1600" b="0" dirty="0" smtClean="0"/>
                        <a:t>SCENARIO</a:t>
                      </a:r>
                      <a:r>
                        <a:rPr lang="en-US" sz="1600" b="0" baseline="0" dirty="0" smtClean="0"/>
                        <a:t> 2</a:t>
                      </a:r>
                      <a:endParaRPr lang="en-US" sz="1600" b="0" dirty="0">
                        <a:latin typeface="Open Sans Light" panose="020B0306030504020204" pitchFamily="34" charset="0"/>
                        <a:ea typeface="Open Sans Light" panose="020B0306030504020204" pitchFamily="34" charset="0"/>
                        <a:cs typeface="Open Sans Light" panose="020B0306030504020204" pitchFamily="34" charset="0"/>
                      </a:endParaRPr>
                    </a:p>
                  </a:txBody>
                  <a:tcPr>
                    <a:solidFill>
                      <a:schemeClr val="tx2"/>
                    </a:solidFill>
                  </a:tcPr>
                </a:tc>
                <a:tc>
                  <a:txBody>
                    <a:bodyPr/>
                    <a:lstStyle/>
                    <a:p>
                      <a:pPr algn="ctr"/>
                      <a:endParaRPr lang="en-US" sz="1600" b="0" dirty="0">
                        <a:latin typeface="Open Sans Light" panose="020B0306030504020204" pitchFamily="34" charset="0"/>
                        <a:ea typeface="Open Sans Light" panose="020B0306030504020204" pitchFamily="34" charset="0"/>
                        <a:cs typeface="Open Sans Light" panose="020B0306030504020204" pitchFamily="34" charset="0"/>
                      </a:endParaRPr>
                    </a:p>
                  </a:txBody>
                  <a:tcPr>
                    <a:solidFill>
                      <a:schemeClr val="tx2"/>
                    </a:solidFill>
                  </a:tcPr>
                </a:tc>
                <a:extLst>
                  <a:ext uri="{0D108BD9-81ED-4DB2-BD59-A6C34878D82A}">
                    <a16:rowId xmlns:a16="http://schemas.microsoft.com/office/drawing/2014/main" val="1638958880"/>
                  </a:ext>
                </a:extLst>
              </a:tr>
              <a:tr h="370840">
                <a:tc>
                  <a:txBody>
                    <a:bodyPr/>
                    <a:lstStyle/>
                    <a:p>
                      <a:r>
                        <a:rPr lang="en-US" sz="1600" dirty="0" smtClean="0"/>
                        <a:t>Card Balance</a:t>
                      </a:r>
                      <a:endParaRPr lang="en-US" sz="1600" dirty="0">
                        <a:latin typeface="Open Sans Light" panose="020B0306030504020204" pitchFamily="34" charset="0"/>
                        <a:ea typeface="Open Sans Light" panose="020B0306030504020204" pitchFamily="34" charset="0"/>
                        <a:cs typeface="Open Sans Light" panose="020B0306030504020204" pitchFamily="34" charset="0"/>
                      </a:endParaRPr>
                    </a:p>
                  </a:txBody>
                  <a:tcPr/>
                </a:tc>
                <a:tc>
                  <a:txBody>
                    <a:bodyPr/>
                    <a:lstStyle/>
                    <a:p>
                      <a:pPr algn="ctr"/>
                      <a:r>
                        <a:rPr lang="en-US" sz="1600" dirty="0" smtClean="0"/>
                        <a:t>$1,000</a:t>
                      </a:r>
                      <a:endParaRPr lang="en-US" sz="1600" dirty="0">
                        <a:latin typeface="Open Sans Light" panose="020B0306030504020204" pitchFamily="34" charset="0"/>
                        <a:ea typeface="Open Sans Light" panose="020B0306030504020204" pitchFamily="34" charset="0"/>
                        <a:cs typeface="Open Sans Light" panose="020B0306030504020204" pitchFamily="34" charset="0"/>
                      </a:endParaRPr>
                    </a:p>
                  </a:txBody>
                  <a:tcPr/>
                </a:tc>
                <a:extLst>
                  <a:ext uri="{0D108BD9-81ED-4DB2-BD59-A6C34878D82A}">
                    <a16:rowId xmlns:a16="http://schemas.microsoft.com/office/drawing/2014/main" val="834438820"/>
                  </a:ext>
                </a:extLst>
              </a:tr>
              <a:tr h="370840">
                <a:tc>
                  <a:txBody>
                    <a:bodyPr/>
                    <a:lstStyle/>
                    <a:p>
                      <a:r>
                        <a:rPr lang="en-US" sz="1600" dirty="0" smtClean="0"/>
                        <a:t>Interest</a:t>
                      </a:r>
                      <a:r>
                        <a:rPr lang="en-US" sz="1600" baseline="0" dirty="0" smtClean="0"/>
                        <a:t> Rate (APR)</a:t>
                      </a:r>
                      <a:endParaRPr lang="en-US" sz="1600" dirty="0">
                        <a:latin typeface="Open Sans Light" panose="020B0306030504020204" pitchFamily="34" charset="0"/>
                        <a:ea typeface="Open Sans Light" panose="020B0306030504020204" pitchFamily="34" charset="0"/>
                        <a:cs typeface="Open Sans Light" panose="020B0306030504020204" pitchFamily="34" charset="0"/>
                      </a:endParaRPr>
                    </a:p>
                  </a:txBody>
                  <a:tcPr/>
                </a:tc>
                <a:tc>
                  <a:txBody>
                    <a:bodyPr/>
                    <a:lstStyle/>
                    <a:p>
                      <a:pPr algn="ctr"/>
                      <a:r>
                        <a:rPr lang="en-US" sz="1600" dirty="0" smtClean="0"/>
                        <a:t>14%</a:t>
                      </a:r>
                      <a:endParaRPr lang="en-US" sz="1600" dirty="0">
                        <a:latin typeface="Open Sans Light" panose="020B0306030504020204" pitchFamily="34" charset="0"/>
                        <a:ea typeface="Open Sans Light" panose="020B0306030504020204" pitchFamily="34" charset="0"/>
                        <a:cs typeface="Open Sans Light" panose="020B0306030504020204" pitchFamily="34" charset="0"/>
                      </a:endParaRPr>
                    </a:p>
                  </a:txBody>
                  <a:tcPr/>
                </a:tc>
                <a:extLst>
                  <a:ext uri="{0D108BD9-81ED-4DB2-BD59-A6C34878D82A}">
                    <a16:rowId xmlns:a16="http://schemas.microsoft.com/office/drawing/2014/main" val="3908194840"/>
                  </a:ext>
                </a:extLst>
              </a:tr>
              <a:tr h="370840">
                <a:tc>
                  <a:txBody>
                    <a:bodyPr/>
                    <a:lstStyle/>
                    <a:p>
                      <a:r>
                        <a:rPr lang="en-US" sz="1600" dirty="0" smtClean="0"/>
                        <a:t>Minimum Payment</a:t>
                      </a:r>
                      <a:endParaRPr lang="en-US" sz="1600" dirty="0">
                        <a:latin typeface="Open Sans Light" panose="020B0306030504020204" pitchFamily="34" charset="0"/>
                        <a:ea typeface="Open Sans Light" panose="020B0306030504020204" pitchFamily="34" charset="0"/>
                        <a:cs typeface="Open Sans Light" panose="020B0306030504020204" pitchFamily="34" charset="0"/>
                      </a:endParaRPr>
                    </a:p>
                  </a:txBody>
                  <a:tcPr/>
                </a:tc>
                <a:tc>
                  <a:txBody>
                    <a:bodyPr/>
                    <a:lstStyle/>
                    <a:p>
                      <a:pPr algn="ctr"/>
                      <a:r>
                        <a:rPr lang="en-US" sz="1600" dirty="0" smtClean="0"/>
                        <a:t>$25</a:t>
                      </a:r>
                      <a:endParaRPr lang="en-US" sz="1600" dirty="0">
                        <a:latin typeface="Open Sans Light" panose="020B0306030504020204" pitchFamily="34" charset="0"/>
                        <a:ea typeface="Open Sans Light" panose="020B0306030504020204" pitchFamily="34" charset="0"/>
                        <a:cs typeface="Open Sans Light" panose="020B0306030504020204" pitchFamily="34" charset="0"/>
                      </a:endParaRPr>
                    </a:p>
                  </a:txBody>
                  <a:tcPr/>
                </a:tc>
                <a:extLst>
                  <a:ext uri="{0D108BD9-81ED-4DB2-BD59-A6C34878D82A}">
                    <a16:rowId xmlns:a16="http://schemas.microsoft.com/office/drawing/2014/main" val="3588050021"/>
                  </a:ext>
                </a:extLst>
              </a:tr>
              <a:tr h="370840">
                <a:tc>
                  <a:txBody>
                    <a:bodyPr/>
                    <a:lstStyle/>
                    <a:p>
                      <a:r>
                        <a:rPr lang="en-US" sz="1600" dirty="0" smtClean="0"/>
                        <a:t>Interest Expense</a:t>
                      </a:r>
                      <a:endParaRPr lang="en-US" sz="1600" dirty="0">
                        <a:latin typeface="Open Sans Light" panose="020B0306030504020204" pitchFamily="34" charset="0"/>
                        <a:ea typeface="Open Sans Light" panose="020B0306030504020204" pitchFamily="34" charset="0"/>
                        <a:cs typeface="Open Sans Light" panose="020B0306030504020204" pitchFamily="34" charset="0"/>
                      </a:endParaRPr>
                    </a:p>
                  </a:txBody>
                  <a:tcPr/>
                </a:tc>
                <a:tc>
                  <a:txBody>
                    <a:bodyPr/>
                    <a:lstStyle/>
                    <a:p>
                      <a:pPr algn="ctr"/>
                      <a:r>
                        <a:rPr lang="en-US" sz="1600" dirty="0" smtClean="0"/>
                        <a:t>$563</a:t>
                      </a:r>
                      <a:endParaRPr lang="en-US" sz="1600" dirty="0">
                        <a:latin typeface="Open Sans Light" panose="020B0306030504020204" pitchFamily="34" charset="0"/>
                        <a:ea typeface="Open Sans Light" panose="020B0306030504020204" pitchFamily="34" charset="0"/>
                        <a:cs typeface="Open Sans Light" panose="020B0306030504020204" pitchFamily="34" charset="0"/>
                      </a:endParaRPr>
                    </a:p>
                  </a:txBody>
                  <a:tcPr/>
                </a:tc>
                <a:extLst>
                  <a:ext uri="{0D108BD9-81ED-4DB2-BD59-A6C34878D82A}">
                    <a16:rowId xmlns:a16="http://schemas.microsoft.com/office/drawing/2014/main" val="2411562493"/>
                  </a:ext>
                </a:extLst>
              </a:tr>
            </a:tbl>
          </a:graphicData>
        </a:graphic>
      </p:graphicFrame>
      <p:sp>
        <p:nvSpPr>
          <p:cNvPr id="10" name="Rectangle 9"/>
          <p:cNvSpPr/>
          <p:nvPr/>
        </p:nvSpPr>
        <p:spPr>
          <a:xfrm>
            <a:off x="4957512" y="4199185"/>
            <a:ext cx="3819775" cy="584775"/>
          </a:xfrm>
          <a:prstGeom prst="rect">
            <a:avLst/>
          </a:prstGeom>
        </p:spPr>
        <p:txBody>
          <a:bodyPr wrap="square">
            <a:spAutoFit/>
          </a:bodyPr>
          <a:lstStyle/>
          <a:p>
            <a:pPr lvl="0" algn="ctr">
              <a:tabLst>
                <a:tab pos="6913563" algn="l"/>
              </a:tabLst>
            </a:pPr>
            <a:r>
              <a:rPr lang="en-US" sz="1600" b="1" dirty="0">
                <a:latin typeface="Open Sans Light" panose="020B0306030504020204" pitchFamily="34" charset="0"/>
                <a:ea typeface="Open Sans Light" panose="020B0306030504020204" pitchFamily="34" charset="0"/>
                <a:cs typeface="Open Sans Light" panose="020B0306030504020204" pitchFamily="34" charset="0"/>
              </a:rPr>
              <a:t>92 </a:t>
            </a:r>
            <a:r>
              <a:rPr lang="en-US" sz="1600" dirty="0">
                <a:latin typeface="Open Sans Light" panose="020B0306030504020204" pitchFamily="34" charset="0"/>
                <a:ea typeface="Open Sans Light" panose="020B0306030504020204" pitchFamily="34" charset="0"/>
                <a:cs typeface="Open Sans Light" panose="020B0306030504020204" pitchFamily="34" charset="0"/>
              </a:rPr>
              <a:t>months of minimum payments, total paid:  </a:t>
            </a:r>
            <a:r>
              <a:rPr lang="en-US" sz="1600" b="1" dirty="0">
                <a:latin typeface="Open Sans Light" panose="020B0306030504020204" pitchFamily="34" charset="0"/>
                <a:ea typeface="Open Sans Light" panose="020B0306030504020204" pitchFamily="34" charset="0"/>
                <a:cs typeface="Open Sans Light" panose="020B0306030504020204" pitchFamily="34" charset="0"/>
              </a:rPr>
              <a:t>$1,563</a:t>
            </a:r>
          </a:p>
        </p:txBody>
      </p:sp>
      <p:sp>
        <p:nvSpPr>
          <p:cNvPr id="32804" name="Text Box 38"/>
          <p:cNvSpPr txBox="1">
            <a:spLocks noChangeArrowheads="1"/>
          </p:cNvSpPr>
          <p:nvPr/>
        </p:nvSpPr>
        <p:spPr bwMode="auto">
          <a:xfrm>
            <a:off x="345531" y="6429999"/>
            <a:ext cx="8043863" cy="215444"/>
          </a:xfrm>
          <a:prstGeom prst="rect">
            <a:avLst/>
          </a:prstGeom>
          <a:noFill/>
          <a:ln w="9525">
            <a:noFill/>
            <a:miter lim="800000"/>
            <a:headEnd/>
            <a:tailEnd/>
          </a:ln>
        </p:spPr>
        <p:txBody>
          <a:bodyPr wrap="square" lIns="0" tIns="0" rIns="0" bIns="0">
            <a:spAutoFit/>
          </a:bodyPr>
          <a:lstStyle/>
          <a:p>
            <a:pPr>
              <a:spcBef>
                <a:spcPct val="50000"/>
              </a:spcBef>
            </a:pPr>
            <a:r>
              <a:rPr lang="en-US" sz="1400" i="1" dirty="0">
                <a:latin typeface="Century Gothic" panose="020B0502020202020204" pitchFamily="34" charset="0"/>
              </a:rPr>
              <a:t>Examples are for illustrative purposes only. </a:t>
            </a:r>
          </a:p>
        </p:txBody>
      </p:sp>
    </p:spTree>
    <p:extLst>
      <p:ext uri="{BB962C8B-B14F-4D97-AF65-F5344CB8AC3E}">
        <p14:creationId xmlns:p14="http://schemas.microsoft.com/office/powerpoint/2010/main" val="281023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6" name="Picture 3" descr="dollar icon" title="dollar icon"/>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bwMode="auto">
          <a:xfrm>
            <a:off x="5712455" y="4040372"/>
            <a:ext cx="2761693" cy="1571308"/>
          </a:xfrm>
          <a:prstGeom prst="rect">
            <a:avLst/>
          </a:prstGeom>
          <a:noFill/>
          <a:ln w="9525">
            <a:noFill/>
            <a:miter lim="800000"/>
            <a:headEnd/>
            <a:tailEnd/>
          </a:ln>
        </p:spPr>
      </p:pic>
      <p:sp>
        <p:nvSpPr>
          <p:cNvPr id="33795" name="Content Placeholder 2"/>
          <p:cNvSpPr>
            <a:spLocks noGrp="1"/>
          </p:cNvSpPr>
          <p:nvPr>
            <p:ph idx="1"/>
          </p:nvPr>
        </p:nvSpPr>
        <p:spPr>
          <a:xfrm>
            <a:off x="547730" y="1646600"/>
            <a:ext cx="8229600" cy="2393772"/>
          </a:xfrm>
        </p:spPr>
        <p:txBody>
          <a:bodyPr/>
          <a:lstStyle/>
          <a:p>
            <a:r>
              <a:rPr lang="en-US" sz="1800" dirty="0" smtClean="0">
                <a:latin typeface="Century Gothic" panose="020B0502020202020204" pitchFamily="34" charset="0"/>
              </a:rPr>
              <a:t>Do you pay your credit card in full each month?</a:t>
            </a:r>
          </a:p>
          <a:p>
            <a:r>
              <a:rPr lang="en-US" sz="1800" dirty="0" smtClean="0">
                <a:latin typeface="Century Gothic" panose="020B0502020202020204" pitchFamily="34" charset="0"/>
              </a:rPr>
              <a:t>If not, do you pay the minimum amount or more toward the balance?</a:t>
            </a:r>
          </a:p>
          <a:p>
            <a:r>
              <a:rPr lang="en-US" sz="1800" dirty="0" smtClean="0">
                <a:latin typeface="Century Gothic" panose="020B0502020202020204" pitchFamily="34" charset="0"/>
              </a:rPr>
              <a:t>What is the long-term consequence of paying only the minimum?</a:t>
            </a:r>
          </a:p>
        </p:txBody>
      </p:sp>
      <p:sp>
        <p:nvSpPr>
          <p:cNvPr id="2" name="Title 1"/>
          <p:cNvSpPr>
            <a:spLocks noGrp="1"/>
          </p:cNvSpPr>
          <p:nvPr>
            <p:ph type="title"/>
          </p:nvPr>
        </p:nvSpPr>
        <p:spPr/>
        <p:txBody>
          <a:bodyPr/>
          <a:lstStyle/>
          <a:p>
            <a:r>
              <a:rPr lang="en-US" dirty="0"/>
              <a:t>Think about it</a:t>
            </a:r>
            <a:br>
              <a:rPr lang="en-US" dirty="0"/>
            </a:br>
            <a:endParaRPr lang="en-US" dirty="0"/>
          </a:p>
        </p:txBody>
      </p:sp>
    </p:spTree>
    <p:extLst>
      <p:ext uri="{BB962C8B-B14F-4D97-AF65-F5344CB8AC3E}">
        <p14:creationId xmlns:p14="http://schemas.microsoft.com/office/powerpoint/2010/main" val="1025746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44" name="Text Box 29"/>
          <p:cNvSpPr txBox="1">
            <a:spLocks noChangeArrowheads="1"/>
          </p:cNvSpPr>
          <p:nvPr/>
        </p:nvSpPr>
        <p:spPr bwMode="auto">
          <a:xfrm>
            <a:off x="129604" y="6274752"/>
            <a:ext cx="7988300" cy="522288"/>
          </a:xfrm>
          <a:prstGeom prst="rect">
            <a:avLst/>
          </a:prstGeom>
          <a:noFill/>
          <a:ln w="9525">
            <a:noFill/>
            <a:miter lim="800000"/>
            <a:headEnd/>
            <a:tailEnd/>
          </a:ln>
        </p:spPr>
        <p:txBody>
          <a:bodyPr>
            <a:spAutoFit/>
          </a:bodyPr>
          <a:lstStyle/>
          <a:p>
            <a:pPr>
              <a:spcBef>
                <a:spcPct val="50000"/>
              </a:spcBef>
              <a:tabLst>
                <a:tab pos="168275" algn="l"/>
              </a:tabLst>
            </a:pPr>
            <a:r>
              <a:rPr lang="en-US" sz="1400" dirty="0">
                <a:latin typeface="Century Gothic" panose="020B0502020202020204" pitchFamily="34" charset="0"/>
              </a:rPr>
              <a:t>*	Calculated based on an Annual Percentage Rate (APR) of </a:t>
            </a:r>
            <a:r>
              <a:rPr lang="en-US" sz="1400" dirty="0" smtClean="0">
                <a:latin typeface="Century Gothic" panose="020B0502020202020204" pitchFamily="34" charset="0"/>
              </a:rPr>
              <a:t>14.00</a:t>
            </a:r>
            <a:r>
              <a:rPr lang="en-US" sz="1400" dirty="0">
                <a:latin typeface="Century Gothic" panose="020B0502020202020204" pitchFamily="34" charset="0"/>
              </a:rPr>
              <a:t>%</a:t>
            </a:r>
            <a:br>
              <a:rPr lang="en-US" sz="1400" dirty="0">
                <a:latin typeface="Century Gothic" panose="020B0502020202020204" pitchFamily="34" charset="0"/>
              </a:rPr>
            </a:br>
            <a:r>
              <a:rPr lang="en-US" sz="1400" dirty="0">
                <a:latin typeface="Century Gothic" panose="020B0502020202020204" pitchFamily="34" charset="0"/>
              </a:rPr>
              <a:t>	Example is for illustrative purposes only. </a:t>
            </a:r>
          </a:p>
        </p:txBody>
      </p:sp>
      <p:graphicFrame>
        <p:nvGraphicFramePr>
          <p:cNvPr id="34850" name="Group 34" descr="table with two different scenarios about credit card payments" title="table with two scenarios"/>
          <p:cNvGraphicFramePr>
            <a:graphicFrameLocks noGrp="1"/>
          </p:cNvGraphicFramePr>
          <p:nvPr>
            <p:ph sz="half" idx="1"/>
            <p:extLst>
              <p:ext uri="{D42A27DB-BD31-4B8C-83A1-F6EECF244321}">
                <p14:modId xmlns:p14="http://schemas.microsoft.com/office/powerpoint/2010/main" val="128017855"/>
              </p:ext>
            </p:extLst>
          </p:nvPr>
        </p:nvGraphicFramePr>
        <p:xfrm>
          <a:off x="481119" y="3560444"/>
          <a:ext cx="8270234" cy="2354264"/>
        </p:xfrm>
        <a:graphic>
          <a:graphicData uri="http://schemas.openxmlformats.org/drawingml/2006/table">
            <a:tbl>
              <a:tblPr firstRow="1"/>
              <a:tblGrid>
                <a:gridCol w="4000462">
                  <a:extLst>
                    <a:ext uri="{9D8B030D-6E8A-4147-A177-3AD203B41FA5}">
                      <a16:colId xmlns:a16="http://schemas.microsoft.com/office/drawing/2014/main" val="20000"/>
                    </a:ext>
                  </a:extLst>
                </a:gridCol>
                <a:gridCol w="2014106">
                  <a:extLst>
                    <a:ext uri="{9D8B030D-6E8A-4147-A177-3AD203B41FA5}">
                      <a16:colId xmlns:a16="http://schemas.microsoft.com/office/drawing/2014/main" val="20001"/>
                    </a:ext>
                  </a:extLst>
                </a:gridCol>
                <a:gridCol w="2255666">
                  <a:extLst>
                    <a:ext uri="{9D8B030D-6E8A-4147-A177-3AD203B41FA5}">
                      <a16:colId xmlns:a16="http://schemas.microsoft.com/office/drawing/2014/main" val="20002"/>
                    </a:ext>
                  </a:extLst>
                </a:gridCol>
              </a:tblGrid>
              <a:tr h="393700">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endParaRPr kumimoji="0" lang="en-US" sz="1600" b="1" i="0" u="none" strike="noStrike" cap="none" normalizeH="0" baseline="0" dirty="0" smtClean="0">
                        <a:ln>
                          <a:noFill/>
                        </a:ln>
                        <a:solidFill>
                          <a:schemeClr val="bg1"/>
                        </a:solidFill>
                        <a:effectLst/>
                        <a:latin typeface="Century Gothic" panose="020B0502020202020204" pitchFamily="34" charset="0"/>
                        <a:ea typeface="ヒラギノ角ゴ Pro W3" pitchFamily="1" charset="-128"/>
                      </a:endParaRPr>
                    </a:p>
                  </a:txBody>
                  <a:tcPr marL="42361" marR="42361"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5199A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Century Gothic" panose="020B0502020202020204" pitchFamily="34" charset="0"/>
                          <a:ea typeface="ヒラギノ角ゴ Pro W3" pitchFamily="1" charset="-128"/>
                        </a:rPr>
                        <a:t>Scenario One</a:t>
                      </a:r>
                    </a:p>
                  </a:txBody>
                  <a:tcPr marL="42361" marR="42361"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5199A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Century Gothic" panose="020B0502020202020204" pitchFamily="34" charset="0"/>
                          <a:ea typeface="ヒラギノ角ゴ Pro W3" pitchFamily="1" charset="-128"/>
                        </a:rPr>
                        <a:t>Scenario Two</a:t>
                      </a:r>
                    </a:p>
                  </a:txBody>
                  <a:tcPr marL="42361" marR="42361"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5199AD"/>
                    </a:solidFill>
                  </a:tcPr>
                </a:tc>
                <a:extLst>
                  <a:ext uri="{0D108BD9-81ED-4DB2-BD59-A6C34878D82A}">
                    <a16:rowId xmlns:a16="http://schemas.microsoft.com/office/drawing/2014/main" val="10000"/>
                  </a:ext>
                </a:extLst>
              </a:tr>
              <a:tr h="6810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entury Gothic" panose="020B0502020202020204" pitchFamily="34" charset="0"/>
                          <a:ea typeface="ヒラギノ角ゴ Pro W3" pitchFamily="1" charset="-128"/>
                        </a:rPr>
                        <a:t>If you make no additional charges using this card and each month you pay…</a:t>
                      </a:r>
                    </a:p>
                  </a:txBody>
                  <a:tcPr marL="42361" marR="42361"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5199AD">
                        <a:alpha val="19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entury Gothic" panose="020B0502020202020204" pitchFamily="34" charset="0"/>
                          <a:ea typeface="ヒラギノ角ゴ Pro W3" pitchFamily="1" charset="-128"/>
                        </a:rPr>
                        <a:t>Only the minimum payment ($52.50)</a:t>
                      </a:r>
                    </a:p>
                  </a:txBody>
                  <a:tcPr marL="42361" marR="42361"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5199AD">
                        <a:alpha val="19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entury Gothic" panose="020B0502020202020204" pitchFamily="34" charset="0"/>
                          <a:ea typeface="ヒラギノ角ゴ Pro W3" pitchFamily="1" charset="-128"/>
                        </a:rPr>
                        <a:t>$168</a:t>
                      </a:r>
                    </a:p>
                  </a:txBody>
                  <a:tcPr marL="42361" marR="42361"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5199AD">
                        <a:alpha val="19000"/>
                      </a:srgbClr>
                    </a:solidFill>
                  </a:tcPr>
                </a:tc>
                <a:extLst>
                  <a:ext uri="{0D108BD9-81ED-4DB2-BD59-A6C34878D82A}">
                    <a16:rowId xmlns:a16="http://schemas.microsoft.com/office/drawing/2014/main" val="10001"/>
                  </a:ext>
                </a:extLst>
              </a:tr>
              <a:tr h="6397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entury Gothic" panose="020B0502020202020204" pitchFamily="34" charset="0"/>
                          <a:ea typeface="ヒラギノ角ゴ Pro W3" pitchFamily="1" charset="-128"/>
                        </a:rPr>
                        <a:t>You will pay off the balance shown on this statement in about…</a:t>
                      </a:r>
                    </a:p>
                  </a:txBody>
                  <a:tcPr marL="42361" marR="42361"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5199AD">
                        <a:alpha val="19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entury Gothic" panose="020B0502020202020204" pitchFamily="34" charset="0"/>
                          <a:ea typeface="ヒラギノ角ゴ Pro W3" pitchFamily="1" charset="-128"/>
                        </a:rPr>
                        <a:t>12 Years, 3 months</a:t>
                      </a:r>
                    </a:p>
                  </a:txBody>
                  <a:tcPr marL="42361" marR="42361"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5199AD">
                        <a:alpha val="19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entury Gothic" panose="020B0502020202020204" pitchFamily="34" charset="0"/>
                          <a:ea typeface="ヒラギノ角ゴ Pro W3" pitchFamily="1" charset="-128"/>
                        </a:rPr>
                        <a:t>3 Years, 11 months </a:t>
                      </a:r>
                    </a:p>
                  </a:txBody>
                  <a:tcPr marL="42361" marR="42361"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5199AD">
                        <a:alpha val="19000"/>
                      </a:srgbClr>
                    </a:solidFill>
                  </a:tcPr>
                </a:tc>
                <a:extLst>
                  <a:ext uri="{0D108BD9-81ED-4DB2-BD59-A6C34878D82A}">
                    <a16:rowId xmlns:a16="http://schemas.microsoft.com/office/drawing/2014/main" val="10002"/>
                  </a:ext>
                </a:extLst>
              </a:tr>
              <a:tr h="6397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entury Gothic" panose="020B0502020202020204" pitchFamily="34" charset="0"/>
                          <a:ea typeface="ヒラギノ角ゴ Pro W3" pitchFamily="1" charset="-128"/>
                        </a:rPr>
                        <a:t>And you will end up paying an estimated total of…</a:t>
                      </a:r>
                    </a:p>
                  </a:txBody>
                  <a:tcPr marL="42361" marR="42361"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5199AD">
                        <a:alpha val="19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entury Gothic" panose="020B0502020202020204" pitchFamily="34" charset="0"/>
                          <a:ea typeface="ヒラギノ角ゴ Pro W3" pitchFamily="1" charset="-128"/>
                        </a:rPr>
                        <a:t>$3,625*</a:t>
                      </a:r>
                    </a:p>
                  </a:txBody>
                  <a:tcPr marL="42361" marR="42361"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5199AD">
                        <a:alpha val="19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Century Gothic" panose="020B0502020202020204" pitchFamily="34" charset="0"/>
                          <a:ea typeface="ヒラギノ角ゴ Pro W3" pitchFamily="1" charset="-128"/>
                        </a:rPr>
                        <a:t>$2,442*</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Century Gothic" panose="020B0502020202020204" pitchFamily="34" charset="0"/>
                          <a:ea typeface="ヒラギノ角ゴ Pro W3" pitchFamily="1" charset="-128"/>
                        </a:rPr>
                        <a:t>(difference of $1,183)</a:t>
                      </a:r>
                    </a:p>
                  </a:txBody>
                  <a:tcPr marL="42361" marR="42361"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58433"/>
                    </a:solidFill>
                  </a:tcPr>
                </a:tc>
                <a:extLst>
                  <a:ext uri="{0D108BD9-81ED-4DB2-BD59-A6C34878D82A}">
                    <a16:rowId xmlns:a16="http://schemas.microsoft.com/office/drawing/2014/main" val="10003"/>
                  </a:ext>
                </a:extLst>
              </a:tr>
            </a:tbl>
          </a:graphicData>
        </a:graphic>
      </p:graphicFrame>
      <p:sp>
        <p:nvSpPr>
          <p:cNvPr id="3" name="Content Placeholder 2"/>
          <p:cNvSpPr>
            <a:spLocks noGrp="1"/>
          </p:cNvSpPr>
          <p:nvPr>
            <p:ph sz="half" idx="2"/>
          </p:nvPr>
        </p:nvSpPr>
        <p:spPr/>
        <p:txBody>
          <a:bodyPr/>
          <a:lstStyle/>
          <a:p>
            <a:endParaRPr lang="en-US" b="1" dirty="0" smtClean="0">
              <a:solidFill>
                <a:srgbClr val="CCBE3C"/>
              </a:solidFill>
              <a:latin typeface="Century Gothic" panose="020B0502020202020204" pitchFamily="34" charset="0"/>
            </a:endParaRPr>
          </a:p>
          <a:p>
            <a:pPr marL="0" indent="0">
              <a:buNone/>
            </a:pPr>
            <a:endParaRPr lang="en-US" b="1" dirty="0" smtClean="0">
              <a:solidFill>
                <a:srgbClr val="CCBE3C"/>
              </a:solidFill>
              <a:latin typeface="Century Gothic" panose="020B0502020202020204" pitchFamily="34" charset="0"/>
            </a:endParaRPr>
          </a:p>
          <a:p>
            <a:pPr marL="0" indent="0" algn="ctr">
              <a:buNone/>
            </a:pPr>
            <a:r>
              <a:rPr lang="en-US" sz="2000" dirty="0" smtClean="0">
                <a:solidFill>
                  <a:schemeClr val="accent3"/>
                </a:solidFill>
                <a:latin typeface="Century Gothic" panose="020B0502020202020204" pitchFamily="34" charset="0"/>
              </a:rPr>
              <a:t>Minimum </a:t>
            </a:r>
            <a:r>
              <a:rPr lang="en-US" sz="2000" dirty="0">
                <a:solidFill>
                  <a:schemeClr val="accent3"/>
                </a:solidFill>
                <a:latin typeface="Century Gothic" panose="020B0502020202020204" pitchFamily="34" charset="0"/>
              </a:rPr>
              <a:t>monthly payment = $52.50</a:t>
            </a:r>
          </a:p>
          <a:p>
            <a:pPr marL="0" indent="0">
              <a:buNone/>
            </a:pPr>
            <a:endParaRPr lang="en-US" dirty="0"/>
          </a:p>
        </p:txBody>
      </p:sp>
      <p:grpSp>
        <p:nvGrpSpPr>
          <p:cNvPr id="14" name="Group 487" descr="piggybank icon" title="piggybank icon"/>
          <p:cNvGrpSpPr>
            <a:grpSpLocks noChangeAspect="1"/>
          </p:cNvGrpSpPr>
          <p:nvPr/>
        </p:nvGrpSpPr>
        <p:grpSpPr bwMode="auto">
          <a:xfrm>
            <a:off x="6359885" y="1516378"/>
            <a:ext cx="1171988" cy="1139396"/>
            <a:chOff x="2100" y="2685"/>
            <a:chExt cx="899" cy="874"/>
          </a:xfrm>
          <a:solidFill>
            <a:schemeClr val="accent3"/>
          </a:solidFill>
        </p:grpSpPr>
        <p:sp>
          <p:nvSpPr>
            <p:cNvPr id="15" name="Freeform 489"/>
            <p:cNvSpPr>
              <a:spLocks noEditPoints="1"/>
            </p:cNvSpPr>
            <p:nvPr/>
          </p:nvSpPr>
          <p:spPr bwMode="auto">
            <a:xfrm>
              <a:off x="2279" y="2685"/>
              <a:ext cx="204" cy="203"/>
            </a:xfrm>
            <a:custGeom>
              <a:avLst/>
              <a:gdLst>
                <a:gd name="T0" fmla="*/ 368 w 814"/>
                <a:gd name="T1" fmla="*/ 144 h 814"/>
                <a:gd name="T2" fmla="*/ 296 w 814"/>
                <a:gd name="T3" fmla="*/ 166 h 814"/>
                <a:gd name="T4" fmla="*/ 233 w 814"/>
                <a:gd name="T5" fmla="*/ 206 h 814"/>
                <a:gd name="T6" fmla="*/ 185 w 814"/>
                <a:gd name="T7" fmla="*/ 262 h 814"/>
                <a:gd name="T8" fmla="*/ 153 w 814"/>
                <a:gd name="T9" fmla="*/ 330 h 814"/>
                <a:gd name="T10" fmla="*/ 142 w 814"/>
                <a:gd name="T11" fmla="*/ 406 h 814"/>
                <a:gd name="T12" fmla="*/ 153 w 814"/>
                <a:gd name="T13" fmla="*/ 483 h 814"/>
                <a:gd name="T14" fmla="*/ 185 w 814"/>
                <a:gd name="T15" fmla="*/ 551 h 814"/>
                <a:gd name="T16" fmla="*/ 233 w 814"/>
                <a:gd name="T17" fmla="*/ 607 h 814"/>
                <a:gd name="T18" fmla="*/ 296 w 814"/>
                <a:gd name="T19" fmla="*/ 648 h 814"/>
                <a:gd name="T20" fmla="*/ 368 w 814"/>
                <a:gd name="T21" fmla="*/ 670 h 814"/>
                <a:gd name="T22" fmla="*/ 446 w 814"/>
                <a:gd name="T23" fmla="*/ 670 h 814"/>
                <a:gd name="T24" fmla="*/ 520 w 814"/>
                <a:gd name="T25" fmla="*/ 648 h 814"/>
                <a:gd name="T26" fmla="*/ 581 w 814"/>
                <a:gd name="T27" fmla="*/ 607 h 814"/>
                <a:gd name="T28" fmla="*/ 631 w 814"/>
                <a:gd name="T29" fmla="*/ 551 h 814"/>
                <a:gd name="T30" fmla="*/ 662 w 814"/>
                <a:gd name="T31" fmla="*/ 483 h 814"/>
                <a:gd name="T32" fmla="*/ 674 w 814"/>
                <a:gd name="T33" fmla="*/ 406 h 814"/>
                <a:gd name="T34" fmla="*/ 662 w 814"/>
                <a:gd name="T35" fmla="*/ 330 h 814"/>
                <a:gd name="T36" fmla="*/ 631 w 814"/>
                <a:gd name="T37" fmla="*/ 262 h 814"/>
                <a:gd name="T38" fmla="*/ 581 w 814"/>
                <a:gd name="T39" fmla="*/ 206 h 814"/>
                <a:gd name="T40" fmla="*/ 520 w 814"/>
                <a:gd name="T41" fmla="*/ 166 h 814"/>
                <a:gd name="T42" fmla="*/ 446 w 814"/>
                <a:gd name="T43" fmla="*/ 144 h 814"/>
                <a:gd name="T44" fmla="*/ 408 w 814"/>
                <a:gd name="T45" fmla="*/ 0 h 814"/>
                <a:gd name="T46" fmla="*/ 508 w 814"/>
                <a:gd name="T47" fmla="*/ 12 h 814"/>
                <a:gd name="T48" fmla="*/ 599 w 814"/>
                <a:gd name="T49" fmla="*/ 47 h 814"/>
                <a:gd name="T50" fmla="*/ 678 w 814"/>
                <a:gd name="T51" fmla="*/ 103 h 814"/>
                <a:gd name="T52" fmla="*/ 742 w 814"/>
                <a:gd name="T53" fmla="*/ 174 h 814"/>
                <a:gd name="T54" fmla="*/ 787 w 814"/>
                <a:gd name="T55" fmla="*/ 260 h 814"/>
                <a:gd name="T56" fmla="*/ 811 w 814"/>
                <a:gd name="T57" fmla="*/ 356 h 814"/>
                <a:gd name="T58" fmla="*/ 811 w 814"/>
                <a:gd name="T59" fmla="*/ 458 h 814"/>
                <a:gd name="T60" fmla="*/ 787 w 814"/>
                <a:gd name="T61" fmla="*/ 553 h 814"/>
                <a:gd name="T62" fmla="*/ 742 w 814"/>
                <a:gd name="T63" fmla="*/ 639 h 814"/>
                <a:gd name="T64" fmla="*/ 678 w 814"/>
                <a:gd name="T65" fmla="*/ 711 h 814"/>
                <a:gd name="T66" fmla="*/ 599 w 814"/>
                <a:gd name="T67" fmla="*/ 765 h 814"/>
                <a:gd name="T68" fmla="*/ 508 w 814"/>
                <a:gd name="T69" fmla="*/ 801 h 814"/>
                <a:gd name="T70" fmla="*/ 408 w 814"/>
                <a:gd name="T71" fmla="*/ 814 h 814"/>
                <a:gd name="T72" fmla="*/ 308 w 814"/>
                <a:gd name="T73" fmla="*/ 801 h 814"/>
                <a:gd name="T74" fmla="*/ 217 w 814"/>
                <a:gd name="T75" fmla="*/ 765 h 814"/>
                <a:gd name="T76" fmla="*/ 138 w 814"/>
                <a:gd name="T77" fmla="*/ 711 h 814"/>
                <a:gd name="T78" fmla="*/ 74 w 814"/>
                <a:gd name="T79" fmla="*/ 639 h 814"/>
                <a:gd name="T80" fmla="*/ 28 w 814"/>
                <a:gd name="T81" fmla="*/ 553 h 814"/>
                <a:gd name="T82" fmla="*/ 4 w 814"/>
                <a:gd name="T83" fmla="*/ 458 h 814"/>
                <a:gd name="T84" fmla="*/ 4 w 814"/>
                <a:gd name="T85" fmla="*/ 356 h 814"/>
                <a:gd name="T86" fmla="*/ 28 w 814"/>
                <a:gd name="T87" fmla="*/ 260 h 814"/>
                <a:gd name="T88" fmla="*/ 74 w 814"/>
                <a:gd name="T89" fmla="*/ 174 h 814"/>
                <a:gd name="T90" fmla="*/ 138 w 814"/>
                <a:gd name="T91" fmla="*/ 103 h 814"/>
                <a:gd name="T92" fmla="*/ 217 w 814"/>
                <a:gd name="T93" fmla="*/ 47 h 814"/>
                <a:gd name="T94" fmla="*/ 308 w 814"/>
                <a:gd name="T95" fmla="*/ 12 h 814"/>
                <a:gd name="T96" fmla="*/ 408 w 814"/>
                <a:gd name="T97" fmla="*/ 0 h 8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14" h="814">
                  <a:moveTo>
                    <a:pt x="408" y="140"/>
                  </a:moveTo>
                  <a:lnTo>
                    <a:pt x="368" y="144"/>
                  </a:lnTo>
                  <a:lnTo>
                    <a:pt x="331" y="153"/>
                  </a:lnTo>
                  <a:lnTo>
                    <a:pt x="296" y="166"/>
                  </a:lnTo>
                  <a:lnTo>
                    <a:pt x="263" y="183"/>
                  </a:lnTo>
                  <a:lnTo>
                    <a:pt x="233" y="206"/>
                  </a:lnTo>
                  <a:lnTo>
                    <a:pt x="207" y="233"/>
                  </a:lnTo>
                  <a:lnTo>
                    <a:pt x="185" y="262"/>
                  </a:lnTo>
                  <a:lnTo>
                    <a:pt x="166" y="294"/>
                  </a:lnTo>
                  <a:lnTo>
                    <a:pt x="153" y="330"/>
                  </a:lnTo>
                  <a:lnTo>
                    <a:pt x="144" y="368"/>
                  </a:lnTo>
                  <a:lnTo>
                    <a:pt x="142" y="406"/>
                  </a:lnTo>
                  <a:lnTo>
                    <a:pt x="144" y="446"/>
                  </a:lnTo>
                  <a:lnTo>
                    <a:pt x="153" y="483"/>
                  </a:lnTo>
                  <a:lnTo>
                    <a:pt x="166" y="518"/>
                  </a:lnTo>
                  <a:lnTo>
                    <a:pt x="185" y="551"/>
                  </a:lnTo>
                  <a:lnTo>
                    <a:pt x="207" y="581"/>
                  </a:lnTo>
                  <a:lnTo>
                    <a:pt x="233" y="607"/>
                  </a:lnTo>
                  <a:lnTo>
                    <a:pt x="263" y="629"/>
                  </a:lnTo>
                  <a:lnTo>
                    <a:pt x="296" y="648"/>
                  </a:lnTo>
                  <a:lnTo>
                    <a:pt x="331" y="661"/>
                  </a:lnTo>
                  <a:lnTo>
                    <a:pt x="368" y="670"/>
                  </a:lnTo>
                  <a:lnTo>
                    <a:pt x="408" y="672"/>
                  </a:lnTo>
                  <a:lnTo>
                    <a:pt x="446" y="670"/>
                  </a:lnTo>
                  <a:lnTo>
                    <a:pt x="485" y="661"/>
                  </a:lnTo>
                  <a:lnTo>
                    <a:pt x="520" y="648"/>
                  </a:lnTo>
                  <a:lnTo>
                    <a:pt x="552" y="629"/>
                  </a:lnTo>
                  <a:lnTo>
                    <a:pt x="581" y="607"/>
                  </a:lnTo>
                  <a:lnTo>
                    <a:pt x="608" y="581"/>
                  </a:lnTo>
                  <a:lnTo>
                    <a:pt x="631" y="551"/>
                  </a:lnTo>
                  <a:lnTo>
                    <a:pt x="648" y="518"/>
                  </a:lnTo>
                  <a:lnTo>
                    <a:pt x="662" y="483"/>
                  </a:lnTo>
                  <a:lnTo>
                    <a:pt x="670" y="446"/>
                  </a:lnTo>
                  <a:lnTo>
                    <a:pt x="674" y="406"/>
                  </a:lnTo>
                  <a:lnTo>
                    <a:pt x="670" y="368"/>
                  </a:lnTo>
                  <a:lnTo>
                    <a:pt x="662" y="330"/>
                  </a:lnTo>
                  <a:lnTo>
                    <a:pt x="648" y="294"/>
                  </a:lnTo>
                  <a:lnTo>
                    <a:pt x="631" y="262"/>
                  </a:lnTo>
                  <a:lnTo>
                    <a:pt x="608" y="233"/>
                  </a:lnTo>
                  <a:lnTo>
                    <a:pt x="581" y="206"/>
                  </a:lnTo>
                  <a:lnTo>
                    <a:pt x="552" y="183"/>
                  </a:lnTo>
                  <a:lnTo>
                    <a:pt x="520" y="166"/>
                  </a:lnTo>
                  <a:lnTo>
                    <a:pt x="485" y="153"/>
                  </a:lnTo>
                  <a:lnTo>
                    <a:pt x="446" y="144"/>
                  </a:lnTo>
                  <a:lnTo>
                    <a:pt x="408" y="140"/>
                  </a:lnTo>
                  <a:close/>
                  <a:moveTo>
                    <a:pt x="408" y="0"/>
                  </a:moveTo>
                  <a:lnTo>
                    <a:pt x="458" y="3"/>
                  </a:lnTo>
                  <a:lnTo>
                    <a:pt x="508" y="12"/>
                  </a:lnTo>
                  <a:lnTo>
                    <a:pt x="554" y="27"/>
                  </a:lnTo>
                  <a:lnTo>
                    <a:pt x="599" y="47"/>
                  </a:lnTo>
                  <a:lnTo>
                    <a:pt x="640" y="72"/>
                  </a:lnTo>
                  <a:lnTo>
                    <a:pt x="678" y="103"/>
                  </a:lnTo>
                  <a:lnTo>
                    <a:pt x="712" y="136"/>
                  </a:lnTo>
                  <a:lnTo>
                    <a:pt x="742" y="174"/>
                  </a:lnTo>
                  <a:lnTo>
                    <a:pt x="767" y="215"/>
                  </a:lnTo>
                  <a:lnTo>
                    <a:pt x="787" y="260"/>
                  </a:lnTo>
                  <a:lnTo>
                    <a:pt x="802" y="306"/>
                  </a:lnTo>
                  <a:lnTo>
                    <a:pt x="811" y="356"/>
                  </a:lnTo>
                  <a:lnTo>
                    <a:pt x="814" y="406"/>
                  </a:lnTo>
                  <a:lnTo>
                    <a:pt x="811" y="458"/>
                  </a:lnTo>
                  <a:lnTo>
                    <a:pt x="802" y="506"/>
                  </a:lnTo>
                  <a:lnTo>
                    <a:pt x="787" y="553"/>
                  </a:lnTo>
                  <a:lnTo>
                    <a:pt x="767" y="597"/>
                  </a:lnTo>
                  <a:lnTo>
                    <a:pt x="742" y="639"/>
                  </a:lnTo>
                  <a:lnTo>
                    <a:pt x="712" y="676"/>
                  </a:lnTo>
                  <a:lnTo>
                    <a:pt x="678" y="711"/>
                  </a:lnTo>
                  <a:lnTo>
                    <a:pt x="640" y="740"/>
                  </a:lnTo>
                  <a:lnTo>
                    <a:pt x="599" y="765"/>
                  </a:lnTo>
                  <a:lnTo>
                    <a:pt x="554" y="786"/>
                  </a:lnTo>
                  <a:lnTo>
                    <a:pt x="508" y="801"/>
                  </a:lnTo>
                  <a:lnTo>
                    <a:pt x="458" y="810"/>
                  </a:lnTo>
                  <a:lnTo>
                    <a:pt x="408" y="814"/>
                  </a:lnTo>
                  <a:lnTo>
                    <a:pt x="356" y="810"/>
                  </a:lnTo>
                  <a:lnTo>
                    <a:pt x="308" y="801"/>
                  </a:lnTo>
                  <a:lnTo>
                    <a:pt x="261" y="786"/>
                  </a:lnTo>
                  <a:lnTo>
                    <a:pt x="217" y="765"/>
                  </a:lnTo>
                  <a:lnTo>
                    <a:pt x="175" y="740"/>
                  </a:lnTo>
                  <a:lnTo>
                    <a:pt x="138" y="711"/>
                  </a:lnTo>
                  <a:lnTo>
                    <a:pt x="104" y="676"/>
                  </a:lnTo>
                  <a:lnTo>
                    <a:pt x="74" y="639"/>
                  </a:lnTo>
                  <a:lnTo>
                    <a:pt x="49" y="597"/>
                  </a:lnTo>
                  <a:lnTo>
                    <a:pt x="28" y="553"/>
                  </a:lnTo>
                  <a:lnTo>
                    <a:pt x="14" y="506"/>
                  </a:lnTo>
                  <a:lnTo>
                    <a:pt x="4" y="458"/>
                  </a:lnTo>
                  <a:lnTo>
                    <a:pt x="0" y="406"/>
                  </a:lnTo>
                  <a:lnTo>
                    <a:pt x="4" y="356"/>
                  </a:lnTo>
                  <a:lnTo>
                    <a:pt x="14" y="306"/>
                  </a:lnTo>
                  <a:lnTo>
                    <a:pt x="28" y="260"/>
                  </a:lnTo>
                  <a:lnTo>
                    <a:pt x="49" y="215"/>
                  </a:lnTo>
                  <a:lnTo>
                    <a:pt x="74" y="174"/>
                  </a:lnTo>
                  <a:lnTo>
                    <a:pt x="104" y="136"/>
                  </a:lnTo>
                  <a:lnTo>
                    <a:pt x="138" y="103"/>
                  </a:lnTo>
                  <a:lnTo>
                    <a:pt x="175" y="72"/>
                  </a:lnTo>
                  <a:lnTo>
                    <a:pt x="217" y="47"/>
                  </a:lnTo>
                  <a:lnTo>
                    <a:pt x="261" y="27"/>
                  </a:lnTo>
                  <a:lnTo>
                    <a:pt x="308" y="12"/>
                  </a:lnTo>
                  <a:lnTo>
                    <a:pt x="356" y="3"/>
                  </a:lnTo>
                  <a:lnTo>
                    <a:pt x="408" y="0"/>
                  </a:lnTo>
                  <a:close/>
                </a:path>
              </a:pathLst>
            </a:custGeom>
            <a:grpFill/>
            <a:ln w="0">
              <a:solidFill>
                <a:schemeClr val="accent3"/>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490"/>
            <p:cNvSpPr>
              <a:spLocks noEditPoints="1"/>
            </p:cNvSpPr>
            <p:nvPr/>
          </p:nvSpPr>
          <p:spPr bwMode="auto">
            <a:xfrm>
              <a:off x="2100" y="2857"/>
              <a:ext cx="899" cy="702"/>
            </a:xfrm>
            <a:custGeom>
              <a:avLst/>
              <a:gdLst>
                <a:gd name="T0" fmla="*/ 1136 w 3598"/>
                <a:gd name="T1" fmla="*/ 690 h 2810"/>
                <a:gd name="T2" fmla="*/ 696 w 3598"/>
                <a:gd name="T3" fmla="*/ 886 h 2810"/>
                <a:gd name="T4" fmla="*/ 426 w 3598"/>
                <a:gd name="T5" fmla="*/ 1184 h 2810"/>
                <a:gd name="T6" fmla="*/ 379 w 3598"/>
                <a:gd name="T7" fmla="*/ 1561 h 2810"/>
                <a:gd name="T8" fmla="*/ 512 w 3598"/>
                <a:gd name="T9" fmla="*/ 1906 h 2810"/>
                <a:gd name="T10" fmla="*/ 1005 w 3598"/>
                <a:gd name="T11" fmla="*/ 2655 h 2810"/>
                <a:gd name="T12" fmla="*/ 1223 w 3598"/>
                <a:gd name="T13" fmla="*/ 2341 h 2810"/>
                <a:gd name="T14" fmla="*/ 1301 w 3598"/>
                <a:gd name="T15" fmla="*/ 2279 h 2810"/>
                <a:gd name="T16" fmla="*/ 1862 w 3598"/>
                <a:gd name="T17" fmla="*/ 2272 h 2810"/>
                <a:gd name="T18" fmla="*/ 2020 w 3598"/>
                <a:gd name="T19" fmla="*/ 2272 h 2810"/>
                <a:gd name="T20" fmla="*/ 2271 w 3598"/>
                <a:gd name="T21" fmla="*/ 2669 h 2810"/>
                <a:gd name="T22" fmla="*/ 2518 w 3598"/>
                <a:gd name="T23" fmla="*/ 2175 h 2810"/>
                <a:gd name="T24" fmla="*/ 2833 w 3598"/>
                <a:gd name="T25" fmla="*/ 2059 h 2810"/>
                <a:gd name="T26" fmla="*/ 3364 w 3598"/>
                <a:gd name="T27" fmla="*/ 1779 h 2810"/>
                <a:gd name="T28" fmla="*/ 3185 w 3598"/>
                <a:gd name="T29" fmla="*/ 1448 h 2810"/>
                <a:gd name="T30" fmla="*/ 3009 w 3598"/>
                <a:gd name="T31" fmla="*/ 1185 h 2810"/>
                <a:gd name="T32" fmla="*/ 2778 w 3598"/>
                <a:gd name="T33" fmla="*/ 1058 h 2810"/>
                <a:gd name="T34" fmla="*/ 2646 w 3598"/>
                <a:gd name="T35" fmla="*/ 931 h 2810"/>
                <a:gd name="T36" fmla="*/ 2340 w 3598"/>
                <a:gd name="T37" fmla="*/ 792 h 2810"/>
                <a:gd name="T38" fmla="*/ 1776 w 3598"/>
                <a:gd name="T39" fmla="*/ 644 h 2810"/>
                <a:gd name="T40" fmla="*/ 1531 w 3598"/>
                <a:gd name="T41" fmla="*/ 166 h 2810"/>
                <a:gd name="T42" fmla="*/ 1389 w 3598"/>
                <a:gd name="T43" fmla="*/ 331 h 2810"/>
                <a:gd name="T44" fmla="*/ 1491 w 3598"/>
                <a:gd name="T45" fmla="*/ 495 h 2810"/>
                <a:gd name="T46" fmla="*/ 1906 w 3598"/>
                <a:gd name="T47" fmla="*/ 446 h 2810"/>
                <a:gd name="T48" fmla="*/ 1844 w 3598"/>
                <a:gd name="T49" fmla="*/ 233 h 2810"/>
                <a:gd name="T50" fmla="*/ 1643 w 3598"/>
                <a:gd name="T51" fmla="*/ 142 h 2810"/>
                <a:gd name="T52" fmla="*/ 1875 w 3598"/>
                <a:gd name="T53" fmla="*/ 74 h 2810"/>
                <a:gd name="T54" fmla="*/ 2038 w 3598"/>
                <a:gd name="T55" fmla="*/ 308 h 2810"/>
                <a:gd name="T56" fmla="*/ 2117 w 3598"/>
                <a:gd name="T57" fmla="*/ 567 h 2810"/>
                <a:gd name="T58" fmla="*/ 2623 w 3598"/>
                <a:gd name="T59" fmla="*/ 779 h 2810"/>
                <a:gd name="T60" fmla="*/ 2868 w 3598"/>
                <a:gd name="T61" fmla="*/ 643 h 2810"/>
                <a:gd name="T62" fmla="*/ 2937 w 3598"/>
                <a:gd name="T63" fmla="*/ 718 h 2810"/>
                <a:gd name="T64" fmla="*/ 3065 w 3598"/>
                <a:gd name="T65" fmla="*/ 1049 h 2810"/>
                <a:gd name="T66" fmla="*/ 3291 w 3598"/>
                <a:gd name="T67" fmla="*/ 1339 h 2810"/>
                <a:gd name="T68" fmla="*/ 3590 w 3598"/>
                <a:gd name="T69" fmla="*/ 1429 h 2810"/>
                <a:gd name="T70" fmla="*/ 3475 w 3598"/>
                <a:gd name="T71" fmla="*/ 1866 h 2810"/>
                <a:gd name="T72" fmla="*/ 2890 w 3598"/>
                <a:gd name="T73" fmla="*/ 2187 h 2810"/>
                <a:gd name="T74" fmla="*/ 2561 w 3598"/>
                <a:gd name="T75" fmla="*/ 2717 h 2810"/>
                <a:gd name="T76" fmla="*/ 2439 w 3598"/>
                <a:gd name="T77" fmla="*/ 2810 h 2810"/>
                <a:gd name="T78" fmla="*/ 2142 w 3598"/>
                <a:gd name="T79" fmla="*/ 2750 h 2810"/>
                <a:gd name="T80" fmla="*/ 1588 w 3598"/>
                <a:gd name="T81" fmla="*/ 2437 h 2810"/>
                <a:gd name="T82" fmla="*/ 1293 w 3598"/>
                <a:gd name="T83" fmla="*/ 2765 h 2810"/>
                <a:gd name="T84" fmla="*/ 1000 w 3598"/>
                <a:gd name="T85" fmla="*/ 2808 h 2810"/>
                <a:gd name="T86" fmla="*/ 539 w 3598"/>
                <a:gd name="T87" fmla="*/ 2140 h 2810"/>
                <a:gd name="T88" fmla="*/ 293 w 3598"/>
                <a:gd name="T89" fmla="*/ 1797 h 2810"/>
                <a:gd name="T90" fmla="*/ 232 w 3598"/>
                <a:gd name="T91" fmla="*/ 1361 h 2810"/>
                <a:gd name="T92" fmla="*/ 299 w 3598"/>
                <a:gd name="T93" fmla="*/ 1124 h 2810"/>
                <a:gd name="T94" fmla="*/ 220 w 3598"/>
                <a:gd name="T95" fmla="*/ 1045 h 2810"/>
                <a:gd name="T96" fmla="*/ 142 w 3598"/>
                <a:gd name="T97" fmla="*/ 1124 h 2810"/>
                <a:gd name="T98" fmla="*/ 70 w 3598"/>
                <a:gd name="T99" fmla="*/ 1194 h 2810"/>
                <a:gd name="T100" fmla="*/ 0 w 3598"/>
                <a:gd name="T101" fmla="*/ 1124 h 2810"/>
                <a:gd name="T102" fmla="*/ 90 w 3598"/>
                <a:gd name="T103" fmla="*/ 946 h 2810"/>
                <a:gd name="T104" fmla="*/ 286 w 3598"/>
                <a:gd name="T105" fmla="*/ 914 h 2810"/>
                <a:gd name="T106" fmla="*/ 490 w 3598"/>
                <a:gd name="T107" fmla="*/ 876 h 2810"/>
                <a:gd name="T108" fmla="*/ 903 w 3598"/>
                <a:gd name="T109" fmla="*/ 620 h 2810"/>
                <a:gd name="T110" fmla="*/ 1238 w 3598"/>
                <a:gd name="T111" fmla="*/ 446 h 2810"/>
                <a:gd name="T112" fmla="*/ 1309 w 3598"/>
                <a:gd name="T113" fmla="*/ 175 h 2810"/>
                <a:gd name="T114" fmla="*/ 1543 w 3598"/>
                <a:gd name="T115" fmla="*/ 14 h 28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598" h="2810">
                  <a:moveTo>
                    <a:pt x="1588" y="634"/>
                  </a:moveTo>
                  <a:lnTo>
                    <a:pt x="1494" y="636"/>
                  </a:lnTo>
                  <a:lnTo>
                    <a:pt x="1401" y="643"/>
                  </a:lnTo>
                  <a:lnTo>
                    <a:pt x="1309" y="655"/>
                  </a:lnTo>
                  <a:lnTo>
                    <a:pt x="1222" y="670"/>
                  </a:lnTo>
                  <a:lnTo>
                    <a:pt x="1136" y="690"/>
                  </a:lnTo>
                  <a:lnTo>
                    <a:pt x="1053" y="714"/>
                  </a:lnTo>
                  <a:lnTo>
                    <a:pt x="974" y="742"/>
                  </a:lnTo>
                  <a:lnTo>
                    <a:pt x="899" y="773"/>
                  </a:lnTo>
                  <a:lnTo>
                    <a:pt x="827" y="808"/>
                  </a:lnTo>
                  <a:lnTo>
                    <a:pt x="759" y="845"/>
                  </a:lnTo>
                  <a:lnTo>
                    <a:pt x="696" y="886"/>
                  </a:lnTo>
                  <a:lnTo>
                    <a:pt x="638" y="930"/>
                  </a:lnTo>
                  <a:lnTo>
                    <a:pt x="584" y="976"/>
                  </a:lnTo>
                  <a:lnTo>
                    <a:pt x="536" y="1025"/>
                  </a:lnTo>
                  <a:lnTo>
                    <a:pt x="494" y="1076"/>
                  </a:lnTo>
                  <a:lnTo>
                    <a:pt x="457" y="1129"/>
                  </a:lnTo>
                  <a:lnTo>
                    <a:pt x="426" y="1184"/>
                  </a:lnTo>
                  <a:lnTo>
                    <a:pt x="402" y="1242"/>
                  </a:lnTo>
                  <a:lnTo>
                    <a:pt x="384" y="1301"/>
                  </a:lnTo>
                  <a:lnTo>
                    <a:pt x="373" y="1361"/>
                  </a:lnTo>
                  <a:lnTo>
                    <a:pt x="370" y="1423"/>
                  </a:lnTo>
                  <a:lnTo>
                    <a:pt x="372" y="1493"/>
                  </a:lnTo>
                  <a:lnTo>
                    <a:pt x="379" y="1561"/>
                  </a:lnTo>
                  <a:lnTo>
                    <a:pt x="390" y="1626"/>
                  </a:lnTo>
                  <a:lnTo>
                    <a:pt x="405" y="1687"/>
                  </a:lnTo>
                  <a:lnTo>
                    <a:pt x="426" y="1747"/>
                  </a:lnTo>
                  <a:lnTo>
                    <a:pt x="450" y="1803"/>
                  </a:lnTo>
                  <a:lnTo>
                    <a:pt x="479" y="1856"/>
                  </a:lnTo>
                  <a:lnTo>
                    <a:pt x="512" y="1906"/>
                  </a:lnTo>
                  <a:lnTo>
                    <a:pt x="550" y="1953"/>
                  </a:lnTo>
                  <a:lnTo>
                    <a:pt x="592" y="1997"/>
                  </a:lnTo>
                  <a:lnTo>
                    <a:pt x="638" y="2039"/>
                  </a:lnTo>
                  <a:lnTo>
                    <a:pt x="647" y="2048"/>
                  </a:lnTo>
                  <a:lnTo>
                    <a:pt x="655" y="2058"/>
                  </a:lnTo>
                  <a:lnTo>
                    <a:pt x="1005" y="2655"/>
                  </a:lnTo>
                  <a:lnTo>
                    <a:pt x="1008" y="2660"/>
                  </a:lnTo>
                  <a:lnTo>
                    <a:pt x="1015" y="2664"/>
                  </a:lnTo>
                  <a:lnTo>
                    <a:pt x="1023" y="2667"/>
                  </a:lnTo>
                  <a:lnTo>
                    <a:pt x="1028" y="2669"/>
                  </a:lnTo>
                  <a:lnTo>
                    <a:pt x="1183" y="2669"/>
                  </a:lnTo>
                  <a:lnTo>
                    <a:pt x="1223" y="2341"/>
                  </a:lnTo>
                  <a:lnTo>
                    <a:pt x="1228" y="2322"/>
                  </a:lnTo>
                  <a:lnTo>
                    <a:pt x="1237" y="2307"/>
                  </a:lnTo>
                  <a:lnTo>
                    <a:pt x="1249" y="2294"/>
                  </a:lnTo>
                  <a:lnTo>
                    <a:pt x="1264" y="2285"/>
                  </a:lnTo>
                  <a:lnTo>
                    <a:pt x="1282" y="2279"/>
                  </a:lnTo>
                  <a:lnTo>
                    <a:pt x="1301" y="2279"/>
                  </a:lnTo>
                  <a:lnTo>
                    <a:pt x="1396" y="2288"/>
                  </a:lnTo>
                  <a:lnTo>
                    <a:pt x="1492" y="2294"/>
                  </a:lnTo>
                  <a:lnTo>
                    <a:pt x="1588" y="2296"/>
                  </a:lnTo>
                  <a:lnTo>
                    <a:pt x="1679" y="2293"/>
                  </a:lnTo>
                  <a:lnTo>
                    <a:pt x="1770" y="2285"/>
                  </a:lnTo>
                  <a:lnTo>
                    <a:pt x="1862" y="2272"/>
                  </a:lnTo>
                  <a:lnTo>
                    <a:pt x="1955" y="2254"/>
                  </a:lnTo>
                  <a:lnTo>
                    <a:pt x="1963" y="2252"/>
                  </a:lnTo>
                  <a:lnTo>
                    <a:pt x="1971" y="2252"/>
                  </a:lnTo>
                  <a:lnTo>
                    <a:pt x="1988" y="2254"/>
                  </a:lnTo>
                  <a:lnTo>
                    <a:pt x="2006" y="2261"/>
                  </a:lnTo>
                  <a:lnTo>
                    <a:pt x="2020" y="2272"/>
                  </a:lnTo>
                  <a:lnTo>
                    <a:pt x="2031" y="2287"/>
                  </a:lnTo>
                  <a:lnTo>
                    <a:pt x="2248" y="2655"/>
                  </a:lnTo>
                  <a:lnTo>
                    <a:pt x="2251" y="2660"/>
                  </a:lnTo>
                  <a:lnTo>
                    <a:pt x="2257" y="2664"/>
                  </a:lnTo>
                  <a:lnTo>
                    <a:pt x="2265" y="2667"/>
                  </a:lnTo>
                  <a:lnTo>
                    <a:pt x="2271" y="2669"/>
                  </a:lnTo>
                  <a:lnTo>
                    <a:pt x="2426" y="2669"/>
                  </a:lnTo>
                  <a:lnTo>
                    <a:pt x="2479" y="2230"/>
                  </a:lnTo>
                  <a:lnTo>
                    <a:pt x="2484" y="2212"/>
                  </a:lnTo>
                  <a:lnTo>
                    <a:pt x="2491" y="2197"/>
                  </a:lnTo>
                  <a:lnTo>
                    <a:pt x="2504" y="2185"/>
                  </a:lnTo>
                  <a:lnTo>
                    <a:pt x="2518" y="2175"/>
                  </a:lnTo>
                  <a:lnTo>
                    <a:pt x="2535" y="2170"/>
                  </a:lnTo>
                  <a:lnTo>
                    <a:pt x="2594" y="2155"/>
                  </a:lnTo>
                  <a:lnTo>
                    <a:pt x="2652" y="2138"/>
                  </a:lnTo>
                  <a:lnTo>
                    <a:pt x="2712" y="2115"/>
                  </a:lnTo>
                  <a:lnTo>
                    <a:pt x="2773" y="2088"/>
                  </a:lnTo>
                  <a:lnTo>
                    <a:pt x="2833" y="2059"/>
                  </a:lnTo>
                  <a:lnTo>
                    <a:pt x="2843" y="2054"/>
                  </a:lnTo>
                  <a:lnTo>
                    <a:pt x="2854" y="2051"/>
                  </a:lnTo>
                  <a:lnTo>
                    <a:pt x="3337" y="1805"/>
                  </a:lnTo>
                  <a:lnTo>
                    <a:pt x="3346" y="1799"/>
                  </a:lnTo>
                  <a:lnTo>
                    <a:pt x="3355" y="1790"/>
                  </a:lnTo>
                  <a:lnTo>
                    <a:pt x="3364" y="1779"/>
                  </a:lnTo>
                  <a:lnTo>
                    <a:pt x="3368" y="1769"/>
                  </a:lnTo>
                  <a:lnTo>
                    <a:pt x="3449" y="1495"/>
                  </a:lnTo>
                  <a:lnTo>
                    <a:pt x="3235" y="1477"/>
                  </a:lnTo>
                  <a:lnTo>
                    <a:pt x="3215" y="1472"/>
                  </a:lnTo>
                  <a:lnTo>
                    <a:pt x="3199" y="1462"/>
                  </a:lnTo>
                  <a:lnTo>
                    <a:pt x="3185" y="1448"/>
                  </a:lnTo>
                  <a:lnTo>
                    <a:pt x="3175" y="1430"/>
                  </a:lnTo>
                  <a:lnTo>
                    <a:pt x="3152" y="1373"/>
                  </a:lnTo>
                  <a:lnTo>
                    <a:pt x="3122" y="1321"/>
                  </a:lnTo>
                  <a:lnTo>
                    <a:pt x="3089" y="1271"/>
                  </a:lnTo>
                  <a:lnTo>
                    <a:pt x="3051" y="1226"/>
                  </a:lnTo>
                  <a:lnTo>
                    <a:pt x="3009" y="1185"/>
                  </a:lnTo>
                  <a:lnTo>
                    <a:pt x="2964" y="1150"/>
                  </a:lnTo>
                  <a:lnTo>
                    <a:pt x="2915" y="1121"/>
                  </a:lnTo>
                  <a:lnTo>
                    <a:pt x="2865" y="1097"/>
                  </a:lnTo>
                  <a:lnTo>
                    <a:pt x="2812" y="1079"/>
                  </a:lnTo>
                  <a:lnTo>
                    <a:pt x="2794" y="1070"/>
                  </a:lnTo>
                  <a:lnTo>
                    <a:pt x="2778" y="1058"/>
                  </a:lnTo>
                  <a:lnTo>
                    <a:pt x="2767" y="1041"/>
                  </a:lnTo>
                  <a:lnTo>
                    <a:pt x="2761" y="1022"/>
                  </a:lnTo>
                  <a:lnTo>
                    <a:pt x="2761" y="1001"/>
                  </a:lnTo>
                  <a:lnTo>
                    <a:pt x="2784" y="841"/>
                  </a:lnTo>
                  <a:lnTo>
                    <a:pt x="2665" y="922"/>
                  </a:lnTo>
                  <a:lnTo>
                    <a:pt x="2646" y="931"/>
                  </a:lnTo>
                  <a:lnTo>
                    <a:pt x="2625" y="934"/>
                  </a:lnTo>
                  <a:lnTo>
                    <a:pt x="2606" y="931"/>
                  </a:lnTo>
                  <a:lnTo>
                    <a:pt x="2587" y="923"/>
                  </a:lnTo>
                  <a:lnTo>
                    <a:pt x="2509" y="876"/>
                  </a:lnTo>
                  <a:lnTo>
                    <a:pt x="2426" y="832"/>
                  </a:lnTo>
                  <a:lnTo>
                    <a:pt x="2340" y="792"/>
                  </a:lnTo>
                  <a:lnTo>
                    <a:pt x="2250" y="757"/>
                  </a:lnTo>
                  <a:lnTo>
                    <a:pt x="2157" y="725"/>
                  </a:lnTo>
                  <a:lnTo>
                    <a:pt x="2063" y="698"/>
                  </a:lnTo>
                  <a:lnTo>
                    <a:pt x="1969" y="676"/>
                  </a:lnTo>
                  <a:lnTo>
                    <a:pt x="1872" y="657"/>
                  </a:lnTo>
                  <a:lnTo>
                    <a:pt x="1776" y="644"/>
                  </a:lnTo>
                  <a:lnTo>
                    <a:pt x="1682" y="636"/>
                  </a:lnTo>
                  <a:lnTo>
                    <a:pt x="1588" y="634"/>
                  </a:lnTo>
                  <a:close/>
                  <a:moveTo>
                    <a:pt x="1643" y="142"/>
                  </a:moveTo>
                  <a:lnTo>
                    <a:pt x="1604" y="144"/>
                  </a:lnTo>
                  <a:lnTo>
                    <a:pt x="1566" y="153"/>
                  </a:lnTo>
                  <a:lnTo>
                    <a:pt x="1531" y="166"/>
                  </a:lnTo>
                  <a:lnTo>
                    <a:pt x="1498" y="185"/>
                  </a:lnTo>
                  <a:lnTo>
                    <a:pt x="1469" y="207"/>
                  </a:lnTo>
                  <a:lnTo>
                    <a:pt x="1443" y="233"/>
                  </a:lnTo>
                  <a:lnTo>
                    <a:pt x="1420" y="263"/>
                  </a:lnTo>
                  <a:lnTo>
                    <a:pt x="1403" y="296"/>
                  </a:lnTo>
                  <a:lnTo>
                    <a:pt x="1389" y="331"/>
                  </a:lnTo>
                  <a:lnTo>
                    <a:pt x="1381" y="368"/>
                  </a:lnTo>
                  <a:lnTo>
                    <a:pt x="1378" y="408"/>
                  </a:lnTo>
                  <a:lnTo>
                    <a:pt x="1380" y="441"/>
                  </a:lnTo>
                  <a:lnTo>
                    <a:pt x="1385" y="472"/>
                  </a:lnTo>
                  <a:lnTo>
                    <a:pt x="1395" y="502"/>
                  </a:lnTo>
                  <a:lnTo>
                    <a:pt x="1491" y="495"/>
                  </a:lnTo>
                  <a:lnTo>
                    <a:pt x="1588" y="492"/>
                  </a:lnTo>
                  <a:lnTo>
                    <a:pt x="1686" y="496"/>
                  </a:lnTo>
                  <a:lnTo>
                    <a:pt x="1785" y="503"/>
                  </a:lnTo>
                  <a:lnTo>
                    <a:pt x="1885" y="518"/>
                  </a:lnTo>
                  <a:lnTo>
                    <a:pt x="1898" y="483"/>
                  </a:lnTo>
                  <a:lnTo>
                    <a:pt x="1906" y="446"/>
                  </a:lnTo>
                  <a:lnTo>
                    <a:pt x="1909" y="408"/>
                  </a:lnTo>
                  <a:lnTo>
                    <a:pt x="1906" y="368"/>
                  </a:lnTo>
                  <a:lnTo>
                    <a:pt x="1898" y="331"/>
                  </a:lnTo>
                  <a:lnTo>
                    <a:pt x="1884" y="296"/>
                  </a:lnTo>
                  <a:lnTo>
                    <a:pt x="1866" y="263"/>
                  </a:lnTo>
                  <a:lnTo>
                    <a:pt x="1844" y="233"/>
                  </a:lnTo>
                  <a:lnTo>
                    <a:pt x="1818" y="207"/>
                  </a:lnTo>
                  <a:lnTo>
                    <a:pt x="1788" y="185"/>
                  </a:lnTo>
                  <a:lnTo>
                    <a:pt x="1755" y="166"/>
                  </a:lnTo>
                  <a:lnTo>
                    <a:pt x="1720" y="153"/>
                  </a:lnTo>
                  <a:lnTo>
                    <a:pt x="1683" y="144"/>
                  </a:lnTo>
                  <a:lnTo>
                    <a:pt x="1643" y="142"/>
                  </a:lnTo>
                  <a:close/>
                  <a:moveTo>
                    <a:pt x="1643" y="0"/>
                  </a:moveTo>
                  <a:lnTo>
                    <a:pt x="1694" y="4"/>
                  </a:lnTo>
                  <a:lnTo>
                    <a:pt x="1743" y="14"/>
                  </a:lnTo>
                  <a:lnTo>
                    <a:pt x="1791" y="28"/>
                  </a:lnTo>
                  <a:lnTo>
                    <a:pt x="1835" y="49"/>
                  </a:lnTo>
                  <a:lnTo>
                    <a:pt x="1875" y="74"/>
                  </a:lnTo>
                  <a:lnTo>
                    <a:pt x="1914" y="104"/>
                  </a:lnTo>
                  <a:lnTo>
                    <a:pt x="1948" y="138"/>
                  </a:lnTo>
                  <a:lnTo>
                    <a:pt x="1977" y="175"/>
                  </a:lnTo>
                  <a:lnTo>
                    <a:pt x="2003" y="217"/>
                  </a:lnTo>
                  <a:lnTo>
                    <a:pt x="2022" y="261"/>
                  </a:lnTo>
                  <a:lnTo>
                    <a:pt x="2038" y="308"/>
                  </a:lnTo>
                  <a:lnTo>
                    <a:pt x="2048" y="356"/>
                  </a:lnTo>
                  <a:lnTo>
                    <a:pt x="2050" y="408"/>
                  </a:lnTo>
                  <a:lnTo>
                    <a:pt x="2048" y="455"/>
                  </a:lnTo>
                  <a:lnTo>
                    <a:pt x="2039" y="500"/>
                  </a:lnTo>
                  <a:lnTo>
                    <a:pt x="2026" y="544"/>
                  </a:lnTo>
                  <a:lnTo>
                    <a:pt x="2117" y="567"/>
                  </a:lnTo>
                  <a:lnTo>
                    <a:pt x="2207" y="593"/>
                  </a:lnTo>
                  <a:lnTo>
                    <a:pt x="2296" y="624"/>
                  </a:lnTo>
                  <a:lnTo>
                    <a:pt x="2382" y="658"/>
                  </a:lnTo>
                  <a:lnTo>
                    <a:pt x="2466" y="695"/>
                  </a:lnTo>
                  <a:lnTo>
                    <a:pt x="2546" y="735"/>
                  </a:lnTo>
                  <a:lnTo>
                    <a:pt x="2623" y="779"/>
                  </a:lnTo>
                  <a:lnTo>
                    <a:pt x="2785" y="669"/>
                  </a:lnTo>
                  <a:lnTo>
                    <a:pt x="2803" y="655"/>
                  </a:lnTo>
                  <a:lnTo>
                    <a:pt x="2821" y="646"/>
                  </a:lnTo>
                  <a:lnTo>
                    <a:pt x="2837" y="642"/>
                  </a:lnTo>
                  <a:lnTo>
                    <a:pt x="2852" y="641"/>
                  </a:lnTo>
                  <a:lnTo>
                    <a:pt x="2868" y="643"/>
                  </a:lnTo>
                  <a:lnTo>
                    <a:pt x="2884" y="647"/>
                  </a:lnTo>
                  <a:lnTo>
                    <a:pt x="2898" y="655"/>
                  </a:lnTo>
                  <a:lnTo>
                    <a:pt x="2911" y="666"/>
                  </a:lnTo>
                  <a:lnTo>
                    <a:pt x="2923" y="680"/>
                  </a:lnTo>
                  <a:lnTo>
                    <a:pt x="2932" y="698"/>
                  </a:lnTo>
                  <a:lnTo>
                    <a:pt x="2937" y="718"/>
                  </a:lnTo>
                  <a:lnTo>
                    <a:pt x="2939" y="741"/>
                  </a:lnTo>
                  <a:lnTo>
                    <a:pt x="2939" y="751"/>
                  </a:lnTo>
                  <a:lnTo>
                    <a:pt x="2909" y="963"/>
                  </a:lnTo>
                  <a:lnTo>
                    <a:pt x="2963" y="987"/>
                  </a:lnTo>
                  <a:lnTo>
                    <a:pt x="3014" y="1015"/>
                  </a:lnTo>
                  <a:lnTo>
                    <a:pt x="3065" y="1049"/>
                  </a:lnTo>
                  <a:lnTo>
                    <a:pt x="3111" y="1088"/>
                  </a:lnTo>
                  <a:lnTo>
                    <a:pt x="3155" y="1132"/>
                  </a:lnTo>
                  <a:lnTo>
                    <a:pt x="3194" y="1178"/>
                  </a:lnTo>
                  <a:lnTo>
                    <a:pt x="3231" y="1228"/>
                  </a:lnTo>
                  <a:lnTo>
                    <a:pt x="3263" y="1282"/>
                  </a:lnTo>
                  <a:lnTo>
                    <a:pt x="3291" y="1339"/>
                  </a:lnTo>
                  <a:lnTo>
                    <a:pt x="3491" y="1357"/>
                  </a:lnTo>
                  <a:lnTo>
                    <a:pt x="3517" y="1362"/>
                  </a:lnTo>
                  <a:lnTo>
                    <a:pt x="3541" y="1372"/>
                  </a:lnTo>
                  <a:lnTo>
                    <a:pt x="3561" y="1388"/>
                  </a:lnTo>
                  <a:lnTo>
                    <a:pt x="3578" y="1406"/>
                  </a:lnTo>
                  <a:lnTo>
                    <a:pt x="3590" y="1429"/>
                  </a:lnTo>
                  <a:lnTo>
                    <a:pt x="3597" y="1453"/>
                  </a:lnTo>
                  <a:lnTo>
                    <a:pt x="3598" y="1480"/>
                  </a:lnTo>
                  <a:lnTo>
                    <a:pt x="3593" y="1505"/>
                  </a:lnTo>
                  <a:lnTo>
                    <a:pt x="3503" y="1809"/>
                  </a:lnTo>
                  <a:lnTo>
                    <a:pt x="3491" y="1838"/>
                  </a:lnTo>
                  <a:lnTo>
                    <a:pt x="3475" y="1866"/>
                  </a:lnTo>
                  <a:lnTo>
                    <a:pt x="3453" y="1892"/>
                  </a:lnTo>
                  <a:lnTo>
                    <a:pt x="3428" y="1915"/>
                  </a:lnTo>
                  <a:lnTo>
                    <a:pt x="3402" y="1931"/>
                  </a:lnTo>
                  <a:lnTo>
                    <a:pt x="2913" y="2180"/>
                  </a:lnTo>
                  <a:lnTo>
                    <a:pt x="2901" y="2185"/>
                  </a:lnTo>
                  <a:lnTo>
                    <a:pt x="2890" y="2187"/>
                  </a:lnTo>
                  <a:lnTo>
                    <a:pt x="2821" y="2222"/>
                  </a:lnTo>
                  <a:lnTo>
                    <a:pt x="2752" y="2252"/>
                  </a:lnTo>
                  <a:lnTo>
                    <a:pt x="2681" y="2276"/>
                  </a:lnTo>
                  <a:lnTo>
                    <a:pt x="2613" y="2297"/>
                  </a:lnTo>
                  <a:lnTo>
                    <a:pt x="2565" y="2689"/>
                  </a:lnTo>
                  <a:lnTo>
                    <a:pt x="2561" y="2717"/>
                  </a:lnTo>
                  <a:lnTo>
                    <a:pt x="2551" y="2742"/>
                  </a:lnTo>
                  <a:lnTo>
                    <a:pt x="2535" y="2765"/>
                  </a:lnTo>
                  <a:lnTo>
                    <a:pt x="2517" y="2784"/>
                  </a:lnTo>
                  <a:lnTo>
                    <a:pt x="2494" y="2798"/>
                  </a:lnTo>
                  <a:lnTo>
                    <a:pt x="2467" y="2807"/>
                  </a:lnTo>
                  <a:lnTo>
                    <a:pt x="2439" y="2810"/>
                  </a:lnTo>
                  <a:lnTo>
                    <a:pt x="2271" y="2810"/>
                  </a:lnTo>
                  <a:lnTo>
                    <a:pt x="2242" y="2808"/>
                  </a:lnTo>
                  <a:lnTo>
                    <a:pt x="2215" y="2799"/>
                  </a:lnTo>
                  <a:lnTo>
                    <a:pt x="2187" y="2787"/>
                  </a:lnTo>
                  <a:lnTo>
                    <a:pt x="2163" y="2770"/>
                  </a:lnTo>
                  <a:lnTo>
                    <a:pt x="2142" y="2750"/>
                  </a:lnTo>
                  <a:lnTo>
                    <a:pt x="2126" y="2727"/>
                  </a:lnTo>
                  <a:lnTo>
                    <a:pt x="1936" y="2403"/>
                  </a:lnTo>
                  <a:lnTo>
                    <a:pt x="1848" y="2417"/>
                  </a:lnTo>
                  <a:lnTo>
                    <a:pt x="1761" y="2428"/>
                  </a:lnTo>
                  <a:lnTo>
                    <a:pt x="1674" y="2434"/>
                  </a:lnTo>
                  <a:lnTo>
                    <a:pt x="1588" y="2437"/>
                  </a:lnTo>
                  <a:lnTo>
                    <a:pt x="1471" y="2434"/>
                  </a:lnTo>
                  <a:lnTo>
                    <a:pt x="1354" y="2427"/>
                  </a:lnTo>
                  <a:lnTo>
                    <a:pt x="1323" y="2689"/>
                  </a:lnTo>
                  <a:lnTo>
                    <a:pt x="1318" y="2717"/>
                  </a:lnTo>
                  <a:lnTo>
                    <a:pt x="1308" y="2742"/>
                  </a:lnTo>
                  <a:lnTo>
                    <a:pt x="1293" y="2765"/>
                  </a:lnTo>
                  <a:lnTo>
                    <a:pt x="1274" y="2784"/>
                  </a:lnTo>
                  <a:lnTo>
                    <a:pt x="1250" y="2798"/>
                  </a:lnTo>
                  <a:lnTo>
                    <a:pt x="1225" y="2807"/>
                  </a:lnTo>
                  <a:lnTo>
                    <a:pt x="1196" y="2810"/>
                  </a:lnTo>
                  <a:lnTo>
                    <a:pt x="1028" y="2810"/>
                  </a:lnTo>
                  <a:lnTo>
                    <a:pt x="1000" y="2808"/>
                  </a:lnTo>
                  <a:lnTo>
                    <a:pt x="972" y="2799"/>
                  </a:lnTo>
                  <a:lnTo>
                    <a:pt x="945" y="2787"/>
                  </a:lnTo>
                  <a:lnTo>
                    <a:pt x="921" y="2770"/>
                  </a:lnTo>
                  <a:lnTo>
                    <a:pt x="900" y="2750"/>
                  </a:lnTo>
                  <a:lnTo>
                    <a:pt x="883" y="2727"/>
                  </a:lnTo>
                  <a:lnTo>
                    <a:pt x="539" y="2140"/>
                  </a:lnTo>
                  <a:lnTo>
                    <a:pt x="486" y="2091"/>
                  </a:lnTo>
                  <a:lnTo>
                    <a:pt x="437" y="2039"/>
                  </a:lnTo>
                  <a:lnTo>
                    <a:pt x="393" y="1983"/>
                  </a:lnTo>
                  <a:lnTo>
                    <a:pt x="355" y="1925"/>
                  </a:lnTo>
                  <a:lnTo>
                    <a:pt x="322" y="1862"/>
                  </a:lnTo>
                  <a:lnTo>
                    <a:pt x="293" y="1797"/>
                  </a:lnTo>
                  <a:lnTo>
                    <a:pt x="270" y="1728"/>
                  </a:lnTo>
                  <a:lnTo>
                    <a:pt x="252" y="1657"/>
                  </a:lnTo>
                  <a:lnTo>
                    <a:pt x="239" y="1582"/>
                  </a:lnTo>
                  <a:lnTo>
                    <a:pt x="232" y="1504"/>
                  </a:lnTo>
                  <a:lnTo>
                    <a:pt x="228" y="1423"/>
                  </a:lnTo>
                  <a:lnTo>
                    <a:pt x="232" y="1361"/>
                  </a:lnTo>
                  <a:lnTo>
                    <a:pt x="241" y="1301"/>
                  </a:lnTo>
                  <a:lnTo>
                    <a:pt x="255" y="1242"/>
                  </a:lnTo>
                  <a:lnTo>
                    <a:pt x="275" y="1184"/>
                  </a:lnTo>
                  <a:lnTo>
                    <a:pt x="299" y="1127"/>
                  </a:lnTo>
                  <a:lnTo>
                    <a:pt x="299" y="1126"/>
                  </a:lnTo>
                  <a:lnTo>
                    <a:pt x="299" y="1124"/>
                  </a:lnTo>
                  <a:lnTo>
                    <a:pt x="297" y="1103"/>
                  </a:lnTo>
                  <a:lnTo>
                    <a:pt x="288" y="1084"/>
                  </a:lnTo>
                  <a:lnTo>
                    <a:pt x="276" y="1068"/>
                  </a:lnTo>
                  <a:lnTo>
                    <a:pt x="260" y="1056"/>
                  </a:lnTo>
                  <a:lnTo>
                    <a:pt x="241" y="1048"/>
                  </a:lnTo>
                  <a:lnTo>
                    <a:pt x="220" y="1045"/>
                  </a:lnTo>
                  <a:lnTo>
                    <a:pt x="199" y="1048"/>
                  </a:lnTo>
                  <a:lnTo>
                    <a:pt x="180" y="1056"/>
                  </a:lnTo>
                  <a:lnTo>
                    <a:pt x="165" y="1068"/>
                  </a:lnTo>
                  <a:lnTo>
                    <a:pt x="152" y="1084"/>
                  </a:lnTo>
                  <a:lnTo>
                    <a:pt x="144" y="1103"/>
                  </a:lnTo>
                  <a:lnTo>
                    <a:pt x="142" y="1124"/>
                  </a:lnTo>
                  <a:lnTo>
                    <a:pt x="138" y="1143"/>
                  </a:lnTo>
                  <a:lnTo>
                    <a:pt x="132" y="1159"/>
                  </a:lnTo>
                  <a:lnTo>
                    <a:pt x="121" y="1173"/>
                  </a:lnTo>
                  <a:lnTo>
                    <a:pt x="107" y="1184"/>
                  </a:lnTo>
                  <a:lnTo>
                    <a:pt x="89" y="1192"/>
                  </a:lnTo>
                  <a:lnTo>
                    <a:pt x="70" y="1194"/>
                  </a:lnTo>
                  <a:lnTo>
                    <a:pt x="52" y="1192"/>
                  </a:lnTo>
                  <a:lnTo>
                    <a:pt x="35" y="1184"/>
                  </a:lnTo>
                  <a:lnTo>
                    <a:pt x="21" y="1173"/>
                  </a:lnTo>
                  <a:lnTo>
                    <a:pt x="10" y="1159"/>
                  </a:lnTo>
                  <a:lnTo>
                    <a:pt x="2" y="1143"/>
                  </a:lnTo>
                  <a:lnTo>
                    <a:pt x="0" y="1124"/>
                  </a:lnTo>
                  <a:lnTo>
                    <a:pt x="3" y="1089"/>
                  </a:lnTo>
                  <a:lnTo>
                    <a:pt x="11" y="1055"/>
                  </a:lnTo>
                  <a:lnTo>
                    <a:pt x="24" y="1023"/>
                  </a:lnTo>
                  <a:lnTo>
                    <a:pt x="43" y="994"/>
                  </a:lnTo>
                  <a:lnTo>
                    <a:pt x="65" y="968"/>
                  </a:lnTo>
                  <a:lnTo>
                    <a:pt x="90" y="946"/>
                  </a:lnTo>
                  <a:lnTo>
                    <a:pt x="119" y="928"/>
                  </a:lnTo>
                  <a:lnTo>
                    <a:pt x="150" y="915"/>
                  </a:lnTo>
                  <a:lnTo>
                    <a:pt x="185" y="907"/>
                  </a:lnTo>
                  <a:lnTo>
                    <a:pt x="220" y="904"/>
                  </a:lnTo>
                  <a:lnTo>
                    <a:pt x="254" y="907"/>
                  </a:lnTo>
                  <a:lnTo>
                    <a:pt x="286" y="914"/>
                  </a:lnTo>
                  <a:lnTo>
                    <a:pt x="315" y="925"/>
                  </a:lnTo>
                  <a:lnTo>
                    <a:pt x="343" y="942"/>
                  </a:lnTo>
                  <a:lnTo>
                    <a:pt x="368" y="961"/>
                  </a:lnTo>
                  <a:lnTo>
                    <a:pt x="390" y="984"/>
                  </a:lnTo>
                  <a:lnTo>
                    <a:pt x="437" y="928"/>
                  </a:lnTo>
                  <a:lnTo>
                    <a:pt x="490" y="876"/>
                  </a:lnTo>
                  <a:lnTo>
                    <a:pt x="547" y="825"/>
                  </a:lnTo>
                  <a:lnTo>
                    <a:pt x="610" y="778"/>
                  </a:lnTo>
                  <a:lnTo>
                    <a:pt x="677" y="733"/>
                  </a:lnTo>
                  <a:lnTo>
                    <a:pt x="748" y="692"/>
                  </a:lnTo>
                  <a:lnTo>
                    <a:pt x="824" y="654"/>
                  </a:lnTo>
                  <a:lnTo>
                    <a:pt x="903" y="620"/>
                  </a:lnTo>
                  <a:lnTo>
                    <a:pt x="985" y="589"/>
                  </a:lnTo>
                  <a:lnTo>
                    <a:pt x="1072" y="563"/>
                  </a:lnTo>
                  <a:lnTo>
                    <a:pt x="1161" y="540"/>
                  </a:lnTo>
                  <a:lnTo>
                    <a:pt x="1253" y="521"/>
                  </a:lnTo>
                  <a:lnTo>
                    <a:pt x="1244" y="485"/>
                  </a:lnTo>
                  <a:lnTo>
                    <a:pt x="1238" y="446"/>
                  </a:lnTo>
                  <a:lnTo>
                    <a:pt x="1237" y="408"/>
                  </a:lnTo>
                  <a:lnTo>
                    <a:pt x="1239" y="356"/>
                  </a:lnTo>
                  <a:lnTo>
                    <a:pt x="1249" y="308"/>
                  </a:lnTo>
                  <a:lnTo>
                    <a:pt x="1264" y="261"/>
                  </a:lnTo>
                  <a:lnTo>
                    <a:pt x="1284" y="217"/>
                  </a:lnTo>
                  <a:lnTo>
                    <a:pt x="1309" y="175"/>
                  </a:lnTo>
                  <a:lnTo>
                    <a:pt x="1339" y="138"/>
                  </a:lnTo>
                  <a:lnTo>
                    <a:pt x="1373" y="104"/>
                  </a:lnTo>
                  <a:lnTo>
                    <a:pt x="1412" y="74"/>
                  </a:lnTo>
                  <a:lnTo>
                    <a:pt x="1452" y="49"/>
                  </a:lnTo>
                  <a:lnTo>
                    <a:pt x="1496" y="28"/>
                  </a:lnTo>
                  <a:lnTo>
                    <a:pt x="1543" y="14"/>
                  </a:lnTo>
                  <a:lnTo>
                    <a:pt x="1593" y="4"/>
                  </a:lnTo>
                  <a:lnTo>
                    <a:pt x="1643" y="0"/>
                  </a:lnTo>
                  <a:close/>
                </a:path>
              </a:pathLst>
            </a:custGeom>
            <a:grpFill/>
            <a:ln w="0">
              <a:solidFill>
                <a:schemeClr val="accent3"/>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491"/>
            <p:cNvSpPr>
              <a:spLocks/>
            </p:cNvSpPr>
            <p:nvPr/>
          </p:nvSpPr>
          <p:spPr bwMode="auto">
            <a:xfrm>
              <a:off x="2810" y="3189"/>
              <a:ext cx="47" cy="47"/>
            </a:xfrm>
            <a:custGeom>
              <a:avLst/>
              <a:gdLst>
                <a:gd name="T0" fmla="*/ 93 w 187"/>
                <a:gd name="T1" fmla="*/ 0 h 187"/>
                <a:gd name="T2" fmla="*/ 118 w 187"/>
                <a:gd name="T3" fmla="*/ 4 h 187"/>
                <a:gd name="T4" fmla="*/ 140 w 187"/>
                <a:gd name="T5" fmla="*/ 13 h 187"/>
                <a:gd name="T6" fmla="*/ 159 w 187"/>
                <a:gd name="T7" fmla="*/ 28 h 187"/>
                <a:gd name="T8" fmla="*/ 175 w 187"/>
                <a:gd name="T9" fmla="*/ 47 h 187"/>
                <a:gd name="T10" fmla="*/ 183 w 187"/>
                <a:gd name="T11" fmla="*/ 69 h 187"/>
                <a:gd name="T12" fmla="*/ 187 w 187"/>
                <a:gd name="T13" fmla="*/ 94 h 187"/>
                <a:gd name="T14" fmla="*/ 183 w 187"/>
                <a:gd name="T15" fmla="*/ 119 h 187"/>
                <a:gd name="T16" fmla="*/ 175 w 187"/>
                <a:gd name="T17" fmla="*/ 141 h 187"/>
                <a:gd name="T18" fmla="*/ 159 w 187"/>
                <a:gd name="T19" fmla="*/ 160 h 187"/>
                <a:gd name="T20" fmla="*/ 140 w 187"/>
                <a:gd name="T21" fmla="*/ 175 h 187"/>
                <a:gd name="T22" fmla="*/ 118 w 187"/>
                <a:gd name="T23" fmla="*/ 184 h 187"/>
                <a:gd name="T24" fmla="*/ 93 w 187"/>
                <a:gd name="T25" fmla="*/ 187 h 187"/>
                <a:gd name="T26" fmla="*/ 69 w 187"/>
                <a:gd name="T27" fmla="*/ 184 h 187"/>
                <a:gd name="T28" fmla="*/ 46 w 187"/>
                <a:gd name="T29" fmla="*/ 175 h 187"/>
                <a:gd name="T30" fmla="*/ 27 w 187"/>
                <a:gd name="T31" fmla="*/ 160 h 187"/>
                <a:gd name="T32" fmla="*/ 13 w 187"/>
                <a:gd name="T33" fmla="*/ 141 h 187"/>
                <a:gd name="T34" fmla="*/ 3 w 187"/>
                <a:gd name="T35" fmla="*/ 119 h 187"/>
                <a:gd name="T36" fmla="*/ 0 w 187"/>
                <a:gd name="T37" fmla="*/ 94 h 187"/>
                <a:gd name="T38" fmla="*/ 3 w 187"/>
                <a:gd name="T39" fmla="*/ 69 h 187"/>
                <a:gd name="T40" fmla="*/ 13 w 187"/>
                <a:gd name="T41" fmla="*/ 47 h 187"/>
                <a:gd name="T42" fmla="*/ 27 w 187"/>
                <a:gd name="T43" fmla="*/ 28 h 187"/>
                <a:gd name="T44" fmla="*/ 46 w 187"/>
                <a:gd name="T45" fmla="*/ 13 h 187"/>
                <a:gd name="T46" fmla="*/ 69 w 187"/>
                <a:gd name="T47" fmla="*/ 4 h 187"/>
                <a:gd name="T48" fmla="*/ 93 w 187"/>
                <a:gd name="T49" fmla="*/ 0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7" h="187">
                  <a:moveTo>
                    <a:pt x="93" y="0"/>
                  </a:moveTo>
                  <a:lnTo>
                    <a:pt x="118" y="4"/>
                  </a:lnTo>
                  <a:lnTo>
                    <a:pt x="140" y="13"/>
                  </a:lnTo>
                  <a:lnTo>
                    <a:pt x="159" y="28"/>
                  </a:lnTo>
                  <a:lnTo>
                    <a:pt x="175" y="47"/>
                  </a:lnTo>
                  <a:lnTo>
                    <a:pt x="183" y="69"/>
                  </a:lnTo>
                  <a:lnTo>
                    <a:pt x="187" y="94"/>
                  </a:lnTo>
                  <a:lnTo>
                    <a:pt x="183" y="119"/>
                  </a:lnTo>
                  <a:lnTo>
                    <a:pt x="175" y="141"/>
                  </a:lnTo>
                  <a:lnTo>
                    <a:pt x="159" y="160"/>
                  </a:lnTo>
                  <a:lnTo>
                    <a:pt x="140" y="175"/>
                  </a:lnTo>
                  <a:lnTo>
                    <a:pt x="118" y="184"/>
                  </a:lnTo>
                  <a:lnTo>
                    <a:pt x="93" y="187"/>
                  </a:lnTo>
                  <a:lnTo>
                    <a:pt x="69" y="184"/>
                  </a:lnTo>
                  <a:lnTo>
                    <a:pt x="46" y="175"/>
                  </a:lnTo>
                  <a:lnTo>
                    <a:pt x="27" y="160"/>
                  </a:lnTo>
                  <a:lnTo>
                    <a:pt x="13" y="141"/>
                  </a:lnTo>
                  <a:lnTo>
                    <a:pt x="3" y="119"/>
                  </a:lnTo>
                  <a:lnTo>
                    <a:pt x="0" y="94"/>
                  </a:lnTo>
                  <a:lnTo>
                    <a:pt x="3" y="69"/>
                  </a:lnTo>
                  <a:lnTo>
                    <a:pt x="13" y="47"/>
                  </a:lnTo>
                  <a:lnTo>
                    <a:pt x="27" y="28"/>
                  </a:lnTo>
                  <a:lnTo>
                    <a:pt x="46" y="13"/>
                  </a:lnTo>
                  <a:lnTo>
                    <a:pt x="69" y="4"/>
                  </a:lnTo>
                  <a:lnTo>
                    <a:pt x="93" y="0"/>
                  </a:lnTo>
                  <a:close/>
                </a:path>
              </a:pathLst>
            </a:custGeom>
            <a:grpFill/>
            <a:ln w="0">
              <a:solidFill>
                <a:schemeClr val="accent3"/>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34841" name="TextBox 3"/>
          <p:cNvSpPr txBox="1">
            <a:spLocks noChangeArrowheads="1"/>
          </p:cNvSpPr>
          <p:nvPr/>
        </p:nvSpPr>
        <p:spPr bwMode="auto">
          <a:xfrm>
            <a:off x="228600" y="1262475"/>
            <a:ext cx="4256088" cy="1937926"/>
          </a:xfrm>
          <a:prstGeom prst="rect">
            <a:avLst/>
          </a:prstGeom>
          <a:solidFill>
            <a:schemeClr val="accent5">
              <a:lumMod val="60000"/>
              <a:lumOff val="40000"/>
              <a:alpha val="19000"/>
            </a:schemeClr>
          </a:solidFill>
          <a:ln w="19050">
            <a:solidFill>
              <a:schemeClr val="accent5">
                <a:lumMod val="50000"/>
              </a:schemeClr>
            </a:solidFill>
            <a:miter lim="800000"/>
            <a:headEnd/>
            <a:tailEnd/>
          </a:ln>
        </p:spPr>
        <p:txBody>
          <a:bodyPr wrap="square" lIns="182880" tIns="182880" rIns="182880" bIns="182880" anchor="ctr" anchorCtr="0">
            <a:noAutofit/>
          </a:bodyPr>
          <a:lstStyle/>
          <a:p>
            <a:pPr eaLnBrk="0" hangingPunct="0">
              <a:spcBef>
                <a:spcPct val="20000"/>
              </a:spcBef>
            </a:pPr>
            <a:r>
              <a:rPr lang="en-US" b="1" dirty="0">
                <a:latin typeface="Century Gothic" panose="020B0502020202020204" pitchFamily="34" charset="0"/>
              </a:rPr>
              <a:t>Purchase information:</a:t>
            </a:r>
          </a:p>
          <a:p>
            <a:pPr eaLnBrk="0" hangingPunct="0">
              <a:spcBef>
                <a:spcPct val="20000"/>
              </a:spcBef>
              <a:tabLst>
                <a:tab pos="3657600" algn="r"/>
              </a:tabLst>
            </a:pPr>
            <a:r>
              <a:rPr lang="en-US" sz="1400" dirty="0">
                <a:latin typeface="Century Gothic" panose="020B0502020202020204" pitchFamily="34" charset="0"/>
              </a:rPr>
              <a:t>200 lattes @ $</a:t>
            </a:r>
            <a:r>
              <a:rPr lang="en-US" sz="1400" dirty="0" smtClean="0">
                <a:latin typeface="Century Gothic" panose="020B0502020202020204" pitchFamily="34" charset="0"/>
              </a:rPr>
              <a:t>3	$ 600</a:t>
            </a:r>
            <a:endParaRPr lang="en-US" sz="1400" dirty="0">
              <a:latin typeface="Century Gothic" panose="020B0502020202020204" pitchFamily="34" charset="0"/>
            </a:endParaRPr>
          </a:p>
          <a:p>
            <a:pPr eaLnBrk="0" hangingPunct="0">
              <a:spcBef>
                <a:spcPct val="20000"/>
              </a:spcBef>
              <a:tabLst>
                <a:tab pos="3657600" algn="r"/>
              </a:tabLst>
            </a:pPr>
            <a:r>
              <a:rPr lang="en-US" sz="1400" dirty="0">
                <a:latin typeface="Century Gothic" panose="020B0502020202020204" pitchFamily="34" charset="0"/>
              </a:rPr>
              <a:t>50 pizzas @ $</a:t>
            </a:r>
            <a:r>
              <a:rPr lang="en-US" sz="1400" dirty="0" smtClean="0">
                <a:latin typeface="Century Gothic" panose="020B0502020202020204" pitchFamily="34" charset="0"/>
              </a:rPr>
              <a:t>15</a:t>
            </a:r>
            <a:r>
              <a:rPr lang="en-US" sz="1400" dirty="0">
                <a:latin typeface="Century Gothic" panose="020B0502020202020204" pitchFamily="34" charset="0"/>
              </a:rPr>
              <a:t>	</a:t>
            </a:r>
            <a:r>
              <a:rPr lang="en-US" sz="1400" dirty="0" smtClean="0">
                <a:latin typeface="Century Gothic" panose="020B0502020202020204" pitchFamily="34" charset="0"/>
              </a:rPr>
              <a:t>$ 750</a:t>
            </a:r>
            <a:endParaRPr lang="en-US" sz="1400" dirty="0">
              <a:latin typeface="Century Gothic" panose="020B0502020202020204" pitchFamily="34" charset="0"/>
            </a:endParaRPr>
          </a:p>
          <a:p>
            <a:pPr eaLnBrk="0" hangingPunct="0">
              <a:spcBef>
                <a:spcPct val="20000"/>
              </a:spcBef>
              <a:tabLst>
                <a:tab pos="3657600" algn="r"/>
              </a:tabLst>
            </a:pPr>
            <a:r>
              <a:rPr lang="en-US" sz="1400" dirty="0">
                <a:latin typeface="Century Gothic" panose="020B0502020202020204" pitchFamily="34" charset="0"/>
              </a:rPr>
              <a:t>20 movies &amp; treats @ $</a:t>
            </a:r>
            <a:r>
              <a:rPr lang="en-US" sz="1400" dirty="0" smtClean="0">
                <a:latin typeface="Century Gothic" panose="020B0502020202020204" pitchFamily="34" charset="0"/>
              </a:rPr>
              <a:t>20	$ 400</a:t>
            </a:r>
            <a:endParaRPr lang="en-US" sz="1400" dirty="0">
              <a:latin typeface="Century Gothic" panose="020B0502020202020204" pitchFamily="34" charset="0"/>
            </a:endParaRPr>
          </a:p>
          <a:p>
            <a:pPr eaLnBrk="0" hangingPunct="0">
              <a:spcBef>
                <a:spcPct val="20000"/>
              </a:spcBef>
              <a:tabLst>
                <a:tab pos="3657600" algn="r"/>
              </a:tabLst>
            </a:pPr>
            <a:r>
              <a:rPr lang="en-US" sz="1400" dirty="0">
                <a:latin typeface="Century Gothic" panose="020B0502020202020204" pitchFamily="34" charset="0"/>
              </a:rPr>
              <a:t>100 smoothies @ $</a:t>
            </a:r>
            <a:r>
              <a:rPr lang="en-US" sz="1400" dirty="0" smtClean="0">
                <a:latin typeface="Century Gothic" panose="020B0502020202020204" pitchFamily="34" charset="0"/>
              </a:rPr>
              <a:t>3.50	    </a:t>
            </a:r>
            <a:r>
              <a:rPr lang="en-US" sz="1400" u="sng" dirty="0" smtClean="0">
                <a:latin typeface="Century Gothic" panose="020B0502020202020204" pitchFamily="34" charset="0"/>
              </a:rPr>
              <a:t>   $ 350</a:t>
            </a:r>
            <a:endParaRPr lang="en-US" sz="1400" u="sng" dirty="0">
              <a:latin typeface="Century Gothic" panose="020B0502020202020204" pitchFamily="34" charset="0"/>
            </a:endParaRPr>
          </a:p>
          <a:p>
            <a:pPr eaLnBrk="0" hangingPunct="0">
              <a:spcBef>
                <a:spcPct val="20000"/>
              </a:spcBef>
              <a:tabLst>
                <a:tab pos="3657600" algn="r"/>
              </a:tabLst>
            </a:pPr>
            <a:r>
              <a:rPr lang="en-US" sz="1400" dirty="0">
                <a:latin typeface="Century Gothic" panose="020B0502020202020204" pitchFamily="34" charset="0"/>
              </a:rPr>
              <a:t>Total credit card balance =</a:t>
            </a:r>
            <a:r>
              <a:rPr lang="en-US" sz="1400" b="1" dirty="0">
                <a:latin typeface="Century Gothic" panose="020B0502020202020204" pitchFamily="34" charset="0"/>
              </a:rPr>
              <a:t> 	</a:t>
            </a:r>
            <a:r>
              <a:rPr lang="en-US" sz="1400" dirty="0" smtClean="0">
                <a:latin typeface="Century Gothic" panose="020B0502020202020204" pitchFamily="34" charset="0"/>
              </a:rPr>
              <a:t>$ 2,100</a:t>
            </a:r>
            <a:endParaRPr lang="en-US" sz="1400" dirty="0">
              <a:latin typeface="Century Gothic" panose="020B0502020202020204" pitchFamily="34" charset="0"/>
            </a:endParaRPr>
          </a:p>
        </p:txBody>
      </p:sp>
      <p:sp>
        <p:nvSpPr>
          <p:cNvPr id="2" name="Title 1"/>
          <p:cNvSpPr>
            <a:spLocks noGrp="1"/>
          </p:cNvSpPr>
          <p:nvPr>
            <p:ph type="title"/>
          </p:nvPr>
        </p:nvSpPr>
        <p:spPr/>
        <p:txBody>
          <a:bodyPr/>
          <a:lstStyle/>
          <a:p>
            <a:r>
              <a:rPr lang="en-US" dirty="0"/>
              <a:t>Planning your credit card payments</a:t>
            </a:r>
            <a:br>
              <a:rPr lang="en-US" dirty="0"/>
            </a:br>
            <a:endParaRPr lang="en-US" dirty="0"/>
          </a:p>
        </p:txBody>
      </p:sp>
    </p:spTree>
    <p:extLst>
      <p:ext uri="{BB962C8B-B14F-4D97-AF65-F5344CB8AC3E}">
        <p14:creationId xmlns:p14="http://schemas.microsoft.com/office/powerpoint/2010/main" val="26374045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dirty="0" smtClean="0"/>
              <a:t>CREDIT CARD QUESTIONS?</a:t>
            </a:r>
            <a:endParaRPr lang="en-US" dirty="0" smtClean="0">
              <a:solidFill>
                <a:schemeClr val="bg1"/>
              </a:solidFill>
            </a:endParaRPr>
          </a:p>
        </p:txBody>
      </p:sp>
      <p:sp>
        <p:nvSpPr>
          <p:cNvPr id="11" name="Content Placeholder 10"/>
          <p:cNvSpPr>
            <a:spLocks noGrp="1"/>
          </p:cNvSpPr>
          <p:nvPr>
            <p:ph sz="quarter" idx="10"/>
          </p:nvPr>
        </p:nvSpPr>
        <p:spPr/>
        <p:txBody>
          <a:bodyPr/>
          <a:lstStyle/>
          <a:p>
            <a:r>
              <a:rPr lang="en-US" sz="2800" dirty="0"/>
              <a:t>Why should you review it carefully each month</a:t>
            </a:r>
            <a:r>
              <a:rPr lang="en-US" sz="2800" dirty="0" smtClean="0"/>
              <a:t>?</a:t>
            </a:r>
          </a:p>
          <a:p>
            <a:r>
              <a:rPr lang="en-US" sz="2800" dirty="0"/>
              <a:t>When was the last time you examined your credit card statement?</a:t>
            </a:r>
          </a:p>
          <a:p>
            <a:endParaRPr lang="en-US" dirty="0"/>
          </a:p>
        </p:txBody>
      </p:sp>
      <p:grpSp>
        <p:nvGrpSpPr>
          <p:cNvPr id="4" name="Group 566" descr="quotes icon" title="quotes icon"/>
          <p:cNvGrpSpPr>
            <a:grpSpLocks noChangeAspect="1"/>
          </p:cNvGrpSpPr>
          <p:nvPr/>
        </p:nvGrpSpPr>
        <p:grpSpPr bwMode="auto">
          <a:xfrm>
            <a:off x="5878640" y="4024312"/>
            <a:ext cx="2898648" cy="2503866"/>
            <a:chOff x="1833" y="3319"/>
            <a:chExt cx="536" cy="463"/>
          </a:xfrm>
          <a:solidFill>
            <a:schemeClr val="bg1"/>
          </a:solidFill>
        </p:grpSpPr>
        <p:sp>
          <p:nvSpPr>
            <p:cNvPr id="5" name="Freeform 568"/>
            <p:cNvSpPr>
              <a:spLocks/>
            </p:cNvSpPr>
            <p:nvPr/>
          </p:nvSpPr>
          <p:spPr bwMode="auto">
            <a:xfrm>
              <a:off x="2041" y="3319"/>
              <a:ext cx="328" cy="313"/>
            </a:xfrm>
            <a:custGeom>
              <a:avLst/>
              <a:gdLst>
                <a:gd name="T0" fmla="*/ 2005 w 2297"/>
                <a:gd name="T1" fmla="*/ 0 h 2189"/>
                <a:gd name="T2" fmla="*/ 2037 w 2297"/>
                <a:gd name="T3" fmla="*/ 13 h 2189"/>
                <a:gd name="T4" fmla="*/ 2059 w 2297"/>
                <a:gd name="T5" fmla="*/ 39 h 2189"/>
                <a:gd name="T6" fmla="*/ 2063 w 2297"/>
                <a:gd name="T7" fmla="*/ 72 h 2189"/>
                <a:gd name="T8" fmla="*/ 1919 w 2297"/>
                <a:gd name="T9" fmla="*/ 483 h 2189"/>
                <a:gd name="T10" fmla="*/ 2087 w 2297"/>
                <a:gd name="T11" fmla="*/ 486 h 2189"/>
                <a:gd name="T12" fmla="*/ 2162 w 2297"/>
                <a:gd name="T13" fmla="*/ 510 h 2189"/>
                <a:gd name="T14" fmla="*/ 2223 w 2297"/>
                <a:gd name="T15" fmla="*/ 556 h 2189"/>
                <a:gd name="T16" fmla="*/ 2269 w 2297"/>
                <a:gd name="T17" fmla="*/ 617 h 2189"/>
                <a:gd name="T18" fmla="*/ 2294 w 2297"/>
                <a:gd name="T19" fmla="*/ 691 h 2189"/>
                <a:gd name="T20" fmla="*/ 2297 w 2297"/>
                <a:gd name="T21" fmla="*/ 1940 h 2189"/>
                <a:gd name="T22" fmla="*/ 2284 w 2297"/>
                <a:gd name="T23" fmla="*/ 2018 h 2189"/>
                <a:gd name="T24" fmla="*/ 2249 w 2297"/>
                <a:gd name="T25" fmla="*/ 2087 h 2189"/>
                <a:gd name="T26" fmla="*/ 2195 w 2297"/>
                <a:gd name="T27" fmla="*/ 2140 h 2189"/>
                <a:gd name="T28" fmla="*/ 2126 w 2297"/>
                <a:gd name="T29" fmla="*/ 2177 h 2189"/>
                <a:gd name="T30" fmla="*/ 2046 w 2297"/>
                <a:gd name="T31" fmla="*/ 2189 h 2189"/>
                <a:gd name="T32" fmla="*/ 209 w 2297"/>
                <a:gd name="T33" fmla="*/ 2186 h 2189"/>
                <a:gd name="T34" fmla="*/ 135 w 2297"/>
                <a:gd name="T35" fmla="*/ 2161 h 2189"/>
                <a:gd name="T36" fmla="*/ 73 w 2297"/>
                <a:gd name="T37" fmla="*/ 2116 h 2189"/>
                <a:gd name="T38" fmla="*/ 27 w 2297"/>
                <a:gd name="T39" fmla="*/ 2054 h 2189"/>
                <a:gd name="T40" fmla="*/ 3 w 2297"/>
                <a:gd name="T41" fmla="*/ 1979 h 2189"/>
                <a:gd name="T42" fmla="*/ 0 w 2297"/>
                <a:gd name="T43" fmla="*/ 1378 h 2189"/>
                <a:gd name="T44" fmla="*/ 135 w 2297"/>
                <a:gd name="T45" fmla="*/ 1940 h 2189"/>
                <a:gd name="T46" fmla="*/ 146 w 2297"/>
                <a:gd name="T47" fmla="*/ 1990 h 2189"/>
                <a:gd name="T48" fmla="*/ 178 w 2297"/>
                <a:gd name="T49" fmla="*/ 2030 h 2189"/>
                <a:gd name="T50" fmla="*/ 224 w 2297"/>
                <a:gd name="T51" fmla="*/ 2051 h 2189"/>
                <a:gd name="T52" fmla="*/ 2046 w 2297"/>
                <a:gd name="T53" fmla="*/ 2055 h 2189"/>
                <a:gd name="T54" fmla="*/ 2098 w 2297"/>
                <a:gd name="T55" fmla="*/ 2042 h 2189"/>
                <a:gd name="T56" fmla="*/ 2136 w 2297"/>
                <a:gd name="T57" fmla="*/ 2011 h 2189"/>
                <a:gd name="T58" fmla="*/ 2159 w 2297"/>
                <a:gd name="T59" fmla="*/ 1966 h 2189"/>
                <a:gd name="T60" fmla="*/ 2162 w 2297"/>
                <a:gd name="T61" fmla="*/ 732 h 2189"/>
                <a:gd name="T62" fmla="*/ 2150 w 2297"/>
                <a:gd name="T63" fmla="*/ 681 h 2189"/>
                <a:gd name="T64" fmla="*/ 2119 w 2297"/>
                <a:gd name="T65" fmla="*/ 642 h 2189"/>
                <a:gd name="T66" fmla="*/ 2074 w 2297"/>
                <a:gd name="T67" fmla="*/ 619 h 2189"/>
                <a:gd name="T68" fmla="*/ 1823 w 2297"/>
                <a:gd name="T69" fmla="*/ 617 h 2189"/>
                <a:gd name="T70" fmla="*/ 1792 w 2297"/>
                <a:gd name="T71" fmla="*/ 609 h 2189"/>
                <a:gd name="T72" fmla="*/ 1767 w 2297"/>
                <a:gd name="T73" fmla="*/ 589 h 2189"/>
                <a:gd name="T74" fmla="*/ 1756 w 2297"/>
                <a:gd name="T75" fmla="*/ 559 h 2189"/>
                <a:gd name="T76" fmla="*/ 1759 w 2297"/>
                <a:gd name="T77" fmla="*/ 527 h 2189"/>
                <a:gd name="T78" fmla="*/ 1383 w 2297"/>
                <a:gd name="T79" fmla="*/ 603 h 2189"/>
                <a:gd name="T80" fmla="*/ 1356 w 2297"/>
                <a:gd name="T81" fmla="*/ 615 h 2189"/>
                <a:gd name="T82" fmla="*/ 251 w 2297"/>
                <a:gd name="T83" fmla="*/ 617 h 2189"/>
                <a:gd name="T84" fmla="*/ 199 w 2297"/>
                <a:gd name="T85" fmla="*/ 629 h 2189"/>
                <a:gd name="T86" fmla="*/ 160 w 2297"/>
                <a:gd name="T87" fmla="*/ 660 h 2189"/>
                <a:gd name="T88" fmla="*/ 137 w 2297"/>
                <a:gd name="T89" fmla="*/ 706 h 2189"/>
                <a:gd name="T90" fmla="*/ 135 w 2297"/>
                <a:gd name="T91" fmla="*/ 870 h 2189"/>
                <a:gd name="T92" fmla="*/ 0 w 2297"/>
                <a:gd name="T93" fmla="*/ 732 h 2189"/>
                <a:gd name="T94" fmla="*/ 13 w 2297"/>
                <a:gd name="T95" fmla="*/ 654 h 2189"/>
                <a:gd name="T96" fmla="*/ 48 w 2297"/>
                <a:gd name="T97" fmla="*/ 584 h 2189"/>
                <a:gd name="T98" fmla="*/ 103 w 2297"/>
                <a:gd name="T99" fmla="*/ 531 h 2189"/>
                <a:gd name="T100" fmla="*/ 172 w 2297"/>
                <a:gd name="T101" fmla="*/ 495 h 2189"/>
                <a:gd name="T102" fmla="*/ 251 w 2297"/>
                <a:gd name="T103" fmla="*/ 483 h 2189"/>
                <a:gd name="T104" fmla="*/ 1956 w 2297"/>
                <a:gd name="T105" fmla="*/ 13 h 2189"/>
                <a:gd name="T106" fmla="*/ 1988 w 2297"/>
                <a:gd name="T107" fmla="*/ 0 h 2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97" h="2189">
                  <a:moveTo>
                    <a:pt x="1988" y="0"/>
                  </a:moveTo>
                  <a:lnTo>
                    <a:pt x="2005" y="0"/>
                  </a:lnTo>
                  <a:lnTo>
                    <a:pt x="2021" y="4"/>
                  </a:lnTo>
                  <a:lnTo>
                    <a:pt x="2037" y="13"/>
                  </a:lnTo>
                  <a:lnTo>
                    <a:pt x="2050" y="24"/>
                  </a:lnTo>
                  <a:lnTo>
                    <a:pt x="2059" y="39"/>
                  </a:lnTo>
                  <a:lnTo>
                    <a:pt x="2063" y="55"/>
                  </a:lnTo>
                  <a:lnTo>
                    <a:pt x="2063" y="72"/>
                  </a:lnTo>
                  <a:lnTo>
                    <a:pt x="2060" y="89"/>
                  </a:lnTo>
                  <a:lnTo>
                    <a:pt x="1919" y="483"/>
                  </a:lnTo>
                  <a:lnTo>
                    <a:pt x="2046" y="483"/>
                  </a:lnTo>
                  <a:lnTo>
                    <a:pt x="2087" y="486"/>
                  </a:lnTo>
                  <a:lnTo>
                    <a:pt x="2126" y="495"/>
                  </a:lnTo>
                  <a:lnTo>
                    <a:pt x="2162" y="510"/>
                  </a:lnTo>
                  <a:lnTo>
                    <a:pt x="2195" y="531"/>
                  </a:lnTo>
                  <a:lnTo>
                    <a:pt x="2223" y="556"/>
                  </a:lnTo>
                  <a:lnTo>
                    <a:pt x="2249" y="584"/>
                  </a:lnTo>
                  <a:lnTo>
                    <a:pt x="2269" y="617"/>
                  </a:lnTo>
                  <a:lnTo>
                    <a:pt x="2284" y="654"/>
                  </a:lnTo>
                  <a:lnTo>
                    <a:pt x="2294" y="691"/>
                  </a:lnTo>
                  <a:lnTo>
                    <a:pt x="2297" y="732"/>
                  </a:lnTo>
                  <a:lnTo>
                    <a:pt x="2297" y="1940"/>
                  </a:lnTo>
                  <a:lnTo>
                    <a:pt x="2294" y="1979"/>
                  </a:lnTo>
                  <a:lnTo>
                    <a:pt x="2284" y="2018"/>
                  </a:lnTo>
                  <a:lnTo>
                    <a:pt x="2269" y="2054"/>
                  </a:lnTo>
                  <a:lnTo>
                    <a:pt x="2249" y="2087"/>
                  </a:lnTo>
                  <a:lnTo>
                    <a:pt x="2223" y="2116"/>
                  </a:lnTo>
                  <a:lnTo>
                    <a:pt x="2195" y="2140"/>
                  </a:lnTo>
                  <a:lnTo>
                    <a:pt x="2162" y="2161"/>
                  </a:lnTo>
                  <a:lnTo>
                    <a:pt x="2126" y="2177"/>
                  </a:lnTo>
                  <a:lnTo>
                    <a:pt x="2087" y="2186"/>
                  </a:lnTo>
                  <a:lnTo>
                    <a:pt x="2046" y="2189"/>
                  </a:lnTo>
                  <a:lnTo>
                    <a:pt x="251" y="2189"/>
                  </a:lnTo>
                  <a:lnTo>
                    <a:pt x="209" y="2186"/>
                  </a:lnTo>
                  <a:lnTo>
                    <a:pt x="172" y="2177"/>
                  </a:lnTo>
                  <a:lnTo>
                    <a:pt x="135" y="2161"/>
                  </a:lnTo>
                  <a:lnTo>
                    <a:pt x="103" y="2140"/>
                  </a:lnTo>
                  <a:lnTo>
                    <a:pt x="73" y="2116"/>
                  </a:lnTo>
                  <a:lnTo>
                    <a:pt x="48" y="2087"/>
                  </a:lnTo>
                  <a:lnTo>
                    <a:pt x="27" y="2054"/>
                  </a:lnTo>
                  <a:lnTo>
                    <a:pt x="13" y="2018"/>
                  </a:lnTo>
                  <a:lnTo>
                    <a:pt x="3" y="1979"/>
                  </a:lnTo>
                  <a:lnTo>
                    <a:pt x="0" y="1940"/>
                  </a:lnTo>
                  <a:lnTo>
                    <a:pt x="0" y="1378"/>
                  </a:lnTo>
                  <a:lnTo>
                    <a:pt x="135" y="1378"/>
                  </a:lnTo>
                  <a:lnTo>
                    <a:pt x="135" y="1940"/>
                  </a:lnTo>
                  <a:lnTo>
                    <a:pt x="137" y="1966"/>
                  </a:lnTo>
                  <a:lnTo>
                    <a:pt x="146" y="1990"/>
                  </a:lnTo>
                  <a:lnTo>
                    <a:pt x="160" y="2011"/>
                  </a:lnTo>
                  <a:lnTo>
                    <a:pt x="178" y="2030"/>
                  </a:lnTo>
                  <a:lnTo>
                    <a:pt x="199" y="2042"/>
                  </a:lnTo>
                  <a:lnTo>
                    <a:pt x="224" y="2051"/>
                  </a:lnTo>
                  <a:lnTo>
                    <a:pt x="251" y="2055"/>
                  </a:lnTo>
                  <a:lnTo>
                    <a:pt x="2046" y="2055"/>
                  </a:lnTo>
                  <a:lnTo>
                    <a:pt x="2074" y="2051"/>
                  </a:lnTo>
                  <a:lnTo>
                    <a:pt x="2098" y="2042"/>
                  </a:lnTo>
                  <a:lnTo>
                    <a:pt x="2119" y="2030"/>
                  </a:lnTo>
                  <a:lnTo>
                    <a:pt x="2136" y="2011"/>
                  </a:lnTo>
                  <a:lnTo>
                    <a:pt x="2150" y="1990"/>
                  </a:lnTo>
                  <a:lnTo>
                    <a:pt x="2159" y="1966"/>
                  </a:lnTo>
                  <a:lnTo>
                    <a:pt x="2162" y="1940"/>
                  </a:lnTo>
                  <a:lnTo>
                    <a:pt x="2162" y="732"/>
                  </a:lnTo>
                  <a:lnTo>
                    <a:pt x="2159" y="706"/>
                  </a:lnTo>
                  <a:lnTo>
                    <a:pt x="2150" y="681"/>
                  </a:lnTo>
                  <a:lnTo>
                    <a:pt x="2136" y="660"/>
                  </a:lnTo>
                  <a:lnTo>
                    <a:pt x="2119" y="642"/>
                  </a:lnTo>
                  <a:lnTo>
                    <a:pt x="2098" y="629"/>
                  </a:lnTo>
                  <a:lnTo>
                    <a:pt x="2074" y="619"/>
                  </a:lnTo>
                  <a:lnTo>
                    <a:pt x="2046" y="617"/>
                  </a:lnTo>
                  <a:lnTo>
                    <a:pt x="1823" y="617"/>
                  </a:lnTo>
                  <a:lnTo>
                    <a:pt x="1807" y="615"/>
                  </a:lnTo>
                  <a:lnTo>
                    <a:pt x="1792" y="609"/>
                  </a:lnTo>
                  <a:lnTo>
                    <a:pt x="1778" y="600"/>
                  </a:lnTo>
                  <a:lnTo>
                    <a:pt x="1767" y="589"/>
                  </a:lnTo>
                  <a:lnTo>
                    <a:pt x="1760" y="574"/>
                  </a:lnTo>
                  <a:lnTo>
                    <a:pt x="1756" y="559"/>
                  </a:lnTo>
                  <a:lnTo>
                    <a:pt x="1756" y="543"/>
                  </a:lnTo>
                  <a:lnTo>
                    <a:pt x="1759" y="527"/>
                  </a:lnTo>
                  <a:lnTo>
                    <a:pt x="1857" y="252"/>
                  </a:lnTo>
                  <a:lnTo>
                    <a:pt x="1383" y="603"/>
                  </a:lnTo>
                  <a:lnTo>
                    <a:pt x="1370" y="611"/>
                  </a:lnTo>
                  <a:lnTo>
                    <a:pt x="1356" y="615"/>
                  </a:lnTo>
                  <a:lnTo>
                    <a:pt x="1343" y="617"/>
                  </a:lnTo>
                  <a:lnTo>
                    <a:pt x="251" y="617"/>
                  </a:lnTo>
                  <a:lnTo>
                    <a:pt x="224" y="619"/>
                  </a:lnTo>
                  <a:lnTo>
                    <a:pt x="199" y="629"/>
                  </a:lnTo>
                  <a:lnTo>
                    <a:pt x="178" y="642"/>
                  </a:lnTo>
                  <a:lnTo>
                    <a:pt x="160" y="660"/>
                  </a:lnTo>
                  <a:lnTo>
                    <a:pt x="146" y="681"/>
                  </a:lnTo>
                  <a:lnTo>
                    <a:pt x="137" y="706"/>
                  </a:lnTo>
                  <a:lnTo>
                    <a:pt x="135" y="732"/>
                  </a:lnTo>
                  <a:lnTo>
                    <a:pt x="135" y="870"/>
                  </a:lnTo>
                  <a:lnTo>
                    <a:pt x="0" y="870"/>
                  </a:lnTo>
                  <a:lnTo>
                    <a:pt x="0" y="732"/>
                  </a:lnTo>
                  <a:lnTo>
                    <a:pt x="3" y="691"/>
                  </a:lnTo>
                  <a:lnTo>
                    <a:pt x="13" y="654"/>
                  </a:lnTo>
                  <a:lnTo>
                    <a:pt x="27" y="617"/>
                  </a:lnTo>
                  <a:lnTo>
                    <a:pt x="48" y="584"/>
                  </a:lnTo>
                  <a:lnTo>
                    <a:pt x="73" y="556"/>
                  </a:lnTo>
                  <a:lnTo>
                    <a:pt x="103" y="531"/>
                  </a:lnTo>
                  <a:lnTo>
                    <a:pt x="135" y="510"/>
                  </a:lnTo>
                  <a:lnTo>
                    <a:pt x="172" y="495"/>
                  </a:lnTo>
                  <a:lnTo>
                    <a:pt x="209" y="486"/>
                  </a:lnTo>
                  <a:lnTo>
                    <a:pt x="251" y="483"/>
                  </a:lnTo>
                  <a:lnTo>
                    <a:pt x="1320" y="483"/>
                  </a:lnTo>
                  <a:lnTo>
                    <a:pt x="1956" y="13"/>
                  </a:lnTo>
                  <a:lnTo>
                    <a:pt x="1972" y="4"/>
                  </a:lnTo>
                  <a:lnTo>
                    <a:pt x="198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 name="Freeform 569"/>
            <p:cNvSpPr>
              <a:spLocks/>
            </p:cNvSpPr>
            <p:nvPr/>
          </p:nvSpPr>
          <p:spPr bwMode="auto">
            <a:xfrm>
              <a:off x="1833" y="3469"/>
              <a:ext cx="328" cy="313"/>
            </a:xfrm>
            <a:custGeom>
              <a:avLst/>
              <a:gdLst>
                <a:gd name="T0" fmla="*/ 2047 w 2298"/>
                <a:gd name="T1" fmla="*/ 0 h 2190"/>
                <a:gd name="T2" fmla="*/ 2126 w 2298"/>
                <a:gd name="T3" fmla="*/ 13 h 2190"/>
                <a:gd name="T4" fmla="*/ 2195 w 2298"/>
                <a:gd name="T5" fmla="*/ 48 h 2190"/>
                <a:gd name="T6" fmla="*/ 2248 w 2298"/>
                <a:gd name="T7" fmla="*/ 103 h 2190"/>
                <a:gd name="T8" fmla="*/ 2285 w 2298"/>
                <a:gd name="T9" fmla="*/ 171 h 2190"/>
                <a:gd name="T10" fmla="*/ 2298 w 2298"/>
                <a:gd name="T11" fmla="*/ 250 h 2190"/>
                <a:gd name="T12" fmla="*/ 2163 w 2298"/>
                <a:gd name="T13" fmla="*/ 816 h 2190"/>
                <a:gd name="T14" fmla="*/ 2159 w 2298"/>
                <a:gd name="T15" fmla="*/ 224 h 2190"/>
                <a:gd name="T16" fmla="*/ 2138 w 2298"/>
                <a:gd name="T17" fmla="*/ 178 h 2190"/>
                <a:gd name="T18" fmla="*/ 2098 w 2298"/>
                <a:gd name="T19" fmla="*/ 147 h 2190"/>
                <a:gd name="T20" fmla="*/ 2047 w 2298"/>
                <a:gd name="T21" fmla="*/ 135 h 2190"/>
                <a:gd name="T22" fmla="*/ 224 w 2298"/>
                <a:gd name="T23" fmla="*/ 138 h 2190"/>
                <a:gd name="T24" fmla="*/ 178 w 2298"/>
                <a:gd name="T25" fmla="*/ 160 h 2190"/>
                <a:gd name="T26" fmla="*/ 146 w 2298"/>
                <a:gd name="T27" fmla="*/ 200 h 2190"/>
                <a:gd name="T28" fmla="*/ 135 w 2298"/>
                <a:gd name="T29" fmla="*/ 250 h 2190"/>
                <a:gd name="T30" fmla="*/ 138 w 2298"/>
                <a:gd name="T31" fmla="*/ 1483 h 2190"/>
                <a:gd name="T32" fmla="*/ 160 w 2298"/>
                <a:gd name="T33" fmla="*/ 1529 h 2190"/>
                <a:gd name="T34" fmla="*/ 200 w 2298"/>
                <a:gd name="T35" fmla="*/ 1561 h 2190"/>
                <a:gd name="T36" fmla="*/ 250 w 2298"/>
                <a:gd name="T37" fmla="*/ 1572 h 2190"/>
                <a:gd name="T38" fmla="*/ 491 w 2298"/>
                <a:gd name="T39" fmla="*/ 1574 h 2190"/>
                <a:gd name="T40" fmla="*/ 518 w 2298"/>
                <a:gd name="T41" fmla="*/ 1589 h 2190"/>
                <a:gd name="T42" fmla="*/ 538 w 2298"/>
                <a:gd name="T43" fmla="*/ 1615 h 2190"/>
                <a:gd name="T44" fmla="*/ 541 w 2298"/>
                <a:gd name="T45" fmla="*/ 1646 h 2190"/>
                <a:gd name="T46" fmla="*/ 439 w 2298"/>
                <a:gd name="T47" fmla="*/ 1937 h 2190"/>
                <a:gd name="T48" fmla="*/ 926 w 2298"/>
                <a:gd name="T49" fmla="*/ 1579 h 2190"/>
                <a:gd name="T50" fmla="*/ 955 w 2298"/>
                <a:gd name="T51" fmla="*/ 1572 h 2190"/>
                <a:gd name="T52" fmla="*/ 2073 w 2298"/>
                <a:gd name="T53" fmla="*/ 1570 h 2190"/>
                <a:gd name="T54" fmla="*/ 2119 w 2298"/>
                <a:gd name="T55" fmla="*/ 1547 h 2190"/>
                <a:gd name="T56" fmla="*/ 2150 w 2298"/>
                <a:gd name="T57" fmla="*/ 1508 h 2190"/>
                <a:gd name="T58" fmla="*/ 2163 w 2298"/>
                <a:gd name="T59" fmla="*/ 1457 h 2190"/>
                <a:gd name="T60" fmla="*/ 2298 w 2298"/>
                <a:gd name="T61" fmla="*/ 1325 h 2190"/>
                <a:gd name="T62" fmla="*/ 2294 w 2298"/>
                <a:gd name="T63" fmla="*/ 1498 h 2190"/>
                <a:gd name="T64" fmla="*/ 2269 w 2298"/>
                <a:gd name="T65" fmla="*/ 1572 h 2190"/>
                <a:gd name="T66" fmla="*/ 2224 w 2298"/>
                <a:gd name="T67" fmla="*/ 1634 h 2190"/>
                <a:gd name="T68" fmla="*/ 2162 w 2298"/>
                <a:gd name="T69" fmla="*/ 1679 h 2190"/>
                <a:gd name="T70" fmla="*/ 2087 w 2298"/>
                <a:gd name="T71" fmla="*/ 1704 h 2190"/>
                <a:gd name="T72" fmla="*/ 977 w 2298"/>
                <a:gd name="T73" fmla="*/ 1707 h 2190"/>
                <a:gd name="T74" fmla="*/ 328 w 2298"/>
                <a:gd name="T75" fmla="*/ 2184 h 2190"/>
                <a:gd name="T76" fmla="*/ 301 w 2298"/>
                <a:gd name="T77" fmla="*/ 2190 h 2190"/>
                <a:gd name="T78" fmla="*/ 273 w 2298"/>
                <a:gd name="T79" fmla="*/ 2184 h 2190"/>
                <a:gd name="T80" fmla="*/ 248 w 2298"/>
                <a:gd name="T81" fmla="*/ 2165 h 2190"/>
                <a:gd name="T82" fmla="*/ 234 w 2298"/>
                <a:gd name="T83" fmla="*/ 2134 h 2190"/>
                <a:gd name="T84" fmla="*/ 237 w 2298"/>
                <a:gd name="T85" fmla="*/ 2100 h 2190"/>
                <a:gd name="T86" fmla="*/ 250 w 2298"/>
                <a:gd name="T87" fmla="*/ 1707 h 2190"/>
                <a:gd name="T88" fmla="*/ 172 w 2298"/>
                <a:gd name="T89" fmla="*/ 1694 h 2190"/>
                <a:gd name="T90" fmla="*/ 103 w 2298"/>
                <a:gd name="T91" fmla="*/ 1659 h 2190"/>
                <a:gd name="T92" fmla="*/ 48 w 2298"/>
                <a:gd name="T93" fmla="*/ 1605 h 2190"/>
                <a:gd name="T94" fmla="*/ 13 w 2298"/>
                <a:gd name="T95" fmla="*/ 1536 h 2190"/>
                <a:gd name="T96" fmla="*/ 0 w 2298"/>
                <a:gd name="T97" fmla="*/ 1457 h 2190"/>
                <a:gd name="T98" fmla="*/ 3 w 2298"/>
                <a:gd name="T99" fmla="*/ 210 h 2190"/>
                <a:gd name="T100" fmla="*/ 27 w 2298"/>
                <a:gd name="T101" fmla="*/ 136 h 2190"/>
                <a:gd name="T102" fmla="*/ 73 w 2298"/>
                <a:gd name="T103" fmla="*/ 73 h 2190"/>
                <a:gd name="T104" fmla="*/ 136 w 2298"/>
                <a:gd name="T105" fmla="*/ 29 h 2190"/>
                <a:gd name="T106" fmla="*/ 210 w 2298"/>
                <a:gd name="T107" fmla="*/ 3 h 2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98" h="2190">
                  <a:moveTo>
                    <a:pt x="250" y="0"/>
                  </a:moveTo>
                  <a:lnTo>
                    <a:pt x="2047" y="0"/>
                  </a:lnTo>
                  <a:lnTo>
                    <a:pt x="2087" y="3"/>
                  </a:lnTo>
                  <a:lnTo>
                    <a:pt x="2126" y="13"/>
                  </a:lnTo>
                  <a:lnTo>
                    <a:pt x="2162" y="29"/>
                  </a:lnTo>
                  <a:lnTo>
                    <a:pt x="2195" y="48"/>
                  </a:lnTo>
                  <a:lnTo>
                    <a:pt x="2224" y="73"/>
                  </a:lnTo>
                  <a:lnTo>
                    <a:pt x="2248" y="103"/>
                  </a:lnTo>
                  <a:lnTo>
                    <a:pt x="2269" y="136"/>
                  </a:lnTo>
                  <a:lnTo>
                    <a:pt x="2285" y="171"/>
                  </a:lnTo>
                  <a:lnTo>
                    <a:pt x="2294" y="210"/>
                  </a:lnTo>
                  <a:lnTo>
                    <a:pt x="2298" y="250"/>
                  </a:lnTo>
                  <a:lnTo>
                    <a:pt x="2298" y="816"/>
                  </a:lnTo>
                  <a:lnTo>
                    <a:pt x="2163" y="816"/>
                  </a:lnTo>
                  <a:lnTo>
                    <a:pt x="2163" y="250"/>
                  </a:lnTo>
                  <a:lnTo>
                    <a:pt x="2159" y="224"/>
                  </a:lnTo>
                  <a:lnTo>
                    <a:pt x="2150" y="200"/>
                  </a:lnTo>
                  <a:lnTo>
                    <a:pt x="2138" y="178"/>
                  </a:lnTo>
                  <a:lnTo>
                    <a:pt x="2119" y="160"/>
                  </a:lnTo>
                  <a:lnTo>
                    <a:pt x="2098" y="147"/>
                  </a:lnTo>
                  <a:lnTo>
                    <a:pt x="2073" y="138"/>
                  </a:lnTo>
                  <a:lnTo>
                    <a:pt x="2047" y="135"/>
                  </a:lnTo>
                  <a:lnTo>
                    <a:pt x="250" y="135"/>
                  </a:lnTo>
                  <a:lnTo>
                    <a:pt x="224" y="138"/>
                  </a:lnTo>
                  <a:lnTo>
                    <a:pt x="200" y="147"/>
                  </a:lnTo>
                  <a:lnTo>
                    <a:pt x="178" y="160"/>
                  </a:lnTo>
                  <a:lnTo>
                    <a:pt x="160" y="178"/>
                  </a:lnTo>
                  <a:lnTo>
                    <a:pt x="146" y="200"/>
                  </a:lnTo>
                  <a:lnTo>
                    <a:pt x="138" y="224"/>
                  </a:lnTo>
                  <a:lnTo>
                    <a:pt x="135" y="250"/>
                  </a:lnTo>
                  <a:lnTo>
                    <a:pt x="135" y="1457"/>
                  </a:lnTo>
                  <a:lnTo>
                    <a:pt x="138" y="1483"/>
                  </a:lnTo>
                  <a:lnTo>
                    <a:pt x="146" y="1508"/>
                  </a:lnTo>
                  <a:lnTo>
                    <a:pt x="160" y="1529"/>
                  </a:lnTo>
                  <a:lnTo>
                    <a:pt x="178" y="1547"/>
                  </a:lnTo>
                  <a:lnTo>
                    <a:pt x="200" y="1561"/>
                  </a:lnTo>
                  <a:lnTo>
                    <a:pt x="224" y="1570"/>
                  </a:lnTo>
                  <a:lnTo>
                    <a:pt x="250" y="1572"/>
                  </a:lnTo>
                  <a:lnTo>
                    <a:pt x="475" y="1572"/>
                  </a:lnTo>
                  <a:lnTo>
                    <a:pt x="491" y="1574"/>
                  </a:lnTo>
                  <a:lnTo>
                    <a:pt x="506" y="1580"/>
                  </a:lnTo>
                  <a:lnTo>
                    <a:pt x="518" y="1589"/>
                  </a:lnTo>
                  <a:lnTo>
                    <a:pt x="530" y="1601"/>
                  </a:lnTo>
                  <a:lnTo>
                    <a:pt x="538" y="1615"/>
                  </a:lnTo>
                  <a:lnTo>
                    <a:pt x="541" y="1630"/>
                  </a:lnTo>
                  <a:lnTo>
                    <a:pt x="541" y="1646"/>
                  </a:lnTo>
                  <a:lnTo>
                    <a:pt x="538" y="1662"/>
                  </a:lnTo>
                  <a:lnTo>
                    <a:pt x="439" y="1937"/>
                  </a:lnTo>
                  <a:lnTo>
                    <a:pt x="915" y="1586"/>
                  </a:lnTo>
                  <a:lnTo>
                    <a:pt x="926" y="1579"/>
                  </a:lnTo>
                  <a:lnTo>
                    <a:pt x="940" y="1574"/>
                  </a:lnTo>
                  <a:lnTo>
                    <a:pt x="955" y="1572"/>
                  </a:lnTo>
                  <a:lnTo>
                    <a:pt x="2047" y="1572"/>
                  </a:lnTo>
                  <a:lnTo>
                    <a:pt x="2073" y="1570"/>
                  </a:lnTo>
                  <a:lnTo>
                    <a:pt x="2098" y="1561"/>
                  </a:lnTo>
                  <a:lnTo>
                    <a:pt x="2119" y="1547"/>
                  </a:lnTo>
                  <a:lnTo>
                    <a:pt x="2138" y="1529"/>
                  </a:lnTo>
                  <a:lnTo>
                    <a:pt x="2150" y="1508"/>
                  </a:lnTo>
                  <a:lnTo>
                    <a:pt x="2159" y="1483"/>
                  </a:lnTo>
                  <a:lnTo>
                    <a:pt x="2163" y="1457"/>
                  </a:lnTo>
                  <a:lnTo>
                    <a:pt x="2163" y="1325"/>
                  </a:lnTo>
                  <a:lnTo>
                    <a:pt x="2298" y="1325"/>
                  </a:lnTo>
                  <a:lnTo>
                    <a:pt x="2298" y="1457"/>
                  </a:lnTo>
                  <a:lnTo>
                    <a:pt x="2294" y="1498"/>
                  </a:lnTo>
                  <a:lnTo>
                    <a:pt x="2285" y="1536"/>
                  </a:lnTo>
                  <a:lnTo>
                    <a:pt x="2269" y="1572"/>
                  </a:lnTo>
                  <a:lnTo>
                    <a:pt x="2248" y="1605"/>
                  </a:lnTo>
                  <a:lnTo>
                    <a:pt x="2224" y="1634"/>
                  </a:lnTo>
                  <a:lnTo>
                    <a:pt x="2195" y="1659"/>
                  </a:lnTo>
                  <a:lnTo>
                    <a:pt x="2162" y="1679"/>
                  </a:lnTo>
                  <a:lnTo>
                    <a:pt x="2126" y="1694"/>
                  </a:lnTo>
                  <a:lnTo>
                    <a:pt x="2087" y="1704"/>
                  </a:lnTo>
                  <a:lnTo>
                    <a:pt x="2047" y="1707"/>
                  </a:lnTo>
                  <a:lnTo>
                    <a:pt x="977" y="1707"/>
                  </a:lnTo>
                  <a:lnTo>
                    <a:pt x="341" y="2176"/>
                  </a:lnTo>
                  <a:lnTo>
                    <a:pt x="328" y="2184"/>
                  </a:lnTo>
                  <a:lnTo>
                    <a:pt x="315" y="2189"/>
                  </a:lnTo>
                  <a:lnTo>
                    <a:pt x="301" y="2190"/>
                  </a:lnTo>
                  <a:lnTo>
                    <a:pt x="287" y="2189"/>
                  </a:lnTo>
                  <a:lnTo>
                    <a:pt x="273" y="2184"/>
                  </a:lnTo>
                  <a:lnTo>
                    <a:pt x="261" y="2176"/>
                  </a:lnTo>
                  <a:lnTo>
                    <a:pt x="248" y="2165"/>
                  </a:lnTo>
                  <a:lnTo>
                    <a:pt x="239" y="2150"/>
                  </a:lnTo>
                  <a:lnTo>
                    <a:pt x="234" y="2134"/>
                  </a:lnTo>
                  <a:lnTo>
                    <a:pt x="233" y="2117"/>
                  </a:lnTo>
                  <a:lnTo>
                    <a:pt x="237" y="2100"/>
                  </a:lnTo>
                  <a:lnTo>
                    <a:pt x="379" y="1707"/>
                  </a:lnTo>
                  <a:lnTo>
                    <a:pt x="250" y="1707"/>
                  </a:lnTo>
                  <a:lnTo>
                    <a:pt x="210" y="1704"/>
                  </a:lnTo>
                  <a:lnTo>
                    <a:pt x="172" y="1694"/>
                  </a:lnTo>
                  <a:lnTo>
                    <a:pt x="136" y="1679"/>
                  </a:lnTo>
                  <a:lnTo>
                    <a:pt x="103" y="1659"/>
                  </a:lnTo>
                  <a:lnTo>
                    <a:pt x="73" y="1634"/>
                  </a:lnTo>
                  <a:lnTo>
                    <a:pt x="48" y="1605"/>
                  </a:lnTo>
                  <a:lnTo>
                    <a:pt x="27" y="1572"/>
                  </a:lnTo>
                  <a:lnTo>
                    <a:pt x="13" y="1536"/>
                  </a:lnTo>
                  <a:lnTo>
                    <a:pt x="3" y="1498"/>
                  </a:lnTo>
                  <a:lnTo>
                    <a:pt x="0" y="1457"/>
                  </a:lnTo>
                  <a:lnTo>
                    <a:pt x="0" y="250"/>
                  </a:lnTo>
                  <a:lnTo>
                    <a:pt x="3" y="210"/>
                  </a:lnTo>
                  <a:lnTo>
                    <a:pt x="13" y="171"/>
                  </a:lnTo>
                  <a:lnTo>
                    <a:pt x="27" y="136"/>
                  </a:lnTo>
                  <a:lnTo>
                    <a:pt x="48" y="103"/>
                  </a:lnTo>
                  <a:lnTo>
                    <a:pt x="73" y="73"/>
                  </a:lnTo>
                  <a:lnTo>
                    <a:pt x="103" y="48"/>
                  </a:lnTo>
                  <a:lnTo>
                    <a:pt x="136" y="29"/>
                  </a:lnTo>
                  <a:lnTo>
                    <a:pt x="172" y="13"/>
                  </a:lnTo>
                  <a:lnTo>
                    <a:pt x="210" y="3"/>
                  </a:lnTo>
                  <a:lnTo>
                    <a:pt x="25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 name="Freeform 570"/>
            <p:cNvSpPr>
              <a:spLocks/>
            </p:cNvSpPr>
            <p:nvPr/>
          </p:nvSpPr>
          <p:spPr bwMode="auto">
            <a:xfrm>
              <a:off x="1957" y="3554"/>
              <a:ext cx="50" cy="81"/>
            </a:xfrm>
            <a:custGeom>
              <a:avLst/>
              <a:gdLst>
                <a:gd name="T0" fmla="*/ 303 w 349"/>
                <a:gd name="T1" fmla="*/ 0 h 570"/>
                <a:gd name="T2" fmla="*/ 349 w 349"/>
                <a:gd name="T3" fmla="*/ 63 h 570"/>
                <a:gd name="T4" fmla="*/ 306 w 349"/>
                <a:gd name="T5" fmla="*/ 99 h 570"/>
                <a:gd name="T6" fmla="*/ 268 w 349"/>
                <a:gd name="T7" fmla="*/ 134 h 570"/>
                <a:gd name="T8" fmla="*/ 237 w 349"/>
                <a:gd name="T9" fmla="*/ 170 h 570"/>
                <a:gd name="T10" fmla="*/ 213 w 349"/>
                <a:gd name="T11" fmla="*/ 204 h 570"/>
                <a:gd name="T12" fmla="*/ 194 w 349"/>
                <a:gd name="T13" fmla="*/ 237 h 570"/>
                <a:gd name="T14" fmla="*/ 180 w 349"/>
                <a:gd name="T15" fmla="*/ 267 h 570"/>
                <a:gd name="T16" fmla="*/ 172 w 349"/>
                <a:gd name="T17" fmla="*/ 293 h 570"/>
                <a:gd name="T18" fmla="*/ 168 w 349"/>
                <a:gd name="T19" fmla="*/ 316 h 570"/>
                <a:gd name="T20" fmla="*/ 194 w 349"/>
                <a:gd name="T21" fmla="*/ 324 h 570"/>
                <a:gd name="T22" fmla="*/ 216 w 349"/>
                <a:gd name="T23" fmla="*/ 336 h 570"/>
                <a:gd name="T24" fmla="*/ 236 w 349"/>
                <a:gd name="T25" fmla="*/ 352 h 570"/>
                <a:gd name="T26" fmla="*/ 253 w 349"/>
                <a:gd name="T27" fmla="*/ 370 h 570"/>
                <a:gd name="T28" fmla="*/ 266 w 349"/>
                <a:gd name="T29" fmla="*/ 392 h 570"/>
                <a:gd name="T30" fmla="*/ 274 w 349"/>
                <a:gd name="T31" fmla="*/ 417 h 570"/>
                <a:gd name="T32" fmla="*/ 276 w 349"/>
                <a:gd name="T33" fmla="*/ 443 h 570"/>
                <a:gd name="T34" fmla="*/ 273 w 349"/>
                <a:gd name="T35" fmla="*/ 472 h 570"/>
                <a:gd name="T36" fmla="*/ 262 w 349"/>
                <a:gd name="T37" fmla="*/ 498 h 570"/>
                <a:gd name="T38" fmla="*/ 246 w 349"/>
                <a:gd name="T39" fmla="*/ 522 h 570"/>
                <a:gd name="T40" fmla="*/ 226 w 349"/>
                <a:gd name="T41" fmla="*/ 541 h 570"/>
                <a:gd name="T42" fmla="*/ 202 w 349"/>
                <a:gd name="T43" fmla="*/ 557 h 570"/>
                <a:gd name="T44" fmla="*/ 174 w 349"/>
                <a:gd name="T45" fmla="*/ 566 h 570"/>
                <a:gd name="T46" fmla="*/ 144 w 349"/>
                <a:gd name="T47" fmla="*/ 570 h 570"/>
                <a:gd name="T48" fmla="*/ 119 w 349"/>
                <a:gd name="T49" fmla="*/ 569 h 570"/>
                <a:gd name="T50" fmla="*/ 95 w 349"/>
                <a:gd name="T51" fmla="*/ 562 h 570"/>
                <a:gd name="T52" fmla="*/ 74 w 349"/>
                <a:gd name="T53" fmla="*/ 552 h 570"/>
                <a:gd name="T54" fmla="*/ 53 w 349"/>
                <a:gd name="T55" fmla="*/ 537 h 570"/>
                <a:gd name="T56" fmla="*/ 36 w 349"/>
                <a:gd name="T57" fmla="*/ 519 h 570"/>
                <a:gd name="T58" fmla="*/ 21 w 349"/>
                <a:gd name="T59" fmla="*/ 496 h 570"/>
                <a:gd name="T60" fmla="*/ 11 w 349"/>
                <a:gd name="T61" fmla="*/ 470 h 570"/>
                <a:gd name="T62" fmla="*/ 4 w 349"/>
                <a:gd name="T63" fmla="*/ 439 h 570"/>
                <a:gd name="T64" fmla="*/ 0 w 349"/>
                <a:gd name="T65" fmla="*/ 403 h 570"/>
                <a:gd name="T66" fmla="*/ 3 w 349"/>
                <a:gd name="T67" fmla="*/ 375 h 570"/>
                <a:gd name="T68" fmla="*/ 7 w 349"/>
                <a:gd name="T69" fmla="*/ 344 h 570"/>
                <a:gd name="T70" fmla="*/ 16 w 349"/>
                <a:gd name="T71" fmla="*/ 311 h 570"/>
                <a:gd name="T72" fmla="*/ 30 w 349"/>
                <a:gd name="T73" fmla="*/ 278 h 570"/>
                <a:gd name="T74" fmla="*/ 46 w 349"/>
                <a:gd name="T75" fmla="*/ 243 h 570"/>
                <a:gd name="T76" fmla="*/ 68 w 349"/>
                <a:gd name="T77" fmla="*/ 207 h 570"/>
                <a:gd name="T78" fmla="*/ 94 w 349"/>
                <a:gd name="T79" fmla="*/ 171 h 570"/>
                <a:gd name="T80" fmla="*/ 126 w 349"/>
                <a:gd name="T81" fmla="*/ 134 h 570"/>
                <a:gd name="T82" fmla="*/ 162 w 349"/>
                <a:gd name="T83" fmla="*/ 99 h 570"/>
                <a:gd name="T84" fmla="*/ 204 w 349"/>
                <a:gd name="T85" fmla="*/ 65 h 570"/>
                <a:gd name="T86" fmla="*/ 251 w 349"/>
                <a:gd name="T87" fmla="*/ 32 h 570"/>
                <a:gd name="T88" fmla="*/ 303 w 349"/>
                <a:gd name="T89" fmla="*/ 0 h 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49" h="570">
                  <a:moveTo>
                    <a:pt x="303" y="0"/>
                  </a:moveTo>
                  <a:lnTo>
                    <a:pt x="349" y="63"/>
                  </a:lnTo>
                  <a:lnTo>
                    <a:pt x="306" y="99"/>
                  </a:lnTo>
                  <a:lnTo>
                    <a:pt x="268" y="134"/>
                  </a:lnTo>
                  <a:lnTo>
                    <a:pt x="237" y="170"/>
                  </a:lnTo>
                  <a:lnTo>
                    <a:pt x="213" y="204"/>
                  </a:lnTo>
                  <a:lnTo>
                    <a:pt x="194" y="237"/>
                  </a:lnTo>
                  <a:lnTo>
                    <a:pt x="180" y="267"/>
                  </a:lnTo>
                  <a:lnTo>
                    <a:pt x="172" y="293"/>
                  </a:lnTo>
                  <a:lnTo>
                    <a:pt x="168" y="316"/>
                  </a:lnTo>
                  <a:lnTo>
                    <a:pt x="194" y="324"/>
                  </a:lnTo>
                  <a:lnTo>
                    <a:pt x="216" y="336"/>
                  </a:lnTo>
                  <a:lnTo>
                    <a:pt x="236" y="352"/>
                  </a:lnTo>
                  <a:lnTo>
                    <a:pt x="253" y="370"/>
                  </a:lnTo>
                  <a:lnTo>
                    <a:pt x="266" y="392"/>
                  </a:lnTo>
                  <a:lnTo>
                    <a:pt x="274" y="417"/>
                  </a:lnTo>
                  <a:lnTo>
                    <a:pt x="276" y="443"/>
                  </a:lnTo>
                  <a:lnTo>
                    <a:pt x="273" y="472"/>
                  </a:lnTo>
                  <a:lnTo>
                    <a:pt x="262" y="498"/>
                  </a:lnTo>
                  <a:lnTo>
                    <a:pt x="246" y="522"/>
                  </a:lnTo>
                  <a:lnTo>
                    <a:pt x="226" y="541"/>
                  </a:lnTo>
                  <a:lnTo>
                    <a:pt x="202" y="557"/>
                  </a:lnTo>
                  <a:lnTo>
                    <a:pt x="174" y="566"/>
                  </a:lnTo>
                  <a:lnTo>
                    <a:pt x="144" y="570"/>
                  </a:lnTo>
                  <a:lnTo>
                    <a:pt x="119" y="569"/>
                  </a:lnTo>
                  <a:lnTo>
                    <a:pt x="95" y="562"/>
                  </a:lnTo>
                  <a:lnTo>
                    <a:pt x="74" y="552"/>
                  </a:lnTo>
                  <a:lnTo>
                    <a:pt x="53" y="537"/>
                  </a:lnTo>
                  <a:lnTo>
                    <a:pt x="36" y="519"/>
                  </a:lnTo>
                  <a:lnTo>
                    <a:pt x="21" y="496"/>
                  </a:lnTo>
                  <a:lnTo>
                    <a:pt x="11" y="470"/>
                  </a:lnTo>
                  <a:lnTo>
                    <a:pt x="4" y="439"/>
                  </a:lnTo>
                  <a:lnTo>
                    <a:pt x="0" y="403"/>
                  </a:lnTo>
                  <a:lnTo>
                    <a:pt x="3" y="375"/>
                  </a:lnTo>
                  <a:lnTo>
                    <a:pt x="7" y="344"/>
                  </a:lnTo>
                  <a:lnTo>
                    <a:pt x="16" y="311"/>
                  </a:lnTo>
                  <a:lnTo>
                    <a:pt x="30" y="278"/>
                  </a:lnTo>
                  <a:lnTo>
                    <a:pt x="46" y="243"/>
                  </a:lnTo>
                  <a:lnTo>
                    <a:pt x="68" y="207"/>
                  </a:lnTo>
                  <a:lnTo>
                    <a:pt x="94" y="171"/>
                  </a:lnTo>
                  <a:lnTo>
                    <a:pt x="126" y="134"/>
                  </a:lnTo>
                  <a:lnTo>
                    <a:pt x="162" y="99"/>
                  </a:lnTo>
                  <a:lnTo>
                    <a:pt x="204" y="65"/>
                  </a:lnTo>
                  <a:lnTo>
                    <a:pt x="251" y="32"/>
                  </a:lnTo>
                  <a:lnTo>
                    <a:pt x="3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571"/>
            <p:cNvSpPr>
              <a:spLocks/>
            </p:cNvSpPr>
            <p:nvPr/>
          </p:nvSpPr>
          <p:spPr bwMode="auto">
            <a:xfrm>
              <a:off x="1899" y="3554"/>
              <a:ext cx="50" cy="81"/>
            </a:xfrm>
            <a:custGeom>
              <a:avLst/>
              <a:gdLst>
                <a:gd name="T0" fmla="*/ 301 w 348"/>
                <a:gd name="T1" fmla="*/ 0 h 570"/>
                <a:gd name="T2" fmla="*/ 348 w 348"/>
                <a:gd name="T3" fmla="*/ 63 h 570"/>
                <a:gd name="T4" fmla="*/ 303 w 348"/>
                <a:gd name="T5" fmla="*/ 99 h 570"/>
                <a:gd name="T6" fmla="*/ 265 w 348"/>
                <a:gd name="T7" fmla="*/ 134 h 570"/>
                <a:gd name="T8" fmla="*/ 235 w 348"/>
                <a:gd name="T9" fmla="*/ 170 h 570"/>
                <a:gd name="T10" fmla="*/ 210 w 348"/>
                <a:gd name="T11" fmla="*/ 204 h 570"/>
                <a:gd name="T12" fmla="*/ 191 w 348"/>
                <a:gd name="T13" fmla="*/ 237 h 570"/>
                <a:gd name="T14" fmla="*/ 178 w 348"/>
                <a:gd name="T15" fmla="*/ 267 h 570"/>
                <a:gd name="T16" fmla="*/ 169 w 348"/>
                <a:gd name="T17" fmla="*/ 293 h 570"/>
                <a:gd name="T18" fmla="*/ 167 w 348"/>
                <a:gd name="T19" fmla="*/ 316 h 570"/>
                <a:gd name="T20" fmla="*/ 192 w 348"/>
                <a:gd name="T21" fmla="*/ 324 h 570"/>
                <a:gd name="T22" fmla="*/ 215 w 348"/>
                <a:gd name="T23" fmla="*/ 336 h 570"/>
                <a:gd name="T24" fmla="*/ 235 w 348"/>
                <a:gd name="T25" fmla="*/ 352 h 570"/>
                <a:gd name="T26" fmla="*/ 251 w 348"/>
                <a:gd name="T27" fmla="*/ 370 h 570"/>
                <a:gd name="T28" fmla="*/ 263 w 348"/>
                <a:gd name="T29" fmla="*/ 392 h 570"/>
                <a:gd name="T30" fmla="*/ 270 w 348"/>
                <a:gd name="T31" fmla="*/ 417 h 570"/>
                <a:gd name="T32" fmla="*/ 273 w 348"/>
                <a:gd name="T33" fmla="*/ 443 h 570"/>
                <a:gd name="T34" fmla="*/ 270 w 348"/>
                <a:gd name="T35" fmla="*/ 472 h 570"/>
                <a:gd name="T36" fmla="*/ 260 w 348"/>
                <a:gd name="T37" fmla="*/ 498 h 570"/>
                <a:gd name="T38" fmla="*/ 244 w 348"/>
                <a:gd name="T39" fmla="*/ 522 h 570"/>
                <a:gd name="T40" fmla="*/ 224 w 348"/>
                <a:gd name="T41" fmla="*/ 541 h 570"/>
                <a:gd name="T42" fmla="*/ 199 w 348"/>
                <a:gd name="T43" fmla="*/ 557 h 570"/>
                <a:gd name="T44" fmla="*/ 172 w 348"/>
                <a:gd name="T45" fmla="*/ 566 h 570"/>
                <a:gd name="T46" fmla="*/ 141 w 348"/>
                <a:gd name="T47" fmla="*/ 570 h 570"/>
                <a:gd name="T48" fmla="*/ 116 w 348"/>
                <a:gd name="T49" fmla="*/ 569 h 570"/>
                <a:gd name="T50" fmla="*/ 93 w 348"/>
                <a:gd name="T51" fmla="*/ 562 h 570"/>
                <a:gd name="T52" fmla="*/ 70 w 348"/>
                <a:gd name="T53" fmla="*/ 552 h 570"/>
                <a:gd name="T54" fmla="*/ 50 w 348"/>
                <a:gd name="T55" fmla="*/ 537 h 570"/>
                <a:gd name="T56" fmla="*/ 33 w 348"/>
                <a:gd name="T57" fmla="*/ 519 h 570"/>
                <a:gd name="T58" fmla="*/ 19 w 348"/>
                <a:gd name="T59" fmla="*/ 496 h 570"/>
                <a:gd name="T60" fmla="*/ 8 w 348"/>
                <a:gd name="T61" fmla="*/ 470 h 570"/>
                <a:gd name="T62" fmla="*/ 2 w 348"/>
                <a:gd name="T63" fmla="*/ 439 h 570"/>
                <a:gd name="T64" fmla="*/ 0 w 348"/>
                <a:gd name="T65" fmla="*/ 403 h 570"/>
                <a:gd name="T66" fmla="*/ 1 w 348"/>
                <a:gd name="T67" fmla="*/ 375 h 570"/>
                <a:gd name="T68" fmla="*/ 6 w 348"/>
                <a:gd name="T69" fmla="*/ 344 h 570"/>
                <a:gd name="T70" fmla="*/ 15 w 348"/>
                <a:gd name="T71" fmla="*/ 311 h 570"/>
                <a:gd name="T72" fmla="*/ 27 w 348"/>
                <a:gd name="T73" fmla="*/ 278 h 570"/>
                <a:gd name="T74" fmla="*/ 45 w 348"/>
                <a:gd name="T75" fmla="*/ 243 h 570"/>
                <a:gd name="T76" fmla="*/ 66 w 348"/>
                <a:gd name="T77" fmla="*/ 207 h 570"/>
                <a:gd name="T78" fmla="*/ 92 w 348"/>
                <a:gd name="T79" fmla="*/ 171 h 570"/>
                <a:gd name="T80" fmla="*/ 122 w 348"/>
                <a:gd name="T81" fmla="*/ 134 h 570"/>
                <a:gd name="T82" fmla="*/ 159 w 348"/>
                <a:gd name="T83" fmla="*/ 99 h 570"/>
                <a:gd name="T84" fmla="*/ 200 w 348"/>
                <a:gd name="T85" fmla="*/ 65 h 570"/>
                <a:gd name="T86" fmla="*/ 247 w 348"/>
                <a:gd name="T87" fmla="*/ 32 h 570"/>
                <a:gd name="T88" fmla="*/ 301 w 348"/>
                <a:gd name="T89" fmla="*/ 0 h 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48" h="570">
                  <a:moveTo>
                    <a:pt x="301" y="0"/>
                  </a:moveTo>
                  <a:lnTo>
                    <a:pt x="348" y="63"/>
                  </a:lnTo>
                  <a:lnTo>
                    <a:pt x="303" y="99"/>
                  </a:lnTo>
                  <a:lnTo>
                    <a:pt x="265" y="134"/>
                  </a:lnTo>
                  <a:lnTo>
                    <a:pt x="235" y="170"/>
                  </a:lnTo>
                  <a:lnTo>
                    <a:pt x="210" y="204"/>
                  </a:lnTo>
                  <a:lnTo>
                    <a:pt x="191" y="237"/>
                  </a:lnTo>
                  <a:lnTo>
                    <a:pt x="178" y="267"/>
                  </a:lnTo>
                  <a:lnTo>
                    <a:pt x="169" y="293"/>
                  </a:lnTo>
                  <a:lnTo>
                    <a:pt x="167" y="316"/>
                  </a:lnTo>
                  <a:lnTo>
                    <a:pt x="192" y="324"/>
                  </a:lnTo>
                  <a:lnTo>
                    <a:pt x="215" y="336"/>
                  </a:lnTo>
                  <a:lnTo>
                    <a:pt x="235" y="352"/>
                  </a:lnTo>
                  <a:lnTo>
                    <a:pt x="251" y="370"/>
                  </a:lnTo>
                  <a:lnTo>
                    <a:pt x="263" y="392"/>
                  </a:lnTo>
                  <a:lnTo>
                    <a:pt x="270" y="417"/>
                  </a:lnTo>
                  <a:lnTo>
                    <a:pt x="273" y="443"/>
                  </a:lnTo>
                  <a:lnTo>
                    <a:pt x="270" y="472"/>
                  </a:lnTo>
                  <a:lnTo>
                    <a:pt x="260" y="498"/>
                  </a:lnTo>
                  <a:lnTo>
                    <a:pt x="244" y="522"/>
                  </a:lnTo>
                  <a:lnTo>
                    <a:pt x="224" y="541"/>
                  </a:lnTo>
                  <a:lnTo>
                    <a:pt x="199" y="557"/>
                  </a:lnTo>
                  <a:lnTo>
                    <a:pt x="172" y="566"/>
                  </a:lnTo>
                  <a:lnTo>
                    <a:pt x="141" y="570"/>
                  </a:lnTo>
                  <a:lnTo>
                    <a:pt x="116" y="569"/>
                  </a:lnTo>
                  <a:lnTo>
                    <a:pt x="93" y="562"/>
                  </a:lnTo>
                  <a:lnTo>
                    <a:pt x="70" y="552"/>
                  </a:lnTo>
                  <a:lnTo>
                    <a:pt x="50" y="537"/>
                  </a:lnTo>
                  <a:lnTo>
                    <a:pt x="33" y="519"/>
                  </a:lnTo>
                  <a:lnTo>
                    <a:pt x="19" y="496"/>
                  </a:lnTo>
                  <a:lnTo>
                    <a:pt x="8" y="470"/>
                  </a:lnTo>
                  <a:lnTo>
                    <a:pt x="2" y="439"/>
                  </a:lnTo>
                  <a:lnTo>
                    <a:pt x="0" y="403"/>
                  </a:lnTo>
                  <a:lnTo>
                    <a:pt x="1" y="375"/>
                  </a:lnTo>
                  <a:lnTo>
                    <a:pt x="6" y="344"/>
                  </a:lnTo>
                  <a:lnTo>
                    <a:pt x="15" y="311"/>
                  </a:lnTo>
                  <a:lnTo>
                    <a:pt x="27" y="278"/>
                  </a:lnTo>
                  <a:lnTo>
                    <a:pt x="45" y="243"/>
                  </a:lnTo>
                  <a:lnTo>
                    <a:pt x="66" y="207"/>
                  </a:lnTo>
                  <a:lnTo>
                    <a:pt x="92" y="171"/>
                  </a:lnTo>
                  <a:lnTo>
                    <a:pt x="122" y="134"/>
                  </a:lnTo>
                  <a:lnTo>
                    <a:pt x="159" y="99"/>
                  </a:lnTo>
                  <a:lnTo>
                    <a:pt x="200" y="65"/>
                  </a:lnTo>
                  <a:lnTo>
                    <a:pt x="247" y="32"/>
                  </a:lnTo>
                  <a:lnTo>
                    <a:pt x="30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572"/>
            <p:cNvSpPr>
              <a:spLocks/>
            </p:cNvSpPr>
            <p:nvPr/>
          </p:nvSpPr>
          <p:spPr bwMode="auto">
            <a:xfrm>
              <a:off x="2197" y="3469"/>
              <a:ext cx="50" cy="82"/>
            </a:xfrm>
            <a:custGeom>
              <a:avLst/>
              <a:gdLst>
                <a:gd name="T0" fmla="*/ 205 w 348"/>
                <a:gd name="T1" fmla="*/ 0 h 571"/>
                <a:gd name="T2" fmla="*/ 230 w 348"/>
                <a:gd name="T3" fmla="*/ 2 h 571"/>
                <a:gd name="T4" fmla="*/ 254 w 348"/>
                <a:gd name="T5" fmla="*/ 8 h 571"/>
                <a:gd name="T6" fmla="*/ 276 w 348"/>
                <a:gd name="T7" fmla="*/ 18 h 571"/>
                <a:gd name="T8" fmla="*/ 296 w 348"/>
                <a:gd name="T9" fmla="*/ 33 h 571"/>
                <a:gd name="T10" fmla="*/ 313 w 348"/>
                <a:gd name="T11" fmla="*/ 53 h 571"/>
                <a:gd name="T12" fmla="*/ 328 w 348"/>
                <a:gd name="T13" fmla="*/ 74 h 571"/>
                <a:gd name="T14" fmla="*/ 339 w 348"/>
                <a:gd name="T15" fmla="*/ 102 h 571"/>
                <a:gd name="T16" fmla="*/ 346 w 348"/>
                <a:gd name="T17" fmla="*/ 132 h 571"/>
                <a:gd name="T18" fmla="*/ 348 w 348"/>
                <a:gd name="T19" fmla="*/ 167 h 571"/>
                <a:gd name="T20" fmla="*/ 347 w 348"/>
                <a:gd name="T21" fmla="*/ 195 h 571"/>
                <a:gd name="T22" fmla="*/ 341 w 348"/>
                <a:gd name="T23" fmla="*/ 226 h 571"/>
                <a:gd name="T24" fmla="*/ 333 w 348"/>
                <a:gd name="T25" fmla="*/ 259 h 571"/>
                <a:gd name="T26" fmla="*/ 319 w 348"/>
                <a:gd name="T27" fmla="*/ 293 h 571"/>
                <a:gd name="T28" fmla="*/ 302 w 348"/>
                <a:gd name="T29" fmla="*/ 329 h 571"/>
                <a:gd name="T30" fmla="*/ 280 w 348"/>
                <a:gd name="T31" fmla="*/ 364 h 571"/>
                <a:gd name="T32" fmla="*/ 254 w 348"/>
                <a:gd name="T33" fmla="*/ 400 h 571"/>
                <a:gd name="T34" fmla="*/ 223 w 348"/>
                <a:gd name="T35" fmla="*/ 436 h 571"/>
                <a:gd name="T36" fmla="*/ 188 w 348"/>
                <a:gd name="T37" fmla="*/ 471 h 571"/>
                <a:gd name="T38" fmla="*/ 145 w 348"/>
                <a:gd name="T39" fmla="*/ 505 h 571"/>
                <a:gd name="T40" fmla="*/ 98 w 348"/>
                <a:gd name="T41" fmla="*/ 539 h 571"/>
                <a:gd name="T42" fmla="*/ 45 w 348"/>
                <a:gd name="T43" fmla="*/ 571 h 571"/>
                <a:gd name="T44" fmla="*/ 0 w 348"/>
                <a:gd name="T45" fmla="*/ 509 h 571"/>
                <a:gd name="T46" fmla="*/ 44 w 348"/>
                <a:gd name="T47" fmla="*/ 472 h 571"/>
                <a:gd name="T48" fmla="*/ 81 w 348"/>
                <a:gd name="T49" fmla="*/ 436 h 571"/>
                <a:gd name="T50" fmla="*/ 111 w 348"/>
                <a:gd name="T51" fmla="*/ 400 h 571"/>
                <a:gd name="T52" fmla="*/ 136 w 348"/>
                <a:gd name="T53" fmla="*/ 366 h 571"/>
                <a:gd name="T54" fmla="*/ 156 w 348"/>
                <a:gd name="T55" fmla="*/ 334 h 571"/>
                <a:gd name="T56" fmla="*/ 168 w 348"/>
                <a:gd name="T57" fmla="*/ 305 h 571"/>
                <a:gd name="T58" fmla="*/ 177 w 348"/>
                <a:gd name="T59" fmla="*/ 278 h 571"/>
                <a:gd name="T60" fmla="*/ 181 w 348"/>
                <a:gd name="T61" fmla="*/ 256 h 571"/>
                <a:gd name="T62" fmla="*/ 156 w 348"/>
                <a:gd name="T63" fmla="*/ 248 h 571"/>
                <a:gd name="T64" fmla="*/ 133 w 348"/>
                <a:gd name="T65" fmla="*/ 235 h 571"/>
                <a:gd name="T66" fmla="*/ 112 w 348"/>
                <a:gd name="T67" fmla="*/ 219 h 571"/>
                <a:gd name="T68" fmla="*/ 96 w 348"/>
                <a:gd name="T69" fmla="*/ 200 h 571"/>
                <a:gd name="T70" fmla="*/ 84 w 348"/>
                <a:gd name="T71" fmla="*/ 178 h 571"/>
                <a:gd name="T72" fmla="*/ 76 w 348"/>
                <a:gd name="T73" fmla="*/ 154 h 571"/>
                <a:gd name="T74" fmla="*/ 72 w 348"/>
                <a:gd name="T75" fmla="*/ 128 h 571"/>
                <a:gd name="T76" fmla="*/ 77 w 348"/>
                <a:gd name="T77" fmla="*/ 99 h 571"/>
                <a:gd name="T78" fmla="*/ 86 w 348"/>
                <a:gd name="T79" fmla="*/ 72 h 571"/>
                <a:gd name="T80" fmla="*/ 102 w 348"/>
                <a:gd name="T81" fmla="*/ 49 h 571"/>
                <a:gd name="T82" fmla="*/ 122 w 348"/>
                <a:gd name="T83" fmla="*/ 29 h 571"/>
                <a:gd name="T84" fmla="*/ 148 w 348"/>
                <a:gd name="T85" fmla="*/ 14 h 571"/>
                <a:gd name="T86" fmla="*/ 175 w 348"/>
                <a:gd name="T87" fmla="*/ 4 h 571"/>
                <a:gd name="T88" fmla="*/ 205 w 348"/>
                <a:gd name="T89" fmla="*/ 0 h 5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48" h="571">
                  <a:moveTo>
                    <a:pt x="205" y="0"/>
                  </a:moveTo>
                  <a:lnTo>
                    <a:pt x="230" y="2"/>
                  </a:lnTo>
                  <a:lnTo>
                    <a:pt x="254" y="8"/>
                  </a:lnTo>
                  <a:lnTo>
                    <a:pt x="276" y="18"/>
                  </a:lnTo>
                  <a:lnTo>
                    <a:pt x="296" y="33"/>
                  </a:lnTo>
                  <a:lnTo>
                    <a:pt x="313" y="53"/>
                  </a:lnTo>
                  <a:lnTo>
                    <a:pt x="328" y="74"/>
                  </a:lnTo>
                  <a:lnTo>
                    <a:pt x="339" y="102"/>
                  </a:lnTo>
                  <a:lnTo>
                    <a:pt x="346" y="132"/>
                  </a:lnTo>
                  <a:lnTo>
                    <a:pt x="348" y="167"/>
                  </a:lnTo>
                  <a:lnTo>
                    <a:pt x="347" y="195"/>
                  </a:lnTo>
                  <a:lnTo>
                    <a:pt x="341" y="226"/>
                  </a:lnTo>
                  <a:lnTo>
                    <a:pt x="333" y="259"/>
                  </a:lnTo>
                  <a:lnTo>
                    <a:pt x="319" y="293"/>
                  </a:lnTo>
                  <a:lnTo>
                    <a:pt x="302" y="329"/>
                  </a:lnTo>
                  <a:lnTo>
                    <a:pt x="280" y="364"/>
                  </a:lnTo>
                  <a:lnTo>
                    <a:pt x="254" y="400"/>
                  </a:lnTo>
                  <a:lnTo>
                    <a:pt x="223" y="436"/>
                  </a:lnTo>
                  <a:lnTo>
                    <a:pt x="188" y="471"/>
                  </a:lnTo>
                  <a:lnTo>
                    <a:pt x="145" y="505"/>
                  </a:lnTo>
                  <a:lnTo>
                    <a:pt x="98" y="539"/>
                  </a:lnTo>
                  <a:lnTo>
                    <a:pt x="45" y="571"/>
                  </a:lnTo>
                  <a:lnTo>
                    <a:pt x="0" y="509"/>
                  </a:lnTo>
                  <a:lnTo>
                    <a:pt x="44" y="472"/>
                  </a:lnTo>
                  <a:lnTo>
                    <a:pt x="81" y="436"/>
                  </a:lnTo>
                  <a:lnTo>
                    <a:pt x="111" y="400"/>
                  </a:lnTo>
                  <a:lnTo>
                    <a:pt x="136" y="366"/>
                  </a:lnTo>
                  <a:lnTo>
                    <a:pt x="156" y="334"/>
                  </a:lnTo>
                  <a:lnTo>
                    <a:pt x="168" y="305"/>
                  </a:lnTo>
                  <a:lnTo>
                    <a:pt x="177" y="278"/>
                  </a:lnTo>
                  <a:lnTo>
                    <a:pt x="181" y="256"/>
                  </a:lnTo>
                  <a:lnTo>
                    <a:pt x="156" y="248"/>
                  </a:lnTo>
                  <a:lnTo>
                    <a:pt x="133" y="235"/>
                  </a:lnTo>
                  <a:lnTo>
                    <a:pt x="112" y="219"/>
                  </a:lnTo>
                  <a:lnTo>
                    <a:pt x="96" y="200"/>
                  </a:lnTo>
                  <a:lnTo>
                    <a:pt x="84" y="178"/>
                  </a:lnTo>
                  <a:lnTo>
                    <a:pt x="76" y="154"/>
                  </a:lnTo>
                  <a:lnTo>
                    <a:pt x="72" y="128"/>
                  </a:lnTo>
                  <a:lnTo>
                    <a:pt x="77" y="99"/>
                  </a:lnTo>
                  <a:lnTo>
                    <a:pt x="86" y="72"/>
                  </a:lnTo>
                  <a:lnTo>
                    <a:pt x="102" y="49"/>
                  </a:lnTo>
                  <a:lnTo>
                    <a:pt x="122" y="29"/>
                  </a:lnTo>
                  <a:lnTo>
                    <a:pt x="148" y="14"/>
                  </a:lnTo>
                  <a:lnTo>
                    <a:pt x="175" y="4"/>
                  </a:lnTo>
                  <a:lnTo>
                    <a:pt x="20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573"/>
            <p:cNvSpPr>
              <a:spLocks/>
            </p:cNvSpPr>
            <p:nvPr/>
          </p:nvSpPr>
          <p:spPr bwMode="auto">
            <a:xfrm>
              <a:off x="2256" y="3469"/>
              <a:ext cx="49" cy="82"/>
            </a:xfrm>
            <a:custGeom>
              <a:avLst/>
              <a:gdLst>
                <a:gd name="T0" fmla="*/ 205 w 347"/>
                <a:gd name="T1" fmla="*/ 0 h 571"/>
                <a:gd name="T2" fmla="*/ 231 w 347"/>
                <a:gd name="T3" fmla="*/ 2 h 571"/>
                <a:gd name="T4" fmla="*/ 255 w 347"/>
                <a:gd name="T5" fmla="*/ 8 h 571"/>
                <a:gd name="T6" fmla="*/ 276 w 347"/>
                <a:gd name="T7" fmla="*/ 18 h 571"/>
                <a:gd name="T8" fmla="*/ 297 w 347"/>
                <a:gd name="T9" fmla="*/ 33 h 571"/>
                <a:gd name="T10" fmla="*/ 314 w 347"/>
                <a:gd name="T11" fmla="*/ 53 h 571"/>
                <a:gd name="T12" fmla="*/ 328 w 347"/>
                <a:gd name="T13" fmla="*/ 74 h 571"/>
                <a:gd name="T14" fmla="*/ 338 w 347"/>
                <a:gd name="T15" fmla="*/ 102 h 571"/>
                <a:gd name="T16" fmla="*/ 345 w 347"/>
                <a:gd name="T17" fmla="*/ 132 h 571"/>
                <a:gd name="T18" fmla="*/ 347 w 347"/>
                <a:gd name="T19" fmla="*/ 167 h 571"/>
                <a:gd name="T20" fmla="*/ 346 w 347"/>
                <a:gd name="T21" fmla="*/ 195 h 571"/>
                <a:gd name="T22" fmla="*/ 340 w 347"/>
                <a:gd name="T23" fmla="*/ 226 h 571"/>
                <a:gd name="T24" fmla="*/ 332 w 347"/>
                <a:gd name="T25" fmla="*/ 259 h 571"/>
                <a:gd name="T26" fmla="*/ 320 w 347"/>
                <a:gd name="T27" fmla="*/ 293 h 571"/>
                <a:gd name="T28" fmla="*/ 303 w 347"/>
                <a:gd name="T29" fmla="*/ 329 h 571"/>
                <a:gd name="T30" fmla="*/ 281 w 347"/>
                <a:gd name="T31" fmla="*/ 364 h 571"/>
                <a:gd name="T32" fmla="*/ 255 w 347"/>
                <a:gd name="T33" fmla="*/ 400 h 571"/>
                <a:gd name="T34" fmla="*/ 224 w 347"/>
                <a:gd name="T35" fmla="*/ 436 h 571"/>
                <a:gd name="T36" fmla="*/ 188 w 347"/>
                <a:gd name="T37" fmla="*/ 471 h 571"/>
                <a:gd name="T38" fmla="*/ 147 w 347"/>
                <a:gd name="T39" fmla="*/ 505 h 571"/>
                <a:gd name="T40" fmla="*/ 99 w 347"/>
                <a:gd name="T41" fmla="*/ 539 h 571"/>
                <a:gd name="T42" fmla="*/ 46 w 347"/>
                <a:gd name="T43" fmla="*/ 571 h 571"/>
                <a:gd name="T44" fmla="*/ 0 w 347"/>
                <a:gd name="T45" fmla="*/ 509 h 571"/>
                <a:gd name="T46" fmla="*/ 44 w 347"/>
                <a:gd name="T47" fmla="*/ 472 h 571"/>
                <a:gd name="T48" fmla="*/ 81 w 347"/>
                <a:gd name="T49" fmla="*/ 436 h 571"/>
                <a:gd name="T50" fmla="*/ 112 w 347"/>
                <a:gd name="T51" fmla="*/ 400 h 571"/>
                <a:gd name="T52" fmla="*/ 137 w 347"/>
                <a:gd name="T53" fmla="*/ 366 h 571"/>
                <a:gd name="T54" fmla="*/ 156 w 347"/>
                <a:gd name="T55" fmla="*/ 334 h 571"/>
                <a:gd name="T56" fmla="*/ 169 w 347"/>
                <a:gd name="T57" fmla="*/ 305 h 571"/>
                <a:gd name="T58" fmla="*/ 177 w 347"/>
                <a:gd name="T59" fmla="*/ 278 h 571"/>
                <a:gd name="T60" fmla="*/ 180 w 347"/>
                <a:gd name="T61" fmla="*/ 256 h 571"/>
                <a:gd name="T62" fmla="*/ 155 w 347"/>
                <a:gd name="T63" fmla="*/ 248 h 571"/>
                <a:gd name="T64" fmla="*/ 132 w 347"/>
                <a:gd name="T65" fmla="*/ 235 h 571"/>
                <a:gd name="T66" fmla="*/ 113 w 347"/>
                <a:gd name="T67" fmla="*/ 219 h 571"/>
                <a:gd name="T68" fmla="*/ 97 w 347"/>
                <a:gd name="T69" fmla="*/ 200 h 571"/>
                <a:gd name="T70" fmla="*/ 84 w 347"/>
                <a:gd name="T71" fmla="*/ 178 h 571"/>
                <a:gd name="T72" fmla="*/ 76 w 347"/>
                <a:gd name="T73" fmla="*/ 154 h 571"/>
                <a:gd name="T74" fmla="*/ 74 w 347"/>
                <a:gd name="T75" fmla="*/ 128 h 571"/>
                <a:gd name="T76" fmla="*/ 77 w 347"/>
                <a:gd name="T77" fmla="*/ 99 h 571"/>
                <a:gd name="T78" fmla="*/ 88 w 347"/>
                <a:gd name="T79" fmla="*/ 72 h 571"/>
                <a:gd name="T80" fmla="*/ 102 w 347"/>
                <a:gd name="T81" fmla="*/ 49 h 571"/>
                <a:gd name="T82" fmla="*/ 123 w 347"/>
                <a:gd name="T83" fmla="*/ 29 h 571"/>
                <a:gd name="T84" fmla="*/ 148 w 347"/>
                <a:gd name="T85" fmla="*/ 14 h 571"/>
                <a:gd name="T86" fmla="*/ 176 w 347"/>
                <a:gd name="T87" fmla="*/ 4 h 571"/>
                <a:gd name="T88" fmla="*/ 205 w 347"/>
                <a:gd name="T89" fmla="*/ 0 h 5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47" h="571">
                  <a:moveTo>
                    <a:pt x="205" y="0"/>
                  </a:moveTo>
                  <a:lnTo>
                    <a:pt x="231" y="2"/>
                  </a:lnTo>
                  <a:lnTo>
                    <a:pt x="255" y="8"/>
                  </a:lnTo>
                  <a:lnTo>
                    <a:pt x="276" y="18"/>
                  </a:lnTo>
                  <a:lnTo>
                    <a:pt x="297" y="33"/>
                  </a:lnTo>
                  <a:lnTo>
                    <a:pt x="314" y="53"/>
                  </a:lnTo>
                  <a:lnTo>
                    <a:pt x="328" y="74"/>
                  </a:lnTo>
                  <a:lnTo>
                    <a:pt x="338" y="102"/>
                  </a:lnTo>
                  <a:lnTo>
                    <a:pt x="345" y="132"/>
                  </a:lnTo>
                  <a:lnTo>
                    <a:pt x="347" y="167"/>
                  </a:lnTo>
                  <a:lnTo>
                    <a:pt x="346" y="195"/>
                  </a:lnTo>
                  <a:lnTo>
                    <a:pt x="340" y="226"/>
                  </a:lnTo>
                  <a:lnTo>
                    <a:pt x="332" y="259"/>
                  </a:lnTo>
                  <a:lnTo>
                    <a:pt x="320" y="293"/>
                  </a:lnTo>
                  <a:lnTo>
                    <a:pt x="303" y="329"/>
                  </a:lnTo>
                  <a:lnTo>
                    <a:pt x="281" y="364"/>
                  </a:lnTo>
                  <a:lnTo>
                    <a:pt x="255" y="400"/>
                  </a:lnTo>
                  <a:lnTo>
                    <a:pt x="224" y="436"/>
                  </a:lnTo>
                  <a:lnTo>
                    <a:pt x="188" y="471"/>
                  </a:lnTo>
                  <a:lnTo>
                    <a:pt x="147" y="505"/>
                  </a:lnTo>
                  <a:lnTo>
                    <a:pt x="99" y="539"/>
                  </a:lnTo>
                  <a:lnTo>
                    <a:pt x="46" y="571"/>
                  </a:lnTo>
                  <a:lnTo>
                    <a:pt x="0" y="509"/>
                  </a:lnTo>
                  <a:lnTo>
                    <a:pt x="44" y="472"/>
                  </a:lnTo>
                  <a:lnTo>
                    <a:pt x="81" y="436"/>
                  </a:lnTo>
                  <a:lnTo>
                    <a:pt x="112" y="400"/>
                  </a:lnTo>
                  <a:lnTo>
                    <a:pt x="137" y="366"/>
                  </a:lnTo>
                  <a:lnTo>
                    <a:pt x="156" y="334"/>
                  </a:lnTo>
                  <a:lnTo>
                    <a:pt x="169" y="305"/>
                  </a:lnTo>
                  <a:lnTo>
                    <a:pt x="177" y="278"/>
                  </a:lnTo>
                  <a:lnTo>
                    <a:pt x="180" y="256"/>
                  </a:lnTo>
                  <a:lnTo>
                    <a:pt x="155" y="248"/>
                  </a:lnTo>
                  <a:lnTo>
                    <a:pt x="132" y="235"/>
                  </a:lnTo>
                  <a:lnTo>
                    <a:pt x="113" y="219"/>
                  </a:lnTo>
                  <a:lnTo>
                    <a:pt x="97" y="200"/>
                  </a:lnTo>
                  <a:lnTo>
                    <a:pt x="84" y="178"/>
                  </a:lnTo>
                  <a:lnTo>
                    <a:pt x="76" y="154"/>
                  </a:lnTo>
                  <a:lnTo>
                    <a:pt x="74" y="128"/>
                  </a:lnTo>
                  <a:lnTo>
                    <a:pt x="77" y="99"/>
                  </a:lnTo>
                  <a:lnTo>
                    <a:pt x="88" y="72"/>
                  </a:lnTo>
                  <a:lnTo>
                    <a:pt x="102" y="49"/>
                  </a:lnTo>
                  <a:lnTo>
                    <a:pt x="123" y="29"/>
                  </a:lnTo>
                  <a:lnTo>
                    <a:pt x="148" y="14"/>
                  </a:lnTo>
                  <a:lnTo>
                    <a:pt x="176" y="4"/>
                  </a:lnTo>
                  <a:lnTo>
                    <a:pt x="20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4074442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keep your credit cards safe</a:t>
            </a:r>
            <a:br>
              <a:rPr lang="en-US" dirty="0"/>
            </a:br>
            <a:endParaRPr lang="en-US" dirty="0"/>
          </a:p>
        </p:txBody>
      </p:sp>
      <p:sp>
        <p:nvSpPr>
          <p:cNvPr id="36867" name="Content Placeholder 2"/>
          <p:cNvSpPr>
            <a:spLocks noGrp="1"/>
          </p:cNvSpPr>
          <p:nvPr>
            <p:ph sz="half" idx="1"/>
          </p:nvPr>
        </p:nvSpPr>
        <p:spPr>
          <a:xfrm>
            <a:off x="547729" y="1647823"/>
            <a:ext cx="4534633" cy="4525963"/>
          </a:xfrm>
        </p:spPr>
        <p:txBody>
          <a:bodyPr/>
          <a:lstStyle/>
          <a:p>
            <a:r>
              <a:rPr lang="en-US" sz="1800" dirty="0" smtClean="0">
                <a:latin typeface="Century Gothic" panose="020B0502020202020204" pitchFamily="34" charset="0"/>
              </a:rPr>
              <a:t>Deal with loss or theft of a card immediately.</a:t>
            </a:r>
          </a:p>
          <a:p>
            <a:r>
              <a:rPr lang="en-US" sz="1800" dirty="0" smtClean="0">
                <a:latin typeface="Century Gothic" panose="020B0502020202020204" pitchFamily="34" charset="0"/>
              </a:rPr>
              <a:t>Treat your cards like cash.</a:t>
            </a:r>
          </a:p>
          <a:p>
            <a:r>
              <a:rPr lang="en-US" sz="1800" dirty="0" smtClean="0">
                <a:latin typeface="Century Gothic" panose="020B0502020202020204" pitchFamily="34" charset="0"/>
              </a:rPr>
              <a:t>Whenever possible, keep your card in sight when using it.</a:t>
            </a:r>
          </a:p>
          <a:p>
            <a:r>
              <a:rPr lang="en-US" sz="1800" dirty="0" smtClean="0">
                <a:latin typeface="Century Gothic" panose="020B0502020202020204" pitchFamily="34" charset="0"/>
              </a:rPr>
              <a:t>Keep accurate records and monitor your accounts regularly.</a:t>
            </a:r>
          </a:p>
          <a:p>
            <a:r>
              <a:rPr lang="en-US" sz="1800" dirty="0" smtClean="0">
                <a:latin typeface="Century Gothic" panose="020B0502020202020204" pitchFamily="34" charset="0"/>
              </a:rPr>
              <a:t>Save your bills and receipts.</a:t>
            </a:r>
          </a:p>
          <a:p>
            <a:r>
              <a:rPr lang="en-US" sz="1800" dirty="0" smtClean="0">
                <a:latin typeface="Century Gothic" panose="020B0502020202020204" pitchFamily="34" charset="0"/>
              </a:rPr>
              <a:t>Don’t lend your credit card to anyone.</a:t>
            </a:r>
          </a:p>
          <a:p>
            <a:endParaRPr lang="en-US" sz="1400" dirty="0" smtClean="0">
              <a:latin typeface="Century Gothic" panose="020B0502020202020204" pitchFamily="34" charset="0"/>
            </a:endParaRPr>
          </a:p>
          <a:p>
            <a:endParaRPr lang="en-US" sz="1400" dirty="0" smtClean="0">
              <a:latin typeface="Century Gothic" panose="020B0502020202020204" pitchFamily="34" charset="0"/>
            </a:endParaRPr>
          </a:p>
          <a:p>
            <a:endParaRPr lang="en-US" sz="1400" dirty="0" smtClean="0">
              <a:latin typeface="Century Gothic" panose="020B0502020202020204" pitchFamily="34" charset="0"/>
            </a:endParaRPr>
          </a:p>
          <a:p>
            <a:endParaRPr lang="en-US" sz="1400" dirty="0" smtClean="0">
              <a:latin typeface="Century Gothic" panose="020B0502020202020204" pitchFamily="34" charset="0"/>
            </a:endParaRPr>
          </a:p>
          <a:p>
            <a:endParaRPr lang="en-US" sz="1400" dirty="0" smtClean="0">
              <a:latin typeface="Century Gothic" panose="020B0502020202020204" pitchFamily="34" charset="0"/>
            </a:endParaRPr>
          </a:p>
          <a:p>
            <a:endParaRPr lang="en-US" sz="1400" dirty="0" smtClean="0">
              <a:latin typeface="Century Gothic" panose="020B0502020202020204" pitchFamily="34" charset="0"/>
            </a:endParaRPr>
          </a:p>
        </p:txBody>
      </p:sp>
      <p:pic>
        <p:nvPicPr>
          <p:cNvPr id="7" name="Content Placeholder 6" descr="man paying with credit card" title="man paying with credit card"/>
          <p:cNvPicPr>
            <a:picLocks noGrp="1" noChangeAspect="1"/>
          </p:cNvPicPr>
          <p:nvPr>
            <p:ph sz="half" idx="2"/>
          </p:nvPr>
        </p:nvPicPr>
        <p:blipFill rotWithShape="1">
          <a:blip r:embed="rId3" cstate="email">
            <a:extLst>
              <a:ext uri="{28A0092B-C50C-407E-A947-70E740481C1C}">
                <a14:useLocalDpi xmlns:a14="http://schemas.microsoft.com/office/drawing/2010/main"/>
              </a:ext>
            </a:extLst>
          </a:blip>
          <a:srcRect/>
          <a:stretch/>
        </p:blipFill>
        <p:spPr>
          <a:xfrm>
            <a:off x="5273266" y="1647825"/>
            <a:ext cx="3115822" cy="4718798"/>
          </a:xfrm>
          <a:prstGeom prst="rect">
            <a:avLst/>
          </a:prstGeom>
        </p:spPr>
      </p:pic>
    </p:spTree>
    <p:extLst>
      <p:ext uri="{BB962C8B-B14F-4D97-AF65-F5344CB8AC3E}">
        <p14:creationId xmlns:p14="http://schemas.microsoft.com/office/powerpoint/2010/main" val="16004483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Responsible credit management</a:t>
            </a:r>
            <a:br>
              <a:rPr lang="en-US" dirty="0"/>
            </a:br>
            <a:endParaRPr lang="en-US" dirty="0"/>
          </a:p>
        </p:txBody>
      </p:sp>
      <p:graphicFrame>
        <p:nvGraphicFramePr>
          <p:cNvPr id="5" name="Content Placeholder 4" descr="signs of responsible credit managment" title="signs of responsible credit managment"/>
          <p:cNvGraphicFramePr>
            <a:graphicFrameLocks noGrp="1"/>
          </p:cNvGraphicFramePr>
          <p:nvPr>
            <p:ph sz="half" idx="1"/>
            <p:extLst>
              <p:ext uri="{D42A27DB-BD31-4B8C-83A1-F6EECF244321}">
                <p14:modId xmlns:p14="http://schemas.microsoft.com/office/powerpoint/2010/main" val="3510925245"/>
              </p:ext>
            </p:extLst>
          </p:nvPr>
        </p:nvGraphicFramePr>
        <p:xfrm>
          <a:off x="547688" y="1647825"/>
          <a:ext cx="4024312" cy="4460240"/>
        </p:xfrm>
        <a:graphic>
          <a:graphicData uri="http://schemas.openxmlformats.org/drawingml/2006/table">
            <a:tbl>
              <a:tblPr firstRow="1" bandRow="1">
                <a:tableStyleId>{5C22544A-7EE6-4342-B048-85BDC9FD1C3A}</a:tableStyleId>
              </a:tblPr>
              <a:tblGrid>
                <a:gridCol w="4024312">
                  <a:extLst>
                    <a:ext uri="{9D8B030D-6E8A-4147-A177-3AD203B41FA5}">
                      <a16:colId xmlns:a16="http://schemas.microsoft.com/office/drawing/2014/main" val="2703862839"/>
                    </a:ext>
                  </a:extLst>
                </a:gridCol>
              </a:tblGrid>
              <a:tr h="7463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Century Gothic" panose="020B0502020202020204" pitchFamily="34" charset="0"/>
                        </a:rPr>
                        <a:t>Signs of responsible credit management</a:t>
                      </a:r>
                    </a:p>
                  </a:txBody>
                  <a:tcPr/>
                </a:tc>
                <a:extLst>
                  <a:ext uri="{0D108BD9-81ED-4DB2-BD59-A6C34878D82A}">
                    <a16:rowId xmlns:a16="http://schemas.microsoft.com/office/drawing/2014/main" val="255069940"/>
                  </a:ext>
                </a:extLst>
              </a:tr>
              <a:tr h="3713905">
                <a:tc>
                  <a:txBody>
                    <a:bodyPr/>
                    <a:lstStyle/>
                    <a:p>
                      <a:pPr marL="228600" indent="-228600">
                        <a:lnSpc>
                          <a:spcPts val="2200"/>
                        </a:lnSpc>
                        <a:spcBef>
                          <a:spcPts val="600"/>
                        </a:spcBef>
                        <a:buFont typeface="Wingdings" pitchFamily="2" charset="2"/>
                        <a:buChar char="§"/>
                      </a:pPr>
                      <a:r>
                        <a:rPr lang="en-US" sz="1800" dirty="0" smtClean="0">
                          <a:solidFill>
                            <a:schemeClr val="tx1"/>
                          </a:solidFill>
                          <a:latin typeface="Century Gothic" panose="020B0502020202020204" pitchFamily="34" charset="0"/>
                        </a:rPr>
                        <a:t>Paying the outstanding balance in full or at least the minimum amount required every month</a:t>
                      </a:r>
                    </a:p>
                    <a:p>
                      <a:pPr marL="228600" indent="-228600">
                        <a:lnSpc>
                          <a:spcPts val="2200"/>
                        </a:lnSpc>
                        <a:spcBef>
                          <a:spcPts val="600"/>
                        </a:spcBef>
                        <a:buFont typeface="Wingdings" pitchFamily="2" charset="2"/>
                        <a:buChar char="§"/>
                      </a:pPr>
                      <a:r>
                        <a:rPr lang="en-US" sz="1800" dirty="0" smtClean="0">
                          <a:solidFill>
                            <a:schemeClr val="tx1"/>
                          </a:solidFill>
                          <a:latin typeface="Century Gothic" panose="020B0502020202020204" pitchFamily="34" charset="0"/>
                        </a:rPr>
                        <a:t>Keeping credit card balances below 70% of the total credit limit</a:t>
                      </a:r>
                    </a:p>
                    <a:p>
                      <a:pPr marL="228600" indent="-228600">
                        <a:lnSpc>
                          <a:spcPts val="2200"/>
                        </a:lnSpc>
                        <a:spcBef>
                          <a:spcPts val="600"/>
                        </a:spcBef>
                        <a:buFont typeface="Wingdings" pitchFamily="2" charset="2"/>
                        <a:buChar char="§"/>
                      </a:pPr>
                      <a:r>
                        <a:rPr lang="en-US" sz="1800" dirty="0" smtClean="0">
                          <a:solidFill>
                            <a:schemeClr val="tx1"/>
                          </a:solidFill>
                          <a:latin typeface="Century Gothic" panose="020B0502020202020204" pitchFamily="34" charset="0"/>
                        </a:rPr>
                        <a:t>Paying on time</a:t>
                      </a:r>
                    </a:p>
                    <a:p>
                      <a:pPr marL="228600" indent="-228600">
                        <a:lnSpc>
                          <a:spcPts val="2200"/>
                        </a:lnSpc>
                        <a:spcBef>
                          <a:spcPts val="600"/>
                        </a:spcBef>
                        <a:buFont typeface="Wingdings" pitchFamily="2" charset="2"/>
                        <a:buChar char="§"/>
                      </a:pPr>
                      <a:r>
                        <a:rPr lang="en-US" sz="1800" dirty="0" smtClean="0">
                          <a:solidFill>
                            <a:schemeClr val="tx1"/>
                          </a:solidFill>
                          <a:latin typeface="Century Gothic" panose="020B0502020202020204" pitchFamily="34" charset="0"/>
                        </a:rPr>
                        <a:t>Never missing a payment</a:t>
                      </a:r>
                    </a:p>
                    <a:p>
                      <a:pPr marL="228600" indent="-228600">
                        <a:lnSpc>
                          <a:spcPts val="2200"/>
                        </a:lnSpc>
                        <a:spcBef>
                          <a:spcPts val="600"/>
                        </a:spcBef>
                        <a:buFont typeface="Wingdings" pitchFamily="2" charset="2"/>
                        <a:buChar char="§"/>
                      </a:pPr>
                      <a:r>
                        <a:rPr lang="en-US" sz="1800" dirty="0" smtClean="0">
                          <a:solidFill>
                            <a:schemeClr val="tx1"/>
                          </a:solidFill>
                          <a:latin typeface="Century Gothic" panose="020B0502020202020204" pitchFamily="34" charset="0"/>
                        </a:rPr>
                        <a:t>Staying within your credit limit</a:t>
                      </a:r>
                    </a:p>
                    <a:p>
                      <a:endParaRPr lang="en-US" dirty="0"/>
                    </a:p>
                  </a:txBody>
                  <a:tcPr/>
                </a:tc>
                <a:extLst>
                  <a:ext uri="{0D108BD9-81ED-4DB2-BD59-A6C34878D82A}">
                    <a16:rowId xmlns:a16="http://schemas.microsoft.com/office/drawing/2014/main" val="243671509"/>
                  </a:ext>
                </a:extLst>
              </a:tr>
            </a:tbl>
          </a:graphicData>
        </a:graphic>
      </p:graphicFrame>
      <p:graphicFrame>
        <p:nvGraphicFramePr>
          <p:cNvPr id="6" name="Content Placeholder 5" descr="Results of responsible credit management list" title="Results of responsible credit management "/>
          <p:cNvGraphicFramePr>
            <a:graphicFrameLocks noGrp="1"/>
          </p:cNvGraphicFramePr>
          <p:nvPr>
            <p:ph sz="half" idx="2"/>
            <p:extLst>
              <p:ext uri="{D42A27DB-BD31-4B8C-83A1-F6EECF244321}">
                <p14:modId xmlns:p14="http://schemas.microsoft.com/office/powerpoint/2010/main" val="2702045122"/>
              </p:ext>
            </p:extLst>
          </p:nvPr>
        </p:nvGraphicFramePr>
        <p:xfrm>
          <a:off x="4738688" y="1647825"/>
          <a:ext cx="4038600" cy="4460240"/>
        </p:xfrm>
        <a:graphic>
          <a:graphicData uri="http://schemas.openxmlformats.org/drawingml/2006/table">
            <a:tbl>
              <a:tblPr firstRow="1" bandRow="1">
                <a:tableStyleId>{5C22544A-7EE6-4342-B048-85BDC9FD1C3A}</a:tableStyleId>
              </a:tblPr>
              <a:tblGrid>
                <a:gridCol w="4038600">
                  <a:extLst>
                    <a:ext uri="{9D8B030D-6E8A-4147-A177-3AD203B41FA5}">
                      <a16:colId xmlns:a16="http://schemas.microsoft.com/office/drawing/2014/main" val="2465425936"/>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Century Gothic" panose="020B0502020202020204" pitchFamily="34" charset="0"/>
                        </a:rPr>
                        <a:t>Results of responsible credit management </a:t>
                      </a:r>
                      <a:endParaRPr lang="en-US" dirty="0" smtClean="0">
                        <a:solidFill>
                          <a:schemeClr val="bg1"/>
                        </a:solidFill>
                        <a:latin typeface="Century Gothic" panose="020B0502020202020204" pitchFamily="34" charset="0"/>
                      </a:endParaRPr>
                    </a:p>
                  </a:txBody>
                  <a:tcPr/>
                </a:tc>
                <a:extLst>
                  <a:ext uri="{0D108BD9-81ED-4DB2-BD59-A6C34878D82A}">
                    <a16:rowId xmlns:a16="http://schemas.microsoft.com/office/drawing/2014/main" val="974523204"/>
                  </a:ext>
                </a:extLst>
              </a:tr>
              <a:tr h="370840">
                <a:tc>
                  <a:txBody>
                    <a:bodyPr/>
                    <a:lstStyle/>
                    <a:p>
                      <a:pPr marL="228600" indent="-228600">
                        <a:lnSpc>
                          <a:spcPts val="2200"/>
                        </a:lnSpc>
                        <a:spcBef>
                          <a:spcPts val="600"/>
                        </a:spcBef>
                        <a:buFont typeface="Wingdings" pitchFamily="2" charset="2"/>
                        <a:buChar char="§"/>
                      </a:pPr>
                      <a:r>
                        <a:rPr lang="en-US" sz="1800" dirty="0" smtClean="0">
                          <a:solidFill>
                            <a:schemeClr val="tx1"/>
                          </a:solidFill>
                          <a:latin typeface="Century Gothic" panose="020B0502020202020204" pitchFamily="34" charset="0"/>
                        </a:rPr>
                        <a:t>Easier to borrow money</a:t>
                      </a:r>
                    </a:p>
                    <a:p>
                      <a:pPr marL="228600" indent="-228600">
                        <a:lnSpc>
                          <a:spcPts val="2200"/>
                        </a:lnSpc>
                        <a:spcBef>
                          <a:spcPts val="600"/>
                        </a:spcBef>
                        <a:buFont typeface="Wingdings" pitchFamily="2" charset="2"/>
                        <a:buChar char="§"/>
                      </a:pPr>
                      <a:r>
                        <a:rPr lang="en-US" sz="1800" dirty="0" smtClean="0">
                          <a:solidFill>
                            <a:schemeClr val="tx1"/>
                          </a:solidFill>
                          <a:latin typeface="Century Gothic" panose="020B0502020202020204" pitchFamily="34" charset="0"/>
                        </a:rPr>
                        <a:t>No penalty fees</a:t>
                      </a:r>
                    </a:p>
                    <a:p>
                      <a:pPr marL="228600" indent="-228600">
                        <a:lnSpc>
                          <a:spcPts val="2200"/>
                        </a:lnSpc>
                        <a:spcBef>
                          <a:spcPts val="600"/>
                        </a:spcBef>
                        <a:buFont typeface="Wingdings" pitchFamily="2" charset="2"/>
                        <a:buChar char="§"/>
                      </a:pPr>
                      <a:r>
                        <a:rPr lang="en-US" sz="1800" dirty="0" smtClean="0">
                          <a:solidFill>
                            <a:schemeClr val="tx1"/>
                          </a:solidFill>
                          <a:latin typeface="Century Gothic" panose="020B0502020202020204" pitchFamily="34" charset="0"/>
                        </a:rPr>
                        <a:t>More money to keep in your pocket because you wont have to pay for late fees</a:t>
                      </a:r>
                    </a:p>
                    <a:p>
                      <a:pPr marL="228600" indent="-228600">
                        <a:lnSpc>
                          <a:spcPts val="2200"/>
                        </a:lnSpc>
                        <a:spcBef>
                          <a:spcPts val="600"/>
                        </a:spcBef>
                        <a:buFont typeface="Wingdings" pitchFamily="2" charset="2"/>
                        <a:buChar char="§"/>
                      </a:pPr>
                      <a:r>
                        <a:rPr lang="en-US" sz="1800" dirty="0" smtClean="0">
                          <a:solidFill>
                            <a:schemeClr val="tx1"/>
                          </a:solidFill>
                          <a:latin typeface="Century Gothic" panose="020B0502020202020204" pitchFamily="34" charset="0"/>
                        </a:rPr>
                        <a:t>Potentially lower interest rates</a:t>
                      </a:r>
                    </a:p>
                    <a:p>
                      <a:pPr marL="228600" indent="-228600">
                        <a:lnSpc>
                          <a:spcPts val="2200"/>
                        </a:lnSpc>
                        <a:spcBef>
                          <a:spcPts val="600"/>
                        </a:spcBef>
                        <a:buFont typeface="Wingdings" pitchFamily="2" charset="2"/>
                        <a:buChar char="§"/>
                      </a:pPr>
                      <a:r>
                        <a:rPr lang="en-US" sz="1800" dirty="0" smtClean="0">
                          <a:solidFill>
                            <a:schemeClr val="tx1"/>
                          </a:solidFill>
                          <a:latin typeface="Century Gothic" panose="020B0502020202020204" pitchFamily="34" charset="0"/>
                        </a:rPr>
                        <a:t>Low ratio of revolving debt vs. income</a:t>
                      </a:r>
                    </a:p>
                    <a:p>
                      <a:pPr marL="228600" indent="-228600">
                        <a:lnSpc>
                          <a:spcPts val="2200"/>
                        </a:lnSpc>
                        <a:spcBef>
                          <a:spcPts val="600"/>
                        </a:spcBef>
                        <a:buFont typeface="Wingdings" pitchFamily="2" charset="2"/>
                        <a:buChar char="§"/>
                      </a:pPr>
                      <a:r>
                        <a:rPr lang="en-US" sz="1800" dirty="0" smtClean="0">
                          <a:solidFill>
                            <a:schemeClr val="tx1"/>
                          </a:solidFill>
                          <a:latin typeface="Century Gothic" panose="020B0502020202020204" pitchFamily="34" charset="0"/>
                        </a:rPr>
                        <a:t>Ability to shop around to have lenders compete for your business</a:t>
                      </a:r>
                    </a:p>
                    <a:p>
                      <a:endParaRPr lang="en-US" dirty="0"/>
                    </a:p>
                  </a:txBody>
                  <a:tcPr/>
                </a:tc>
                <a:extLst>
                  <a:ext uri="{0D108BD9-81ED-4DB2-BD59-A6C34878D82A}">
                    <a16:rowId xmlns:a16="http://schemas.microsoft.com/office/drawing/2014/main" val="1050127016"/>
                  </a:ext>
                </a:extLst>
              </a:tr>
            </a:tbl>
          </a:graphicData>
        </a:graphic>
      </p:graphicFrame>
    </p:spTree>
    <p:extLst>
      <p:ext uri="{BB962C8B-B14F-4D97-AF65-F5344CB8AC3E}">
        <p14:creationId xmlns:p14="http://schemas.microsoft.com/office/powerpoint/2010/main" val="30711035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p:cNvSpPr>
            <a:spLocks noGrp="1" noChangeArrowheads="1"/>
          </p:cNvSpPr>
          <p:nvPr>
            <p:ph type="title"/>
          </p:nvPr>
        </p:nvSpPr>
        <p:spPr/>
        <p:txBody>
          <a:bodyPr/>
          <a:lstStyle/>
          <a:p>
            <a:r>
              <a:rPr lang="en-US" sz="3200" dirty="0" smtClean="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What is credit?</a:t>
            </a:r>
          </a:p>
        </p:txBody>
      </p:sp>
      <p:graphicFrame>
        <p:nvGraphicFramePr>
          <p:cNvPr id="11" name="Content Placeholder 10" descr="graphic with what is credit - credit, principal and interest explanations." title="what is credit graphic"/>
          <p:cNvGraphicFramePr>
            <a:graphicFrameLocks noGrp="1"/>
          </p:cNvGraphicFramePr>
          <p:nvPr>
            <p:ph idx="1"/>
            <p:extLst>
              <p:ext uri="{D42A27DB-BD31-4B8C-83A1-F6EECF244321}">
                <p14:modId xmlns:p14="http://schemas.microsoft.com/office/powerpoint/2010/main" val="453509623"/>
              </p:ext>
            </p:extLst>
          </p:nvPr>
        </p:nvGraphicFramePr>
        <p:xfrm>
          <a:off x="547730" y="1183867"/>
          <a:ext cx="8229600" cy="504825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5334244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Why credit history is important</a:t>
            </a:r>
          </a:p>
        </p:txBody>
      </p:sp>
      <p:sp>
        <p:nvSpPr>
          <p:cNvPr id="38915" name="Content Placeholder 2"/>
          <p:cNvSpPr>
            <a:spLocks noGrp="1"/>
          </p:cNvSpPr>
          <p:nvPr>
            <p:ph sz="half" idx="1"/>
          </p:nvPr>
        </p:nvSpPr>
        <p:spPr>
          <a:xfrm>
            <a:off x="395785" y="1283446"/>
            <a:ext cx="5418161" cy="4769568"/>
          </a:xfrm>
        </p:spPr>
        <p:txBody>
          <a:bodyPr/>
          <a:lstStyle/>
          <a:p>
            <a:r>
              <a:rPr lang="en-US" sz="1600" dirty="0" smtClean="0">
                <a:latin typeface="Century Gothic" panose="020B0502020202020204" pitchFamily="34" charset="0"/>
              </a:rPr>
              <a:t>Lenders always want to know the credit history of people who ask them for credit cards and loans. To find out, they turn to Credit Reporting Agencies such as:</a:t>
            </a:r>
          </a:p>
          <a:p>
            <a:pPr lvl="1"/>
            <a:r>
              <a:rPr lang="en-US" sz="1600" dirty="0" smtClean="0">
                <a:latin typeface="Century Gothic" panose="020B0502020202020204" pitchFamily="34" charset="0"/>
              </a:rPr>
              <a:t>Equifax</a:t>
            </a:r>
          </a:p>
          <a:p>
            <a:pPr lvl="1"/>
            <a:r>
              <a:rPr lang="en-US" sz="1600" dirty="0" smtClean="0">
                <a:latin typeface="Century Gothic" panose="020B0502020202020204" pitchFamily="34" charset="0"/>
              </a:rPr>
              <a:t>Experian</a:t>
            </a:r>
          </a:p>
          <a:p>
            <a:pPr lvl="1"/>
            <a:r>
              <a:rPr lang="en-US" sz="1600" dirty="0" err="1" smtClean="0">
                <a:latin typeface="Century Gothic" panose="020B0502020202020204" pitchFamily="34" charset="0"/>
              </a:rPr>
              <a:t>TransUnion</a:t>
            </a:r>
            <a:endParaRPr lang="en-US" sz="1600" dirty="0" smtClean="0">
              <a:latin typeface="Century Gothic" panose="020B0502020202020204" pitchFamily="34" charset="0"/>
            </a:endParaRPr>
          </a:p>
          <a:p>
            <a:r>
              <a:rPr lang="en-US" sz="1600" dirty="0" smtClean="0">
                <a:latin typeface="Century Gothic" panose="020B0502020202020204" pitchFamily="34" charset="0"/>
              </a:rPr>
              <a:t>Credit Reporting Agencies keep track of everybody’s credit history.</a:t>
            </a:r>
          </a:p>
          <a:p>
            <a:pPr lvl="1"/>
            <a:r>
              <a:rPr lang="en-US" sz="1600" dirty="0" smtClean="0">
                <a:latin typeface="Century Gothic" panose="020B0502020202020204" pitchFamily="34" charset="0"/>
              </a:rPr>
              <a:t>The different types and number of credit accounts you have</a:t>
            </a:r>
          </a:p>
          <a:p>
            <a:pPr lvl="1"/>
            <a:r>
              <a:rPr lang="en-US" sz="1600" dirty="0" smtClean="0">
                <a:latin typeface="Century Gothic" panose="020B0502020202020204" pitchFamily="34" charset="0"/>
              </a:rPr>
              <a:t>How much you owe</a:t>
            </a:r>
          </a:p>
          <a:p>
            <a:pPr lvl="1"/>
            <a:r>
              <a:rPr lang="en-US" sz="1600" dirty="0" smtClean="0">
                <a:latin typeface="Century Gothic" panose="020B0502020202020204" pitchFamily="34" charset="0"/>
              </a:rPr>
              <a:t>Whether you pay your bills on time</a:t>
            </a:r>
          </a:p>
          <a:p>
            <a:pPr lvl="1"/>
            <a:r>
              <a:rPr lang="en-US" sz="1600" dirty="0" smtClean="0">
                <a:latin typeface="Century Gothic" panose="020B0502020202020204" pitchFamily="34" charset="0"/>
              </a:rPr>
              <a:t>Where you live/work and how long you’ve lived/worked there</a:t>
            </a:r>
          </a:p>
        </p:txBody>
      </p:sp>
      <p:pic>
        <p:nvPicPr>
          <p:cNvPr id="7" name="Content Placeholder 6" descr="person swiping credit card" title="person swiping credit card"/>
          <p:cNvPicPr>
            <a:picLocks noGrp="1" noChangeAspect="1"/>
          </p:cNvPicPr>
          <p:nvPr>
            <p:ph sz="half" idx="2"/>
          </p:nvPr>
        </p:nvPicPr>
        <p:blipFill rotWithShape="1">
          <a:blip r:embed="rId3" cstate="email">
            <a:extLst>
              <a:ext uri="{28A0092B-C50C-407E-A947-70E740481C1C}">
                <a14:useLocalDpi xmlns:a14="http://schemas.microsoft.com/office/drawing/2010/main"/>
              </a:ext>
            </a:extLst>
          </a:blip>
          <a:srcRect/>
          <a:stretch/>
        </p:blipFill>
        <p:spPr>
          <a:xfrm>
            <a:off x="6068099" y="1283445"/>
            <a:ext cx="2764670" cy="5013171"/>
          </a:xfrm>
          <a:prstGeom prst="rect">
            <a:avLst/>
          </a:prstGeom>
        </p:spPr>
      </p:pic>
    </p:spTree>
    <p:extLst>
      <p:ext uri="{BB962C8B-B14F-4D97-AF65-F5344CB8AC3E}">
        <p14:creationId xmlns:p14="http://schemas.microsoft.com/office/powerpoint/2010/main" val="24157381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goes into your credit score</a:t>
            </a:r>
            <a:br>
              <a:rPr lang="en-US" dirty="0"/>
            </a:br>
            <a:endParaRPr lang="en-US" dirty="0"/>
          </a:p>
        </p:txBody>
      </p:sp>
      <p:graphicFrame>
        <p:nvGraphicFramePr>
          <p:cNvPr id="5" name="Content Placeholder 4" descr="list of what goes into your credit score" title="what goes into your credit score"/>
          <p:cNvGraphicFramePr>
            <a:graphicFrameLocks noGrp="1"/>
          </p:cNvGraphicFramePr>
          <p:nvPr>
            <p:ph sz="half" idx="1"/>
            <p:extLst>
              <p:ext uri="{D42A27DB-BD31-4B8C-83A1-F6EECF244321}">
                <p14:modId xmlns:p14="http://schemas.microsoft.com/office/powerpoint/2010/main" val="1138152488"/>
              </p:ext>
            </p:extLst>
          </p:nvPr>
        </p:nvGraphicFramePr>
        <p:xfrm>
          <a:off x="-1" y="1647823"/>
          <a:ext cx="4640239"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Content Placeholder 3"/>
          <p:cNvSpPr>
            <a:spLocks noGrp="1"/>
          </p:cNvSpPr>
          <p:nvPr>
            <p:ph sz="half" idx="2"/>
          </p:nvPr>
        </p:nvSpPr>
        <p:spPr>
          <a:xfrm>
            <a:off x="4640238" y="1864265"/>
            <a:ext cx="4137049" cy="4309522"/>
          </a:xfrm>
        </p:spPr>
        <p:txBody>
          <a:bodyPr/>
          <a:lstStyle/>
          <a:p>
            <a:pPr marL="231775" indent="-231775">
              <a:spcBef>
                <a:spcPct val="50000"/>
              </a:spcBef>
            </a:pPr>
            <a:r>
              <a:rPr lang="en-US" sz="1800" dirty="0">
                <a:latin typeface="Century Gothic" panose="020B0502020202020204" pitchFamily="34" charset="0"/>
              </a:rPr>
              <a:t>Credit scores are commonly used by credit reporting agencies.</a:t>
            </a:r>
          </a:p>
          <a:p>
            <a:pPr marL="231775" indent="-231775">
              <a:spcBef>
                <a:spcPct val="50000"/>
              </a:spcBef>
            </a:pPr>
            <a:r>
              <a:rPr lang="en-US" sz="1800" dirty="0">
                <a:latin typeface="Century Gothic" panose="020B0502020202020204" pitchFamily="34" charset="0"/>
              </a:rPr>
              <a:t>Other scores besides credit reporting agency scores may be used when making lending decisions.</a:t>
            </a:r>
          </a:p>
          <a:p>
            <a:pPr marL="231775" indent="-231775">
              <a:spcBef>
                <a:spcPct val="50000"/>
              </a:spcBef>
            </a:pPr>
            <a:r>
              <a:rPr lang="en-US" sz="1800" dirty="0">
                <a:latin typeface="Century Gothic" panose="020B0502020202020204" pitchFamily="34" charset="0"/>
              </a:rPr>
              <a:t>Your credit score may vary between credit reporting agencies based on the information that they have on file.</a:t>
            </a:r>
          </a:p>
          <a:p>
            <a:pPr marL="231775" indent="-231775">
              <a:spcBef>
                <a:spcPct val="50000"/>
              </a:spcBef>
            </a:pPr>
            <a:r>
              <a:rPr lang="en-US" sz="1800" dirty="0">
                <a:latin typeface="Century Gothic" panose="020B0502020202020204" pitchFamily="34" charset="0"/>
              </a:rPr>
              <a:t>Over time, your credit score changes</a:t>
            </a:r>
            <a:r>
              <a:rPr lang="en-US" sz="1800" dirty="0" smtClean="0">
                <a:latin typeface="Century Gothic" panose="020B0502020202020204" pitchFamily="34" charset="0"/>
              </a:rPr>
              <a:t>.</a:t>
            </a:r>
            <a:endParaRPr lang="en-US" sz="1800" dirty="0">
              <a:latin typeface="Century Gothic" panose="020B0502020202020204" pitchFamily="34" charset="0"/>
            </a:endParaRPr>
          </a:p>
        </p:txBody>
      </p:sp>
    </p:spTree>
    <p:extLst>
      <p:ext uri="{BB962C8B-B14F-4D97-AF65-F5344CB8AC3E}">
        <p14:creationId xmlns:p14="http://schemas.microsoft.com/office/powerpoint/2010/main" val="5801339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dirty="0" smtClean="0">
                <a:solidFill>
                  <a:schemeClr val="bg1"/>
                </a:solidFill>
              </a:rPr>
              <a:t>CREDIT SCORE QUESTIONS</a:t>
            </a:r>
          </a:p>
        </p:txBody>
      </p:sp>
      <p:sp>
        <p:nvSpPr>
          <p:cNvPr id="11" name="Content Placeholder 10"/>
          <p:cNvSpPr>
            <a:spLocks noGrp="1"/>
          </p:cNvSpPr>
          <p:nvPr>
            <p:ph sz="quarter" idx="10"/>
          </p:nvPr>
        </p:nvSpPr>
        <p:spPr>
          <a:xfrm>
            <a:off x="547687" y="2105025"/>
            <a:ext cx="8422303" cy="3838575"/>
          </a:xfrm>
        </p:spPr>
        <p:txBody>
          <a:bodyPr/>
          <a:lstStyle/>
          <a:p>
            <a:r>
              <a:rPr lang="en-US" sz="2800" dirty="0"/>
              <a:t>Do </a:t>
            </a:r>
            <a:r>
              <a:rPr lang="en-US" sz="2800" dirty="0" smtClean="0"/>
              <a:t>you </a:t>
            </a:r>
            <a:r>
              <a:rPr lang="en-US" sz="2800" dirty="0"/>
              <a:t>know what your credit score is</a:t>
            </a:r>
            <a:r>
              <a:rPr lang="en-US" sz="2800" dirty="0" smtClean="0"/>
              <a:t>?</a:t>
            </a:r>
          </a:p>
          <a:p>
            <a:r>
              <a:rPr lang="en-US" sz="2800" dirty="0"/>
              <a:t>Do you know how high a score needs</a:t>
            </a:r>
            <a:br>
              <a:rPr lang="en-US" sz="2800" dirty="0"/>
            </a:br>
            <a:r>
              <a:rPr lang="en-US" sz="2800" dirty="0"/>
              <a:t>to be in order to be considered a good credit risk</a:t>
            </a:r>
            <a:r>
              <a:rPr lang="en-US" sz="2800" dirty="0" smtClean="0"/>
              <a:t>?</a:t>
            </a:r>
            <a:endParaRPr lang="en-US" sz="2800" dirty="0"/>
          </a:p>
        </p:txBody>
      </p:sp>
      <p:grpSp>
        <p:nvGrpSpPr>
          <p:cNvPr id="4" name="Group 566" descr="quotes icon" title="quotes icon"/>
          <p:cNvGrpSpPr>
            <a:grpSpLocks noChangeAspect="1"/>
          </p:cNvGrpSpPr>
          <p:nvPr/>
        </p:nvGrpSpPr>
        <p:grpSpPr bwMode="auto">
          <a:xfrm>
            <a:off x="6071343" y="4095537"/>
            <a:ext cx="2898648" cy="2503866"/>
            <a:chOff x="1833" y="3319"/>
            <a:chExt cx="536" cy="463"/>
          </a:xfrm>
          <a:solidFill>
            <a:schemeClr val="bg1"/>
          </a:solidFill>
        </p:grpSpPr>
        <p:sp>
          <p:nvSpPr>
            <p:cNvPr id="5" name="Freeform 568"/>
            <p:cNvSpPr>
              <a:spLocks/>
            </p:cNvSpPr>
            <p:nvPr/>
          </p:nvSpPr>
          <p:spPr bwMode="auto">
            <a:xfrm>
              <a:off x="2041" y="3319"/>
              <a:ext cx="328" cy="313"/>
            </a:xfrm>
            <a:custGeom>
              <a:avLst/>
              <a:gdLst>
                <a:gd name="T0" fmla="*/ 2005 w 2297"/>
                <a:gd name="T1" fmla="*/ 0 h 2189"/>
                <a:gd name="T2" fmla="*/ 2037 w 2297"/>
                <a:gd name="T3" fmla="*/ 13 h 2189"/>
                <a:gd name="T4" fmla="*/ 2059 w 2297"/>
                <a:gd name="T5" fmla="*/ 39 h 2189"/>
                <a:gd name="T6" fmla="*/ 2063 w 2297"/>
                <a:gd name="T7" fmla="*/ 72 h 2189"/>
                <a:gd name="T8" fmla="*/ 1919 w 2297"/>
                <a:gd name="T9" fmla="*/ 483 h 2189"/>
                <a:gd name="T10" fmla="*/ 2087 w 2297"/>
                <a:gd name="T11" fmla="*/ 486 h 2189"/>
                <a:gd name="T12" fmla="*/ 2162 w 2297"/>
                <a:gd name="T13" fmla="*/ 510 h 2189"/>
                <a:gd name="T14" fmla="*/ 2223 w 2297"/>
                <a:gd name="T15" fmla="*/ 556 h 2189"/>
                <a:gd name="T16" fmla="*/ 2269 w 2297"/>
                <a:gd name="T17" fmla="*/ 617 h 2189"/>
                <a:gd name="T18" fmla="*/ 2294 w 2297"/>
                <a:gd name="T19" fmla="*/ 691 h 2189"/>
                <a:gd name="T20" fmla="*/ 2297 w 2297"/>
                <a:gd name="T21" fmla="*/ 1940 h 2189"/>
                <a:gd name="T22" fmla="*/ 2284 w 2297"/>
                <a:gd name="T23" fmla="*/ 2018 h 2189"/>
                <a:gd name="T24" fmla="*/ 2249 w 2297"/>
                <a:gd name="T25" fmla="*/ 2087 h 2189"/>
                <a:gd name="T26" fmla="*/ 2195 w 2297"/>
                <a:gd name="T27" fmla="*/ 2140 h 2189"/>
                <a:gd name="T28" fmla="*/ 2126 w 2297"/>
                <a:gd name="T29" fmla="*/ 2177 h 2189"/>
                <a:gd name="T30" fmla="*/ 2046 w 2297"/>
                <a:gd name="T31" fmla="*/ 2189 h 2189"/>
                <a:gd name="T32" fmla="*/ 209 w 2297"/>
                <a:gd name="T33" fmla="*/ 2186 h 2189"/>
                <a:gd name="T34" fmla="*/ 135 w 2297"/>
                <a:gd name="T35" fmla="*/ 2161 h 2189"/>
                <a:gd name="T36" fmla="*/ 73 w 2297"/>
                <a:gd name="T37" fmla="*/ 2116 h 2189"/>
                <a:gd name="T38" fmla="*/ 27 w 2297"/>
                <a:gd name="T39" fmla="*/ 2054 h 2189"/>
                <a:gd name="T40" fmla="*/ 3 w 2297"/>
                <a:gd name="T41" fmla="*/ 1979 h 2189"/>
                <a:gd name="T42" fmla="*/ 0 w 2297"/>
                <a:gd name="T43" fmla="*/ 1378 h 2189"/>
                <a:gd name="T44" fmla="*/ 135 w 2297"/>
                <a:gd name="T45" fmla="*/ 1940 h 2189"/>
                <a:gd name="T46" fmla="*/ 146 w 2297"/>
                <a:gd name="T47" fmla="*/ 1990 h 2189"/>
                <a:gd name="T48" fmla="*/ 178 w 2297"/>
                <a:gd name="T49" fmla="*/ 2030 h 2189"/>
                <a:gd name="T50" fmla="*/ 224 w 2297"/>
                <a:gd name="T51" fmla="*/ 2051 h 2189"/>
                <a:gd name="T52" fmla="*/ 2046 w 2297"/>
                <a:gd name="T53" fmla="*/ 2055 h 2189"/>
                <a:gd name="T54" fmla="*/ 2098 w 2297"/>
                <a:gd name="T55" fmla="*/ 2042 h 2189"/>
                <a:gd name="T56" fmla="*/ 2136 w 2297"/>
                <a:gd name="T57" fmla="*/ 2011 h 2189"/>
                <a:gd name="T58" fmla="*/ 2159 w 2297"/>
                <a:gd name="T59" fmla="*/ 1966 h 2189"/>
                <a:gd name="T60" fmla="*/ 2162 w 2297"/>
                <a:gd name="T61" fmla="*/ 732 h 2189"/>
                <a:gd name="T62" fmla="*/ 2150 w 2297"/>
                <a:gd name="T63" fmla="*/ 681 h 2189"/>
                <a:gd name="T64" fmla="*/ 2119 w 2297"/>
                <a:gd name="T65" fmla="*/ 642 h 2189"/>
                <a:gd name="T66" fmla="*/ 2074 w 2297"/>
                <a:gd name="T67" fmla="*/ 619 h 2189"/>
                <a:gd name="T68" fmla="*/ 1823 w 2297"/>
                <a:gd name="T69" fmla="*/ 617 h 2189"/>
                <a:gd name="T70" fmla="*/ 1792 w 2297"/>
                <a:gd name="T71" fmla="*/ 609 h 2189"/>
                <a:gd name="T72" fmla="*/ 1767 w 2297"/>
                <a:gd name="T73" fmla="*/ 589 h 2189"/>
                <a:gd name="T74" fmla="*/ 1756 w 2297"/>
                <a:gd name="T75" fmla="*/ 559 h 2189"/>
                <a:gd name="T76" fmla="*/ 1759 w 2297"/>
                <a:gd name="T77" fmla="*/ 527 h 2189"/>
                <a:gd name="T78" fmla="*/ 1383 w 2297"/>
                <a:gd name="T79" fmla="*/ 603 h 2189"/>
                <a:gd name="T80" fmla="*/ 1356 w 2297"/>
                <a:gd name="T81" fmla="*/ 615 h 2189"/>
                <a:gd name="T82" fmla="*/ 251 w 2297"/>
                <a:gd name="T83" fmla="*/ 617 h 2189"/>
                <a:gd name="T84" fmla="*/ 199 w 2297"/>
                <a:gd name="T85" fmla="*/ 629 h 2189"/>
                <a:gd name="T86" fmla="*/ 160 w 2297"/>
                <a:gd name="T87" fmla="*/ 660 h 2189"/>
                <a:gd name="T88" fmla="*/ 137 w 2297"/>
                <a:gd name="T89" fmla="*/ 706 h 2189"/>
                <a:gd name="T90" fmla="*/ 135 w 2297"/>
                <a:gd name="T91" fmla="*/ 870 h 2189"/>
                <a:gd name="T92" fmla="*/ 0 w 2297"/>
                <a:gd name="T93" fmla="*/ 732 h 2189"/>
                <a:gd name="T94" fmla="*/ 13 w 2297"/>
                <a:gd name="T95" fmla="*/ 654 h 2189"/>
                <a:gd name="T96" fmla="*/ 48 w 2297"/>
                <a:gd name="T97" fmla="*/ 584 h 2189"/>
                <a:gd name="T98" fmla="*/ 103 w 2297"/>
                <a:gd name="T99" fmla="*/ 531 h 2189"/>
                <a:gd name="T100" fmla="*/ 172 w 2297"/>
                <a:gd name="T101" fmla="*/ 495 h 2189"/>
                <a:gd name="T102" fmla="*/ 251 w 2297"/>
                <a:gd name="T103" fmla="*/ 483 h 2189"/>
                <a:gd name="T104" fmla="*/ 1956 w 2297"/>
                <a:gd name="T105" fmla="*/ 13 h 2189"/>
                <a:gd name="T106" fmla="*/ 1988 w 2297"/>
                <a:gd name="T107" fmla="*/ 0 h 2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97" h="2189">
                  <a:moveTo>
                    <a:pt x="1988" y="0"/>
                  </a:moveTo>
                  <a:lnTo>
                    <a:pt x="2005" y="0"/>
                  </a:lnTo>
                  <a:lnTo>
                    <a:pt x="2021" y="4"/>
                  </a:lnTo>
                  <a:lnTo>
                    <a:pt x="2037" y="13"/>
                  </a:lnTo>
                  <a:lnTo>
                    <a:pt x="2050" y="24"/>
                  </a:lnTo>
                  <a:lnTo>
                    <a:pt x="2059" y="39"/>
                  </a:lnTo>
                  <a:lnTo>
                    <a:pt x="2063" y="55"/>
                  </a:lnTo>
                  <a:lnTo>
                    <a:pt x="2063" y="72"/>
                  </a:lnTo>
                  <a:lnTo>
                    <a:pt x="2060" y="89"/>
                  </a:lnTo>
                  <a:lnTo>
                    <a:pt x="1919" y="483"/>
                  </a:lnTo>
                  <a:lnTo>
                    <a:pt x="2046" y="483"/>
                  </a:lnTo>
                  <a:lnTo>
                    <a:pt x="2087" y="486"/>
                  </a:lnTo>
                  <a:lnTo>
                    <a:pt x="2126" y="495"/>
                  </a:lnTo>
                  <a:lnTo>
                    <a:pt x="2162" y="510"/>
                  </a:lnTo>
                  <a:lnTo>
                    <a:pt x="2195" y="531"/>
                  </a:lnTo>
                  <a:lnTo>
                    <a:pt x="2223" y="556"/>
                  </a:lnTo>
                  <a:lnTo>
                    <a:pt x="2249" y="584"/>
                  </a:lnTo>
                  <a:lnTo>
                    <a:pt x="2269" y="617"/>
                  </a:lnTo>
                  <a:lnTo>
                    <a:pt x="2284" y="654"/>
                  </a:lnTo>
                  <a:lnTo>
                    <a:pt x="2294" y="691"/>
                  </a:lnTo>
                  <a:lnTo>
                    <a:pt x="2297" y="732"/>
                  </a:lnTo>
                  <a:lnTo>
                    <a:pt x="2297" y="1940"/>
                  </a:lnTo>
                  <a:lnTo>
                    <a:pt x="2294" y="1979"/>
                  </a:lnTo>
                  <a:lnTo>
                    <a:pt x="2284" y="2018"/>
                  </a:lnTo>
                  <a:lnTo>
                    <a:pt x="2269" y="2054"/>
                  </a:lnTo>
                  <a:lnTo>
                    <a:pt x="2249" y="2087"/>
                  </a:lnTo>
                  <a:lnTo>
                    <a:pt x="2223" y="2116"/>
                  </a:lnTo>
                  <a:lnTo>
                    <a:pt x="2195" y="2140"/>
                  </a:lnTo>
                  <a:lnTo>
                    <a:pt x="2162" y="2161"/>
                  </a:lnTo>
                  <a:lnTo>
                    <a:pt x="2126" y="2177"/>
                  </a:lnTo>
                  <a:lnTo>
                    <a:pt x="2087" y="2186"/>
                  </a:lnTo>
                  <a:lnTo>
                    <a:pt x="2046" y="2189"/>
                  </a:lnTo>
                  <a:lnTo>
                    <a:pt x="251" y="2189"/>
                  </a:lnTo>
                  <a:lnTo>
                    <a:pt x="209" y="2186"/>
                  </a:lnTo>
                  <a:lnTo>
                    <a:pt x="172" y="2177"/>
                  </a:lnTo>
                  <a:lnTo>
                    <a:pt x="135" y="2161"/>
                  </a:lnTo>
                  <a:lnTo>
                    <a:pt x="103" y="2140"/>
                  </a:lnTo>
                  <a:lnTo>
                    <a:pt x="73" y="2116"/>
                  </a:lnTo>
                  <a:lnTo>
                    <a:pt x="48" y="2087"/>
                  </a:lnTo>
                  <a:lnTo>
                    <a:pt x="27" y="2054"/>
                  </a:lnTo>
                  <a:lnTo>
                    <a:pt x="13" y="2018"/>
                  </a:lnTo>
                  <a:lnTo>
                    <a:pt x="3" y="1979"/>
                  </a:lnTo>
                  <a:lnTo>
                    <a:pt x="0" y="1940"/>
                  </a:lnTo>
                  <a:lnTo>
                    <a:pt x="0" y="1378"/>
                  </a:lnTo>
                  <a:lnTo>
                    <a:pt x="135" y="1378"/>
                  </a:lnTo>
                  <a:lnTo>
                    <a:pt x="135" y="1940"/>
                  </a:lnTo>
                  <a:lnTo>
                    <a:pt x="137" y="1966"/>
                  </a:lnTo>
                  <a:lnTo>
                    <a:pt x="146" y="1990"/>
                  </a:lnTo>
                  <a:lnTo>
                    <a:pt x="160" y="2011"/>
                  </a:lnTo>
                  <a:lnTo>
                    <a:pt x="178" y="2030"/>
                  </a:lnTo>
                  <a:lnTo>
                    <a:pt x="199" y="2042"/>
                  </a:lnTo>
                  <a:lnTo>
                    <a:pt x="224" y="2051"/>
                  </a:lnTo>
                  <a:lnTo>
                    <a:pt x="251" y="2055"/>
                  </a:lnTo>
                  <a:lnTo>
                    <a:pt x="2046" y="2055"/>
                  </a:lnTo>
                  <a:lnTo>
                    <a:pt x="2074" y="2051"/>
                  </a:lnTo>
                  <a:lnTo>
                    <a:pt x="2098" y="2042"/>
                  </a:lnTo>
                  <a:lnTo>
                    <a:pt x="2119" y="2030"/>
                  </a:lnTo>
                  <a:lnTo>
                    <a:pt x="2136" y="2011"/>
                  </a:lnTo>
                  <a:lnTo>
                    <a:pt x="2150" y="1990"/>
                  </a:lnTo>
                  <a:lnTo>
                    <a:pt x="2159" y="1966"/>
                  </a:lnTo>
                  <a:lnTo>
                    <a:pt x="2162" y="1940"/>
                  </a:lnTo>
                  <a:lnTo>
                    <a:pt x="2162" y="732"/>
                  </a:lnTo>
                  <a:lnTo>
                    <a:pt x="2159" y="706"/>
                  </a:lnTo>
                  <a:lnTo>
                    <a:pt x="2150" y="681"/>
                  </a:lnTo>
                  <a:lnTo>
                    <a:pt x="2136" y="660"/>
                  </a:lnTo>
                  <a:lnTo>
                    <a:pt x="2119" y="642"/>
                  </a:lnTo>
                  <a:lnTo>
                    <a:pt x="2098" y="629"/>
                  </a:lnTo>
                  <a:lnTo>
                    <a:pt x="2074" y="619"/>
                  </a:lnTo>
                  <a:lnTo>
                    <a:pt x="2046" y="617"/>
                  </a:lnTo>
                  <a:lnTo>
                    <a:pt x="1823" y="617"/>
                  </a:lnTo>
                  <a:lnTo>
                    <a:pt x="1807" y="615"/>
                  </a:lnTo>
                  <a:lnTo>
                    <a:pt x="1792" y="609"/>
                  </a:lnTo>
                  <a:lnTo>
                    <a:pt x="1778" y="600"/>
                  </a:lnTo>
                  <a:lnTo>
                    <a:pt x="1767" y="589"/>
                  </a:lnTo>
                  <a:lnTo>
                    <a:pt x="1760" y="574"/>
                  </a:lnTo>
                  <a:lnTo>
                    <a:pt x="1756" y="559"/>
                  </a:lnTo>
                  <a:lnTo>
                    <a:pt x="1756" y="543"/>
                  </a:lnTo>
                  <a:lnTo>
                    <a:pt x="1759" y="527"/>
                  </a:lnTo>
                  <a:lnTo>
                    <a:pt x="1857" y="252"/>
                  </a:lnTo>
                  <a:lnTo>
                    <a:pt x="1383" y="603"/>
                  </a:lnTo>
                  <a:lnTo>
                    <a:pt x="1370" y="611"/>
                  </a:lnTo>
                  <a:lnTo>
                    <a:pt x="1356" y="615"/>
                  </a:lnTo>
                  <a:lnTo>
                    <a:pt x="1343" y="617"/>
                  </a:lnTo>
                  <a:lnTo>
                    <a:pt x="251" y="617"/>
                  </a:lnTo>
                  <a:lnTo>
                    <a:pt x="224" y="619"/>
                  </a:lnTo>
                  <a:lnTo>
                    <a:pt x="199" y="629"/>
                  </a:lnTo>
                  <a:lnTo>
                    <a:pt x="178" y="642"/>
                  </a:lnTo>
                  <a:lnTo>
                    <a:pt x="160" y="660"/>
                  </a:lnTo>
                  <a:lnTo>
                    <a:pt x="146" y="681"/>
                  </a:lnTo>
                  <a:lnTo>
                    <a:pt x="137" y="706"/>
                  </a:lnTo>
                  <a:lnTo>
                    <a:pt x="135" y="732"/>
                  </a:lnTo>
                  <a:lnTo>
                    <a:pt x="135" y="870"/>
                  </a:lnTo>
                  <a:lnTo>
                    <a:pt x="0" y="870"/>
                  </a:lnTo>
                  <a:lnTo>
                    <a:pt x="0" y="732"/>
                  </a:lnTo>
                  <a:lnTo>
                    <a:pt x="3" y="691"/>
                  </a:lnTo>
                  <a:lnTo>
                    <a:pt x="13" y="654"/>
                  </a:lnTo>
                  <a:lnTo>
                    <a:pt x="27" y="617"/>
                  </a:lnTo>
                  <a:lnTo>
                    <a:pt x="48" y="584"/>
                  </a:lnTo>
                  <a:lnTo>
                    <a:pt x="73" y="556"/>
                  </a:lnTo>
                  <a:lnTo>
                    <a:pt x="103" y="531"/>
                  </a:lnTo>
                  <a:lnTo>
                    <a:pt x="135" y="510"/>
                  </a:lnTo>
                  <a:lnTo>
                    <a:pt x="172" y="495"/>
                  </a:lnTo>
                  <a:lnTo>
                    <a:pt x="209" y="486"/>
                  </a:lnTo>
                  <a:lnTo>
                    <a:pt x="251" y="483"/>
                  </a:lnTo>
                  <a:lnTo>
                    <a:pt x="1320" y="483"/>
                  </a:lnTo>
                  <a:lnTo>
                    <a:pt x="1956" y="13"/>
                  </a:lnTo>
                  <a:lnTo>
                    <a:pt x="1972" y="4"/>
                  </a:lnTo>
                  <a:lnTo>
                    <a:pt x="198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 name="Freeform 569"/>
            <p:cNvSpPr>
              <a:spLocks/>
            </p:cNvSpPr>
            <p:nvPr/>
          </p:nvSpPr>
          <p:spPr bwMode="auto">
            <a:xfrm>
              <a:off x="1833" y="3469"/>
              <a:ext cx="328" cy="313"/>
            </a:xfrm>
            <a:custGeom>
              <a:avLst/>
              <a:gdLst>
                <a:gd name="T0" fmla="*/ 2047 w 2298"/>
                <a:gd name="T1" fmla="*/ 0 h 2190"/>
                <a:gd name="T2" fmla="*/ 2126 w 2298"/>
                <a:gd name="T3" fmla="*/ 13 h 2190"/>
                <a:gd name="T4" fmla="*/ 2195 w 2298"/>
                <a:gd name="T5" fmla="*/ 48 h 2190"/>
                <a:gd name="T6" fmla="*/ 2248 w 2298"/>
                <a:gd name="T7" fmla="*/ 103 h 2190"/>
                <a:gd name="T8" fmla="*/ 2285 w 2298"/>
                <a:gd name="T9" fmla="*/ 171 h 2190"/>
                <a:gd name="T10" fmla="*/ 2298 w 2298"/>
                <a:gd name="T11" fmla="*/ 250 h 2190"/>
                <a:gd name="T12" fmla="*/ 2163 w 2298"/>
                <a:gd name="T13" fmla="*/ 816 h 2190"/>
                <a:gd name="T14" fmla="*/ 2159 w 2298"/>
                <a:gd name="T15" fmla="*/ 224 h 2190"/>
                <a:gd name="T16" fmla="*/ 2138 w 2298"/>
                <a:gd name="T17" fmla="*/ 178 h 2190"/>
                <a:gd name="T18" fmla="*/ 2098 w 2298"/>
                <a:gd name="T19" fmla="*/ 147 h 2190"/>
                <a:gd name="T20" fmla="*/ 2047 w 2298"/>
                <a:gd name="T21" fmla="*/ 135 h 2190"/>
                <a:gd name="T22" fmla="*/ 224 w 2298"/>
                <a:gd name="T23" fmla="*/ 138 h 2190"/>
                <a:gd name="T24" fmla="*/ 178 w 2298"/>
                <a:gd name="T25" fmla="*/ 160 h 2190"/>
                <a:gd name="T26" fmla="*/ 146 w 2298"/>
                <a:gd name="T27" fmla="*/ 200 h 2190"/>
                <a:gd name="T28" fmla="*/ 135 w 2298"/>
                <a:gd name="T29" fmla="*/ 250 h 2190"/>
                <a:gd name="T30" fmla="*/ 138 w 2298"/>
                <a:gd name="T31" fmla="*/ 1483 h 2190"/>
                <a:gd name="T32" fmla="*/ 160 w 2298"/>
                <a:gd name="T33" fmla="*/ 1529 h 2190"/>
                <a:gd name="T34" fmla="*/ 200 w 2298"/>
                <a:gd name="T35" fmla="*/ 1561 h 2190"/>
                <a:gd name="T36" fmla="*/ 250 w 2298"/>
                <a:gd name="T37" fmla="*/ 1572 h 2190"/>
                <a:gd name="T38" fmla="*/ 491 w 2298"/>
                <a:gd name="T39" fmla="*/ 1574 h 2190"/>
                <a:gd name="T40" fmla="*/ 518 w 2298"/>
                <a:gd name="T41" fmla="*/ 1589 h 2190"/>
                <a:gd name="T42" fmla="*/ 538 w 2298"/>
                <a:gd name="T43" fmla="*/ 1615 h 2190"/>
                <a:gd name="T44" fmla="*/ 541 w 2298"/>
                <a:gd name="T45" fmla="*/ 1646 h 2190"/>
                <a:gd name="T46" fmla="*/ 439 w 2298"/>
                <a:gd name="T47" fmla="*/ 1937 h 2190"/>
                <a:gd name="T48" fmla="*/ 926 w 2298"/>
                <a:gd name="T49" fmla="*/ 1579 h 2190"/>
                <a:gd name="T50" fmla="*/ 955 w 2298"/>
                <a:gd name="T51" fmla="*/ 1572 h 2190"/>
                <a:gd name="T52" fmla="*/ 2073 w 2298"/>
                <a:gd name="T53" fmla="*/ 1570 h 2190"/>
                <a:gd name="T54" fmla="*/ 2119 w 2298"/>
                <a:gd name="T55" fmla="*/ 1547 h 2190"/>
                <a:gd name="T56" fmla="*/ 2150 w 2298"/>
                <a:gd name="T57" fmla="*/ 1508 h 2190"/>
                <a:gd name="T58" fmla="*/ 2163 w 2298"/>
                <a:gd name="T59" fmla="*/ 1457 h 2190"/>
                <a:gd name="T60" fmla="*/ 2298 w 2298"/>
                <a:gd name="T61" fmla="*/ 1325 h 2190"/>
                <a:gd name="T62" fmla="*/ 2294 w 2298"/>
                <a:gd name="T63" fmla="*/ 1498 h 2190"/>
                <a:gd name="T64" fmla="*/ 2269 w 2298"/>
                <a:gd name="T65" fmla="*/ 1572 h 2190"/>
                <a:gd name="T66" fmla="*/ 2224 w 2298"/>
                <a:gd name="T67" fmla="*/ 1634 h 2190"/>
                <a:gd name="T68" fmla="*/ 2162 w 2298"/>
                <a:gd name="T69" fmla="*/ 1679 h 2190"/>
                <a:gd name="T70" fmla="*/ 2087 w 2298"/>
                <a:gd name="T71" fmla="*/ 1704 h 2190"/>
                <a:gd name="T72" fmla="*/ 977 w 2298"/>
                <a:gd name="T73" fmla="*/ 1707 h 2190"/>
                <a:gd name="T74" fmla="*/ 328 w 2298"/>
                <a:gd name="T75" fmla="*/ 2184 h 2190"/>
                <a:gd name="T76" fmla="*/ 301 w 2298"/>
                <a:gd name="T77" fmla="*/ 2190 h 2190"/>
                <a:gd name="T78" fmla="*/ 273 w 2298"/>
                <a:gd name="T79" fmla="*/ 2184 h 2190"/>
                <a:gd name="T80" fmla="*/ 248 w 2298"/>
                <a:gd name="T81" fmla="*/ 2165 h 2190"/>
                <a:gd name="T82" fmla="*/ 234 w 2298"/>
                <a:gd name="T83" fmla="*/ 2134 h 2190"/>
                <a:gd name="T84" fmla="*/ 237 w 2298"/>
                <a:gd name="T85" fmla="*/ 2100 h 2190"/>
                <a:gd name="T86" fmla="*/ 250 w 2298"/>
                <a:gd name="T87" fmla="*/ 1707 h 2190"/>
                <a:gd name="T88" fmla="*/ 172 w 2298"/>
                <a:gd name="T89" fmla="*/ 1694 h 2190"/>
                <a:gd name="T90" fmla="*/ 103 w 2298"/>
                <a:gd name="T91" fmla="*/ 1659 h 2190"/>
                <a:gd name="T92" fmla="*/ 48 w 2298"/>
                <a:gd name="T93" fmla="*/ 1605 h 2190"/>
                <a:gd name="T94" fmla="*/ 13 w 2298"/>
                <a:gd name="T95" fmla="*/ 1536 h 2190"/>
                <a:gd name="T96" fmla="*/ 0 w 2298"/>
                <a:gd name="T97" fmla="*/ 1457 h 2190"/>
                <a:gd name="T98" fmla="*/ 3 w 2298"/>
                <a:gd name="T99" fmla="*/ 210 h 2190"/>
                <a:gd name="T100" fmla="*/ 27 w 2298"/>
                <a:gd name="T101" fmla="*/ 136 h 2190"/>
                <a:gd name="T102" fmla="*/ 73 w 2298"/>
                <a:gd name="T103" fmla="*/ 73 h 2190"/>
                <a:gd name="T104" fmla="*/ 136 w 2298"/>
                <a:gd name="T105" fmla="*/ 29 h 2190"/>
                <a:gd name="T106" fmla="*/ 210 w 2298"/>
                <a:gd name="T107" fmla="*/ 3 h 2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98" h="2190">
                  <a:moveTo>
                    <a:pt x="250" y="0"/>
                  </a:moveTo>
                  <a:lnTo>
                    <a:pt x="2047" y="0"/>
                  </a:lnTo>
                  <a:lnTo>
                    <a:pt x="2087" y="3"/>
                  </a:lnTo>
                  <a:lnTo>
                    <a:pt x="2126" y="13"/>
                  </a:lnTo>
                  <a:lnTo>
                    <a:pt x="2162" y="29"/>
                  </a:lnTo>
                  <a:lnTo>
                    <a:pt x="2195" y="48"/>
                  </a:lnTo>
                  <a:lnTo>
                    <a:pt x="2224" y="73"/>
                  </a:lnTo>
                  <a:lnTo>
                    <a:pt x="2248" y="103"/>
                  </a:lnTo>
                  <a:lnTo>
                    <a:pt x="2269" y="136"/>
                  </a:lnTo>
                  <a:lnTo>
                    <a:pt x="2285" y="171"/>
                  </a:lnTo>
                  <a:lnTo>
                    <a:pt x="2294" y="210"/>
                  </a:lnTo>
                  <a:lnTo>
                    <a:pt x="2298" y="250"/>
                  </a:lnTo>
                  <a:lnTo>
                    <a:pt x="2298" y="816"/>
                  </a:lnTo>
                  <a:lnTo>
                    <a:pt x="2163" y="816"/>
                  </a:lnTo>
                  <a:lnTo>
                    <a:pt x="2163" y="250"/>
                  </a:lnTo>
                  <a:lnTo>
                    <a:pt x="2159" y="224"/>
                  </a:lnTo>
                  <a:lnTo>
                    <a:pt x="2150" y="200"/>
                  </a:lnTo>
                  <a:lnTo>
                    <a:pt x="2138" y="178"/>
                  </a:lnTo>
                  <a:lnTo>
                    <a:pt x="2119" y="160"/>
                  </a:lnTo>
                  <a:lnTo>
                    <a:pt x="2098" y="147"/>
                  </a:lnTo>
                  <a:lnTo>
                    <a:pt x="2073" y="138"/>
                  </a:lnTo>
                  <a:lnTo>
                    <a:pt x="2047" y="135"/>
                  </a:lnTo>
                  <a:lnTo>
                    <a:pt x="250" y="135"/>
                  </a:lnTo>
                  <a:lnTo>
                    <a:pt x="224" y="138"/>
                  </a:lnTo>
                  <a:lnTo>
                    <a:pt x="200" y="147"/>
                  </a:lnTo>
                  <a:lnTo>
                    <a:pt x="178" y="160"/>
                  </a:lnTo>
                  <a:lnTo>
                    <a:pt x="160" y="178"/>
                  </a:lnTo>
                  <a:lnTo>
                    <a:pt x="146" y="200"/>
                  </a:lnTo>
                  <a:lnTo>
                    <a:pt x="138" y="224"/>
                  </a:lnTo>
                  <a:lnTo>
                    <a:pt x="135" y="250"/>
                  </a:lnTo>
                  <a:lnTo>
                    <a:pt x="135" y="1457"/>
                  </a:lnTo>
                  <a:lnTo>
                    <a:pt x="138" y="1483"/>
                  </a:lnTo>
                  <a:lnTo>
                    <a:pt x="146" y="1508"/>
                  </a:lnTo>
                  <a:lnTo>
                    <a:pt x="160" y="1529"/>
                  </a:lnTo>
                  <a:lnTo>
                    <a:pt x="178" y="1547"/>
                  </a:lnTo>
                  <a:lnTo>
                    <a:pt x="200" y="1561"/>
                  </a:lnTo>
                  <a:lnTo>
                    <a:pt x="224" y="1570"/>
                  </a:lnTo>
                  <a:lnTo>
                    <a:pt x="250" y="1572"/>
                  </a:lnTo>
                  <a:lnTo>
                    <a:pt x="475" y="1572"/>
                  </a:lnTo>
                  <a:lnTo>
                    <a:pt x="491" y="1574"/>
                  </a:lnTo>
                  <a:lnTo>
                    <a:pt x="506" y="1580"/>
                  </a:lnTo>
                  <a:lnTo>
                    <a:pt x="518" y="1589"/>
                  </a:lnTo>
                  <a:lnTo>
                    <a:pt x="530" y="1601"/>
                  </a:lnTo>
                  <a:lnTo>
                    <a:pt x="538" y="1615"/>
                  </a:lnTo>
                  <a:lnTo>
                    <a:pt x="541" y="1630"/>
                  </a:lnTo>
                  <a:lnTo>
                    <a:pt x="541" y="1646"/>
                  </a:lnTo>
                  <a:lnTo>
                    <a:pt x="538" y="1662"/>
                  </a:lnTo>
                  <a:lnTo>
                    <a:pt x="439" y="1937"/>
                  </a:lnTo>
                  <a:lnTo>
                    <a:pt x="915" y="1586"/>
                  </a:lnTo>
                  <a:lnTo>
                    <a:pt x="926" y="1579"/>
                  </a:lnTo>
                  <a:lnTo>
                    <a:pt x="940" y="1574"/>
                  </a:lnTo>
                  <a:lnTo>
                    <a:pt x="955" y="1572"/>
                  </a:lnTo>
                  <a:lnTo>
                    <a:pt x="2047" y="1572"/>
                  </a:lnTo>
                  <a:lnTo>
                    <a:pt x="2073" y="1570"/>
                  </a:lnTo>
                  <a:lnTo>
                    <a:pt x="2098" y="1561"/>
                  </a:lnTo>
                  <a:lnTo>
                    <a:pt x="2119" y="1547"/>
                  </a:lnTo>
                  <a:lnTo>
                    <a:pt x="2138" y="1529"/>
                  </a:lnTo>
                  <a:lnTo>
                    <a:pt x="2150" y="1508"/>
                  </a:lnTo>
                  <a:lnTo>
                    <a:pt x="2159" y="1483"/>
                  </a:lnTo>
                  <a:lnTo>
                    <a:pt x="2163" y="1457"/>
                  </a:lnTo>
                  <a:lnTo>
                    <a:pt x="2163" y="1325"/>
                  </a:lnTo>
                  <a:lnTo>
                    <a:pt x="2298" y="1325"/>
                  </a:lnTo>
                  <a:lnTo>
                    <a:pt x="2298" y="1457"/>
                  </a:lnTo>
                  <a:lnTo>
                    <a:pt x="2294" y="1498"/>
                  </a:lnTo>
                  <a:lnTo>
                    <a:pt x="2285" y="1536"/>
                  </a:lnTo>
                  <a:lnTo>
                    <a:pt x="2269" y="1572"/>
                  </a:lnTo>
                  <a:lnTo>
                    <a:pt x="2248" y="1605"/>
                  </a:lnTo>
                  <a:lnTo>
                    <a:pt x="2224" y="1634"/>
                  </a:lnTo>
                  <a:lnTo>
                    <a:pt x="2195" y="1659"/>
                  </a:lnTo>
                  <a:lnTo>
                    <a:pt x="2162" y="1679"/>
                  </a:lnTo>
                  <a:lnTo>
                    <a:pt x="2126" y="1694"/>
                  </a:lnTo>
                  <a:lnTo>
                    <a:pt x="2087" y="1704"/>
                  </a:lnTo>
                  <a:lnTo>
                    <a:pt x="2047" y="1707"/>
                  </a:lnTo>
                  <a:lnTo>
                    <a:pt x="977" y="1707"/>
                  </a:lnTo>
                  <a:lnTo>
                    <a:pt x="341" y="2176"/>
                  </a:lnTo>
                  <a:lnTo>
                    <a:pt x="328" y="2184"/>
                  </a:lnTo>
                  <a:lnTo>
                    <a:pt x="315" y="2189"/>
                  </a:lnTo>
                  <a:lnTo>
                    <a:pt x="301" y="2190"/>
                  </a:lnTo>
                  <a:lnTo>
                    <a:pt x="287" y="2189"/>
                  </a:lnTo>
                  <a:lnTo>
                    <a:pt x="273" y="2184"/>
                  </a:lnTo>
                  <a:lnTo>
                    <a:pt x="261" y="2176"/>
                  </a:lnTo>
                  <a:lnTo>
                    <a:pt x="248" y="2165"/>
                  </a:lnTo>
                  <a:lnTo>
                    <a:pt x="239" y="2150"/>
                  </a:lnTo>
                  <a:lnTo>
                    <a:pt x="234" y="2134"/>
                  </a:lnTo>
                  <a:lnTo>
                    <a:pt x="233" y="2117"/>
                  </a:lnTo>
                  <a:lnTo>
                    <a:pt x="237" y="2100"/>
                  </a:lnTo>
                  <a:lnTo>
                    <a:pt x="379" y="1707"/>
                  </a:lnTo>
                  <a:lnTo>
                    <a:pt x="250" y="1707"/>
                  </a:lnTo>
                  <a:lnTo>
                    <a:pt x="210" y="1704"/>
                  </a:lnTo>
                  <a:lnTo>
                    <a:pt x="172" y="1694"/>
                  </a:lnTo>
                  <a:lnTo>
                    <a:pt x="136" y="1679"/>
                  </a:lnTo>
                  <a:lnTo>
                    <a:pt x="103" y="1659"/>
                  </a:lnTo>
                  <a:lnTo>
                    <a:pt x="73" y="1634"/>
                  </a:lnTo>
                  <a:lnTo>
                    <a:pt x="48" y="1605"/>
                  </a:lnTo>
                  <a:lnTo>
                    <a:pt x="27" y="1572"/>
                  </a:lnTo>
                  <a:lnTo>
                    <a:pt x="13" y="1536"/>
                  </a:lnTo>
                  <a:lnTo>
                    <a:pt x="3" y="1498"/>
                  </a:lnTo>
                  <a:lnTo>
                    <a:pt x="0" y="1457"/>
                  </a:lnTo>
                  <a:lnTo>
                    <a:pt x="0" y="250"/>
                  </a:lnTo>
                  <a:lnTo>
                    <a:pt x="3" y="210"/>
                  </a:lnTo>
                  <a:lnTo>
                    <a:pt x="13" y="171"/>
                  </a:lnTo>
                  <a:lnTo>
                    <a:pt x="27" y="136"/>
                  </a:lnTo>
                  <a:lnTo>
                    <a:pt x="48" y="103"/>
                  </a:lnTo>
                  <a:lnTo>
                    <a:pt x="73" y="73"/>
                  </a:lnTo>
                  <a:lnTo>
                    <a:pt x="103" y="48"/>
                  </a:lnTo>
                  <a:lnTo>
                    <a:pt x="136" y="29"/>
                  </a:lnTo>
                  <a:lnTo>
                    <a:pt x="172" y="13"/>
                  </a:lnTo>
                  <a:lnTo>
                    <a:pt x="210" y="3"/>
                  </a:lnTo>
                  <a:lnTo>
                    <a:pt x="25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 name="Freeform 570"/>
            <p:cNvSpPr>
              <a:spLocks/>
            </p:cNvSpPr>
            <p:nvPr/>
          </p:nvSpPr>
          <p:spPr bwMode="auto">
            <a:xfrm>
              <a:off x="1957" y="3554"/>
              <a:ext cx="50" cy="81"/>
            </a:xfrm>
            <a:custGeom>
              <a:avLst/>
              <a:gdLst>
                <a:gd name="T0" fmla="*/ 303 w 349"/>
                <a:gd name="T1" fmla="*/ 0 h 570"/>
                <a:gd name="T2" fmla="*/ 349 w 349"/>
                <a:gd name="T3" fmla="*/ 63 h 570"/>
                <a:gd name="T4" fmla="*/ 306 w 349"/>
                <a:gd name="T5" fmla="*/ 99 h 570"/>
                <a:gd name="T6" fmla="*/ 268 w 349"/>
                <a:gd name="T7" fmla="*/ 134 h 570"/>
                <a:gd name="T8" fmla="*/ 237 w 349"/>
                <a:gd name="T9" fmla="*/ 170 h 570"/>
                <a:gd name="T10" fmla="*/ 213 w 349"/>
                <a:gd name="T11" fmla="*/ 204 h 570"/>
                <a:gd name="T12" fmla="*/ 194 w 349"/>
                <a:gd name="T13" fmla="*/ 237 h 570"/>
                <a:gd name="T14" fmla="*/ 180 w 349"/>
                <a:gd name="T15" fmla="*/ 267 h 570"/>
                <a:gd name="T16" fmla="*/ 172 w 349"/>
                <a:gd name="T17" fmla="*/ 293 h 570"/>
                <a:gd name="T18" fmla="*/ 168 w 349"/>
                <a:gd name="T19" fmla="*/ 316 h 570"/>
                <a:gd name="T20" fmla="*/ 194 w 349"/>
                <a:gd name="T21" fmla="*/ 324 h 570"/>
                <a:gd name="T22" fmla="*/ 216 w 349"/>
                <a:gd name="T23" fmla="*/ 336 h 570"/>
                <a:gd name="T24" fmla="*/ 236 w 349"/>
                <a:gd name="T25" fmla="*/ 352 h 570"/>
                <a:gd name="T26" fmla="*/ 253 w 349"/>
                <a:gd name="T27" fmla="*/ 370 h 570"/>
                <a:gd name="T28" fmla="*/ 266 w 349"/>
                <a:gd name="T29" fmla="*/ 392 h 570"/>
                <a:gd name="T30" fmla="*/ 274 w 349"/>
                <a:gd name="T31" fmla="*/ 417 h 570"/>
                <a:gd name="T32" fmla="*/ 276 w 349"/>
                <a:gd name="T33" fmla="*/ 443 h 570"/>
                <a:gd name="T34" fmla="*/ 273 w 349"/>
                <a:gd name="T35" fmla="*/ 472 h 570"/>
                <a:gd name="T36" fmla="*/ 262 w 349"/>
                <a:gd name="T37" fmla="*/ 498 h 570"/>
                <a:gd name="T38" fmla="*/ 246 w 349"/>
                <a:gd name="T39" fmla="*/ 522 h 570"/>
                <a:gd name="T40" fmla="*/ 226 w 349"/>
                <a:gd name="T41" fmla="*/ 541 h 570"/>
                <a:gd name="T42" fmla="*/ 202 w 349"/>
                <a:gd name="T43" fmla="*/ 557 h 570"/>
                <a:gd name="T44" fmla="*/ 174 w 349"/>
                <a:gd name="T45" fmla="*/ 566 h 570"/>
                <a:gd name="T46" fmla="*/ 144 w 349"/>
                <a:gd name="T47" fmla="*/ 570 h 570"/>
                <a:gd name="T48" fmla="*/ 119 w 349"/>
                <a:gd name="T49" fmla="*/ 569 h 570"/>
                <a:gd name="T50" fmla="*/ 95 w 349"/>
                <a:gd name="T51" fmla="*/ 562 h 570"/>
                <a:gd name="T52" fmla="*/ 74 w 349"/>
                <a:gd name="T53" fmla="*/ 552 h 570"/>
                <a:gd name="T54" fmla="*/ 53 w 349"/>
                <a:gd name="T55" fmla="*/ 537 h 570"/>
                <a:gd name="T56" fmla="*/ 36 w 349"/>
                <a:gd name="T57" fmla="*/ 519 h 570"/>
                <a:gd name="T58" fmla="*/ 21 w 349"/>
                <a:gd name="T59" fmla="*/ 496 h 570"/>
                <a:gd name="T60" fmla="*/ 11 w 349"/>
                <a:gd name="T61" fmla="*/ 470 h 570"/>
                <a:gd name="T62" fmla="*/ 4 w 349"/>
                <a:gd name="T63" fmla="*/ 439 h 570"/>
                <a:gd name="T64" fmla="*/ 0 w 349"/>
                <a:gd name="T65" fmla="*/ 403 h 570"/>
                <a:gd name="T66" fmla="*/ 3 w 349"/>
                <a:gd name="T67" fmla="*/ 375 h 570"/>
                <a:gd name="T68" fmla="*/ 7 w 349"/>
                <a:gd name="T69" fmla="*/ 344 h 570"/>
                <a:gd name="T70" fmla="*/ 16 w 349"/>
                <a:gd name="T71" fmla="*/ 311 h 570"/>
                <a:gd name="T72" fmla="*/ 30 w 349"/>
                <a:gd name="T73" fmla="*/ 278 h 570"/>
                <a:gd name="T74" fmla="*/ 46 w 349"/>
                <a:gd name="T75" fmla="*/ 243 h 570"/>
                <a:gd name="T76" fmla="*/ 68 w 349"/>
                <a:gd name="T77" fmla="*/ 207 h 570"/>
                <a:gd name="T78" fmla="*/ 94 w 349"/>
                <a:gd name="T79" fmla="*/ 171 h 570"/>
                <a:gd name="T80" fmla="*/ 126 w 349"/>
                <a:gd name="T81" fmla="*/ 134 h 570"/>
                <a:gd name="T82" fmla="*/ 162 w 349"/>
                <a:gd name="T83" fmla="*/ 99 h 570"/>
                <a:gd name="T84" fmla="*/ 204 w 349"/>
                <a:gd name="T85" fmla="*/ 65 h 570"/>
                <a:gd name="T86" fmla="*/ 251 w 349"/>
                <a:gd name="T87" fmla="*/ 32 h 570"/>
                <a:gd name="T88" fmla="*/ 303 w 349"/>
                <a:gd name="T89" fmla="*/ 0 h 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49" h="570">
                  <a:moveTo>
                    <a:pt x="303" y="0"/>
                  </a:moveTo>
                  <a:lnTo>
                    <a:pt x="349" y="63"/>
                  </a:lnTo>
                  <a:lnTo>
                    <a:pt x="306" y="99"/>
                  </a:lnTo>
                  <a:lnTo>
                    <a:pt x="268" y="134"/>
                  </a:lnTo>
                  <a:lnTo>
                    <a:pt x="237" y="170"/>
                  </a:lnTo>
                  <a:lnTo>
                    <a:pt x="213" y="204"/>
                  </a:lnTo>
                  <a:lnTo>
                    <a:pt x="194" y="237"/>
                  </a:lnTo>
                  <a:lnTo>
                    <a:pt x="180" y="267"/>
                  </a:lnTo>
                  <a:lnTo>
                    <a:pt x="172" y="293"/>
                  </a:lnTo>
                  <a:lnTo>
                    <a:pt x="168" y="316"/>
                  </a:lnTo>
                  <a:lnTo>
                    <a:pt x="194" y="324"/>
                  </a:lnTo>
                  <a:lnTo>
                    <a:pt x="216" y="336"/>
                  </a:lnTo>
                  <a:lnTo>
                    <a:pt x="236" y="352"/>
                  </a:lnTo>
                  <a:lnTo>
                    <a:pt x="253" y="370"/>
                  </a:lnTo>
                  <a:lnTo>
                    <a:pt x="266" y="392"/>
                  </a:lnTo>
                  <a:lnTo>
                    <a:pt x="274" y="417"/>
                  </a:lnTo>
                  <a:lnTo>
                    <a:pt x="276" y="443"/>
                  </a:lnTo>
                  <a:lnTo>
                    <a:pt x="273" y="472"/>
                  </a:lnTo>
                  <a:lnTo>
                    <a:pt x="262" y="498"/>
                  </a:lnTo>
                  <a:lnTo>
                    <a:pt x="246" y="522"/>
                  </a:lnTo>
                  <a:lnTo>
                    <a:pt x="226" y="541"/>
                  </a:lnTo>
                  <a:lnTo>
                    <a:pt x="202" y="557"/>
                  </a:lnTo>
                  <a:lnTo>
                    <a:pt x="174" y="566"/>
                  </a:lnTo>
                  <a:lnTo>
                    <a:pt x="144" y="570"/>
                  </a:lnTo>
                  <a:lnTo>
                    <a:pt x="119" y="569"/>
                  </a:lnTo>
                  <a:lnTo>
                    <a:pt x="95" y="562"/>
                  </a:lnTo>
                  <a:lnTo>
                    <a:pt x="74" y="552"/>
                  </a:lnTo>
                  <a:lnTo>
                    <a:pt x="53" y="537"/>
                  </a:lnTo>
                  <a:lnTo>
                    <a:pt x="36" y="519"/>
                  </a:lnTo>
                  <a:lnTo>
                    <a:pt x="21" y="496"/>
                  </a:lnTo>
                  <a:lnTo>
                    <a:pt x="11" y="470"/>
                  </a:lnTo>
                  <a:lnTo>
                    <a:pt x="4" y="439"/>
                  </a:lnTo>
                  <a:lnTo>
                    <a:pt x="0" y="403"/>
                  </a:lnTo>
                  <a:lnTo>
                    <a:pt x="3" y="375"/>
                  </a:lnTo>
                  <a:lnTo>
                    <a:pt x="7" y="344"/>
                  </a:lnTo>
                  <a:lnTo>
                    <a:pt x="16" y="311"/>
                  </a:lnTo>
                  <a:lnTo>
                    <a:pt x="30" y="278"/>
                  </a:lnTo>
                  <a:lnTo>
                    <a:pt x="46" y="243"/>
                  </a:lnTo>
                  <a:lnTo>
                    <a:pt x="68" y="207"/>
                  </a:lnTo>
                  <a:lnTo>
                    <a:pt x="94" y="171"/>
                  </a:lnTo>
                  <a:lnTo>
                    <a:pt x="126" y="134"/>
                  </a:lnTo>
                  <a:lnTo>
                    <a:pt x="162" y="99"/>
                  </a:lnTo>
                  <a:lnTo>
                    <a:pt x="204" y="65"/>
                  </a:lnTo>
                  <a:lnTo>
                    <a:pt x="251" y="32"/>
                  </a:lnTo>
                  <a:lnTo>
                    <a:pt x="3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571"/>
            <p:cNvSpPr>
              <a:spLocks/>
            </p:cNvSpPr>
            <p:nvPr/>
          </p:nvSpPr>
          <p:spPr bwMode="auto">
            <a:xfrm>
              <a:off x="1899" y="3554"/>
              <a:ext cx="50" cy="81"/>
            </a:xfrm>
            <a:custGeom>
              <a:avLst/>
              <a:gdLst>
                <a:gd name="T0" fmla="*/ 301 w 348"/>
                <a:gd name="T1" fmla="*/ 0 h 570"/>
                <a:gd name="T2" fmla="*/ 348 w 348"/>
                <a:gd name="T3" fmla="*/ 63 h 570"/>
                <a:gd name="T4" fmla="*/ 303 w 348"/>
                <a:gd name="T5" fmla="*/ 99 h 570"/>
                <a:gd name="T6" fmla="*/ 265 w 348"/>
                <a:gd name="T7" fmla="*/ 134 h 570"/>
                <a:gd name="T8" fmla="*/ 235 w 348"/>
                <a:gd name="T9" fmla="*/ 170 h 570"/>
                <a:gd name="T10" fmla="*/ 210 w 348"/>
                <a:gd name="T11" fmla="*/ 204 h 570"/>
                <a:gd name="T12" fmla="*/ 191 w 348"/>
                <a:gd name="T13" fmla="*/ 237 h 570"/>
                <a:gd name="T14" fmla="*/ 178 w 348"/>
                <a:gd name="T15" fmla="*/ 267 h 570"/>
                <a:gd name="T16" fmla="*/ 169 w 348"/>
                <a:gd name="T17" fmla="*/ 293 h 570"/>
                <a:gd name="T18" fmla="*/ 167 w 348"/>
                <a:gd name="T19" fmla="*/ 316 h 570"/>
                <a:gd name="T20" fmla="*/ 192 w 348"/>
                <a:gd name="T21" fmla="*/ 324 h 570"/>
                <a:gd name="T22" fmla="*/ 215 w 348"/>
                <a:gd name="T23" fmla="*/ 336 h 570"/>
                <a:gd name="T24" fmla="*/ 235 w 348"/>
                <a:gd name="T25" fmla="*/ 352 h 570"/>
                <a:gd name="T26" fmla="*/ 251 w 348"/>
                <a:gd name="T27" fmla="*/ 370 h 570"/>
                <a:gd name="T28" fmla="*/ 263 w 348"/>
                <a:gd name="T29" fmla="*/ 392 h 570"/>
                <a:gd name="T30" fmla="*/ 270 w 348"/>
                <a:gd name="T31" fmla="*/ 417 h 570"/>
                <a:gd name="T32" fmla="*/ 273 w 348"/>
                <a:gd name="T33" fmla="*/ 443 h 570"/>
                <a:gd name="T34" fmla="*/ 270 w 348"/>
                <a:gd name="T35" fmla="*/ 472 h 570"/>
                <a:gd name="T36" fmla="*/ 260 w 348"/>
                <a:gd name="T37" fmla="*/ 498 h 570"/>
                <a:gd name="T38" fmla="*/ 244 w 348"/>
                <a:gd name="T39" fmla="*/ 522 h 570"/>
                <a:gd name="T40" fmla="*/ 224 w 348"/>
                <a:gd name="T41" fmla="*/ 541 h 570"/>
                <a:gd name="T42" fmla="*/ 199 w 348"/>
                <a:gd name="T43" fmla="*/ 557 h 570"/>
                <a:gd name="T44" fmla="*/ 172 w 348"/>
                <a:gd name="T45" fmla="*/ 566 h 570"/>
                <a:gd name="T46" fmla="*/ 141 w 348"/>
                <a:gd name="T47" fmla="*/ 570 h 570"/>
                <a:gd name="T48" fmla="*/ 116 w 348"/>
                <a:gd name="T49" fmla="*/ 569 h 570"/>
                <a:gd name="T50" fmla="*/ 93 w 348"/>
                <a:gd name="T51" fmla="*/ 562 h 570"/>
                <a:gd name="T52" fmla="*/ 70 w 348"/>
                <a:gd name="T53" fmla="*/ 552 h 570"/>
                <a:gd name="T54" fmla="*/ 50 w 348"/>
                <a:gd name="T55" fmla="*/ 537 h 570"/>
                <a:gd name="T56" fmla="*/ 33 w 348"/>
                <a:gd name="T57" fmla="*/ 519 h 570"/>
                <a:gd name="T58" fmla="*/ 19 w 348"/>
                <a:gd name="T59" fmla="*/ 496 h 570"/>
                <a:gd name="T60" fmla="*/ 8 w 348"/>
                <a:gd name="T61" fmla="*/ 470 h 570"/>
                <a:gd name="T62" fmla="*/ 2 w 348"/>
                <a:gd name="T63" fmla="*/ 439 h 570"/>
                <a:gd name="T64" fmla="*/ 0 w 348"/>
                <a:gd name="T65" fmla="*/ 403 h 570"/>
                <a:gd name="T66" fmla="*/ 1 w 348"/>
                <a:gd name="T67" fmla="*/ 375 h 570"/>
                <a:gd name="T68" fmla="*/ 6 w 348"/>
                <a:gd name="T69" fmla="*/ 344 h 570"/>
                <a:gd name="T70" fmla="*/ 15 w 348"/>
                <a:gd name="T71" fmla="*/ 311 h 570"/>
                <a:gd name="T72" fmla="*/ 27 w 348"/>
                <a:gd name="T73" fmla="*/ 278 h 570"/>
                <a:gd name="T74" fmla="*/ 45 w 348"/>
                <a:gd name="T75" fmla="*/ 243 h 570"/>
                <a:gd name="T76" fmla="*/ 66 w 348"/>
                <a:gd name="T77" fmla="*/ 207 h 570"/>
                <a:gd name="T78" fmla="*/ 92 w 348"/>
                <a:gd name="T79" fmla="*/ 171 h 570"/>
                <a:gd name="T80" fmla="*/ 122 w 348"/>
                <a:gd name="T81" fmla="*/ 134 h 570"/>
                <a:gd name="T82" fmla="*/ 159 w 348"/>
                <a:gd name="T83" fmla="*/ 99 h 570"/>
                <a:gd name="T84" fmla="*/ 200 w 348"/>
                <a:gd name="T85" fmla="*/ 65 h 570"/>
                <a:gd name="T86" fmla="*/ 247 w 348"/>
                <a:gd name="T87" fmla="*/ 32 h 570"/>
                <a:gd name="T88" fmla="*/ 301 w 348"/>
                <a:gd name="T89" fmla="*/ 0 h 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48" h="570">
                  <a:moveTo>
                    <a:pt x="301" y="0"/>
                  </a:moveTo>
                  <a:lnTo>
                    <a:pt x="348" y="63"/>
                  </a:lnTo>
                  <a:lnTo>
                    <a:pt x="303" y="99"/>
                  </a:lnTo>
                  <a:lnTo>
                    <a:pt x="265" y="134"/>
                  </a:lnTo>
                  <a:lnTo>
                    <a:pt x="235" y="170"/>
                  </a:lnTo>
                  <a:lnTo>
                    <a:pt x="210" y="204"/>
                  </a:lnTo>
                  <a:lnTo>
                    <a:pt x="191" y="237"/>
                  </a:lnTo>
                  <a:lnTo>
                    <a:pt x="178" y="267"/>
                  </a:lnTo>
                  <a:lnTo>
                    <a:pt x="169" y="293"/>
                  </a:lnTo>
                  <a:lnTo>
                    <a:pt x="167" y="316"/>
                  </a:lnTo>
                  <a:lnTo>
                    <a:pt x="192" y="324"/>
                  </a:lnTo>
                  <a:lnTo>
                    <a:pt x="215" y="336"/>
                  </a:lnTo>
                  <a:lnTo>
                    <a:pt x="235" y="352"/>
                  </a:lnTo>
                  <a:lnTo>
                    <a:pt x="251" y="370"/>
                  </a:lnTo>
                  <a:lnTo>
                    <a:pt x="263" y="392"/>
                  </a:lnTo>
                  <a:lnTo>
                    <a:pt x="270" y="417"/>
                  </a:lnTo>
                  <a:lnTo>
                    <a:pt x="273" y="443"/>
                  </a:lnTo>
                  <a:lnTo>
                    <a:pt x="270" y="472"/>
                  </a:lnTo>
                  <a:lnTo>
                    <a:pt x="260" y="498"/>
                  </a:lnTo>
                  <a:lnTo>
                    <a:pt x="244" y="522"/>
                  </a:lnTo>
                  <a:lnTo>
                    <a:pt x="224" y="541"/>
                  </a:lnTo>
                  <a:lnTo>
                    <a:pt x="199" y="557"/>
                  </a:lnTo>
                  <a:lnTo>
                    <a:pt x="172" y="566"/>
                  </a:lnTo>
                  <a:lnTo>
                    <a:pt x="141" y="570"/>
                  </a:lnTo>
                  <a:lnTo>
                    <a:pt x="116" y="569"/>
                  </a:lnTo>
                  <a:lnTo>
                    <a:pt x="93" y="562"/>
                  </a:lnTo>
                  <a:lnTo>
                    <a:pt x="70" y="552"/>
                  </a:lnTo>
                  <a:lnTo>
                    <a:pt x="50" y="537"/>
                  </a:lnTo>
                  <a:lnTo>
                    <a:pt x="33" y="519"/>
                  </a:lnTo>
                  <a:lnTo>
                    <a:pt x="19" y="496"/>
                  </a:lnTo>
                  <a:lnTo>
                    <a:pt x="8" y="470"/>
                  </a:lnTo>
                  <a:lnTo>
                    <a:pt x="2" y="439"/>
                  </a:lnTo>
                  <a:lnTo>
                    <a:pt x="0" y="403"/>
                  </a:lnTo>
                  <a:lnTo>
                    <a:pt x="1" y="375"/>
                  </a:lnTo>
                  <a:lnTo>
                    <a:pt x="6" y="344"/>
                  </a:lnTo>
                  <a:lnTo>
                    <a:pt x="15" y="311"/>
                  </a:lnTo>
                  <a:lnTo>
                    <a:pt x="27" y="278"/>
                  </a:lnTo>
                  <a:lnTo>
                    <a:pt x="45" y="243"/>
                  </a:lnTo>
                  <a:lnTo>
                    <a:pt x="66" y="207"/>
                  </a:lnTo>
                  <a:lnTo>
                    <a:pt x="92" y="171"/>
                  </a:lnTo>
                  <a:lnTo>
                    <a:pt x="122" y="134"/>
                  </a:lnTo>
                  <a:lnTo>
                    <a:pt x="159" y="99"/>
                  </a:lnTo>
                  <a:lnTo>
                    <a:pt x="200" y="65"/>
                  </a:lnTo>
                  <a:lnTo>
                    <a:pt x="247" y="32"/>
                  </a:lnTo>
                  <a:lnTo>
                    <a:pt x="30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572"/>
            <p:cNvSpPr>
              <a:spLocks/>
            </p:cNvSpPr>
            <p:nvPr/>
          </p:nvSpPr>
          <p:spPr bwMode="auto">
            <a:xfrm>
              <a:off x="2197" y="3469"/>
              <a:ext cx="50" cy="82"/>
            </a:xfrm>
            <a:custGeom>
              <a:avLst/>
              <a:gdLst>
                <a:gd name="T0" fmla="*/ 205 w 348"/>
                <a:gd name="T1" fmla="*/ 0 h 571"/>
                <a:gd name="T2" fmla="*/ 230 w 348"/>
                <a:gd name="T3" fmla="*/ 2 h 571"/>
                <a:gd name="T4" fmla="*/ 254 w 348"/>
                <a:gd name="T5" fmla="*/ 8 h 571"/>
                <a:gd name="T6" fmla="*/ 276 w 348"/>
                <a:gd name="T7" fmla="*/ 18 h 571"/>
                <a:gd name="T8" fmla="*/ 296 w 348"/>
                <a:gd name="T9" fmla="*/ 33 h 571"/>
                <a:gd name="T10" fmla="*/ 313 w 348"/>
                <a:gd name="T11" fmla="*/ 53 h 571"/>
                <a:gd name="T12" fmla="*/ 328 w 348"/>
                <a:gd name="T13" fmla="*/ 74 h 571"/>
                <a:gd name="T14" fmla="*/ 339 w 348"/>
                <a:gd name="T15" fmla="*/ 102 h 571"/>
                <a:gd name="T16" fmla="*/ 346 w 348"/>
                <a:gd name="T17" fmla="*/ 132 h 571"/>
                <a:gd name="T18" fmla="*/ 348 w 348"/>
                <a:gd name="T19" fmla="*/ 167 h 571"/>
                <a:gd name="T20" fmla="*/ 347 w 348"/>
                <a:gd name="T21" fmla="*/ 195 h 571"/>
                <a:gd name="T22" fmla="*/ 341 w 348"/>
                <a:gd name="T23" fmla="*/ 226 h 571"/>
                <a:gd name="T24" fmla="*/ 333 w 348"/>
                <a:gd name="T25" fmla="*/ 259 h 571"/>
                <a:gd name="T26" fmla="*/ 319 w 348"/>
                <a:gd name="T27" fmla="*/ 293 h 571"/>
                <a:gd name="T28" fmla="*/ 302 w 348"/>
                <a:gd name="T29" fmla="*/ 329 h 571"/>
                <a:gd name="T30" fmla="*/ 280 w 348"/>
                <a:gd name="T31" fmla="*/ 364 h 571"/>
                <a:gd name="T32" fmla="*/ 254 w 348"/>
                <a:gd name="T33" fmla="*/ 400 h 571"/>
                <a:gd name="T34" fmla="*/ 223 w 348"/>
                <a:gd name="T35" fmla="*/ 436 h 571"/>
                <a:gd name="T36" fmla="*/ 188 w 348"/>
                <a:gd name="T37" fmla="*/ 471 h 571"/>
                <a:gd name="T38" fmla="*/ 145 w 348"/>
                <a:gd name="T39" fmla="*/ 505 h 571"/>
                <a:gd name="T40" fmla="*/ 98 w 348"/>
                <a:gd name="T41" fmla="*/ 539 h 571"/>
                <a:gd name="T42" fmla="*/ 45 w 348"/>
                <a:gd name="T43" fmla="*/ 571 h 571"/>
                <a:gd name="T44" fmla="*/ 0 w 348"/>
                <a:gd name="T45" fmla="*/ 509 h 571"/>
                <a:gd name="T46" fmla="*/ 44 w 348"/>
                <a:gd name="T47" fmla="*/ 472 h 571"/>
                <a:gd name="T48" fmla="*/ 81 w 348"/>
                <a:gd name="T49" fmla="*/ 436 h 571"/>
                <a:gd name="T50" fmla="*/ 111 w 348"/>
                <a:gd name="T51" fmla="*/ 400 h 571"/>
                <a:gd name="T52" fmla="*/ 136 w 348"/>
                <a:gd name="T53" fmla="*/ 366 h 571"/>
                <a:gd name="T54" fmla="*/ 156 w 348"/>
                <a:gd name="T55" fmla="*/ 334 h 571"/>
                <a:gd name="T56" fmla="*/ 168 w 348"/>
                <a:gd name="T57" fmla="*/ 305 h 571"/>
                <a:gd name="T58" fmla="*/ 177 w 348"/>
                <a:gd name="T59" fmla="*/ 278 h 571"/>
                <a:gd name="T60" fmla="*/ 181 w 348"/>
                <a:gd name="T61" fmla="*/ 256 h 571"/>
                <a:gd name="T62" fmla="*/ 156 w 348"/>
                <a:gd name="T63" fmla="*/ 248 h 571"/>
                <a:gd name="T64" fmla="*/ 133 w 348"/>
                <a:gd name="T65" fmla="*/ 235 h 571"/>
                <a:gd name="T66" fmla="*/ 112 w 348"/>
                <a:gd name="T67" fmla="*/ 219 h 571"/>
                <a:gd name="T68" fmla="*/ 96 w 348"/>
                <a:gd name="T69" fmla="*/ 200 h 571"/>
                <a:gd name="T70" fmla="*/ 84 w 348"/>
                <a:gd name="T71" fmla="*/ 178 h 571"/>
                <a:gd name="T72" fmla="*/ 76 w 348"/>
                <a:gd name="T73" fmla="*/ 154 h 571"/>
                <a:gd name="T74" fmla="*/ 72 w 348"/>
                <a:gd name="T75" fmla="*/ 128 h 571"/>
                <a:gd name="T76" fmla="*/ 77 w 348"/>
                <a:gd name="T77" fmla="*/ 99 h 571"/>
                <a:gd name="T78" fmla="*/ 86 w 348"/>
                <a:gd name="T79" fmla="*/ 72 h 571"/>
                <a:gd name="T80" fmla="*/ 102 w 348"/>
                <a:gd name="T81" fmla="*/ 49 h 571"/>
                <a:gd name="T82" fmla="*/ 122 w 348"/>
                <a:gd name="T83" fmla="*/ 29 h 571"/>
                <a:gd name="T84" fmla="*/ 148 w 348"/>
                <a:gd name="T85" fmla="*/ 14 h 571"/>
                <a:gd name="T86" fmla="*/ 175 w 348"/>
                <a:gd name="T87" fmla="*/ 4 h 571"/>
                <a:gd name="T88" fmla="*/ 205 w 348"/>
                <a:gd name="T89" fmla="*/ 0 h 5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48" h="571">
                  <a:moveTo>
                    <a:pt x="205" y="0"/>
                  </a:moveTo>
                  <a:lnTo>
                    <a:pt x="230" y="2"/>
                  </a:lnTo>
                  <a:lnTo>
                    <a:pt x="254" y="8"/>
                  </a:lnTo>
                  <a:lnTo>
                    <a:pt x="276" y="18"/>
                  </a:lnTo>
                  <a:lnTo>
                    <a:pt x="296" y="33"/>
                  </a:lnTo>
                  <a:lnTo>
                    <a:pt x="313" y="53"/>
                  </a:lnTo>
                  <a:lnTo>
                    <a:pt x="328" y="74"/>
                  </a:lnTo>
                  <a:lnTo>
                    <a:pt x="339" y="102"/>
                  </a:lnTo>
                  <a:lnTo>
                    <a:pt x="346" y="132"/>
                  </a:lnTo>
                  <a:lnTo>
                    <a:pt x="348" y="167"/>
                  </a:lnTo>
                  <a:lnTo>
                    <a:pt x="347" y="195"/>
                  </a:lnTo>
                  <a:lnTo>
                    <a:pt x="341" y="226"/>
                  </a:lnTo>
                  <a:lnTo>
                    <a:pt x="333" y="259"/>
                  </a:lnTo>
                  <a:lnTo>
                    <a:pt x="319" y="293"/>
                  </a:lnTo>
                  <a:lnTo>
                    <a:pt x="302" y="329"/>
                  </a:lnTo>
                  <a:lnTo>
                    <a:pt x="280" y="364"/>
                  </a:lnTo>
                  <a:lnTo>
                    <a:pt x="254" y="400"/>
                  </a:lnTo>
                  <a:lnTo>
                    <a:pt x="223" y="436"/>
                  </a:lnTo>
                  <a:lnTo>
                    <a:pt x="188" y="471"/>
                  </a:lnTo>
                  <a:lnTo>
                    <a:pt x="145" y="505"/>
                  </a:lnTo>
                  <a:lnTo>
                    <a:pt x="98" y="539"/>
                  </a:lnTo>
                  <a:lnTo>
                    <a:pt x="45" y="571"/>
                  </a:lnTo>
                  <a:lnTo>
                    <a:pt x="0" y="509"/>
                  </a:lnTo>
                  <a:lnTo>
                    <a:pt x="44" y="472"/>
                  </a:lnTo>
                  <a:lnTo>
                    <a:pt x="81" y="436"/>
                  </a:lnTo>
                  <a:lnTo>
                    <a:pt x="111" y="400"/>
                  </a:lnTo>
                  <a:lnTo>
                    <a:pt x="136" y="366"/>
                  </a:lnTo>
                  <a:lnTo>
                    <a:pt x="156" y="334"/>
                  </a:lnTo>
                  <a:lnTo>
                    <a:pt x="168" y="305"/>
                  </a:lnTo>
                  <a:lnTo>
                    <a:pt x="177" y="278"/>
                  </a:lnTo>
                  <a:lnTo>
                    <a:pt x="181" y="256"/>
                  </a:lnTo>
                  <a:lnTo>
                    <a:pt x="156" y="248"/>
                  </a:lnTo>
                  <a:lnTo>
                    <a:pt x="133" y="235"/>
                  </a:lnTo>
                  <a:lnTo>
                    <a:pt x="112" y="219"/>
                  </a:lnTo>
                  <a:lnTo>
                    <a:pt x="96" y="200"/>
                  </a:lnTo>
                  <a:lnTo>
                    <a:pt x="84" y="178"/>
                  </a:lnTo>
                  <a:lnTo>
                    <a:pt x="76" y="154"/>
                  </a:lnTo>
                  <a:lnTo>
                    <a:pt x="72" y="128"/>
                  </a:lnTo>
                  <a:lnTo>
                    <a:pt x="77" y="99"/>
                  </a:lnTo>
                  <a:lnTo>
                    <a:pt x="86" y="72"/>
                  </a:lnTo>
                  <a:lnTo>
                    <a:pt x="102" y="49"/>
                  </a:lnTo>
                  <a:lnTo>
                    <a:pt x="122" y="29"/>
                  </a:lnTo>
                  <a:lnTo>
                    <a:pt x="148" y="14"/>
                  </a:lnTo>
                  <a:lnTo>
                    <a:pt x="175" y="4"/>
                  </a:lnTo>
                  <a:lnTo>
                    <a:pt x="20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573"/>
            <p:cNvSpPr>
              <a:spLocks/>
            </p:cNvSpPr>
            <p:nvPr/>
          </p:nvSpPr>
          <p:spPr bwMode="auto">
            <a:xfrm>
              <a:off x="2256" y="3469"/>
              <a:ext cx="49" cy="82"/>
            </a:xfrm>
            <a:custGeom>
              <a:avLst/>
              <a:gdLst>
                <a:gd name="T0" fmla="*/ 205 w 347"/>
                <a:gd name="T1" fmla="*/ 0 h 571"/>
                <a:gd name="T2" fmla="*/ 231 w 347"/>
                <a:gd name="T3" fmla="*/ 2 h 571"/>
                <a:gd name="T4" fmla="*/ 255 w 347"/>
                <a:gd name="T5" fmla="*/ 8 h 571"/>
                <a:gd name="T6" fmla="*/ 276 w 347"/>
                <a:gd name="T7" fmla="*/ 18 h 571"/>
                <a:gd name="T8" fmla="*/ 297 w 347"/>
                <a:gd name="T9" fmla="*/ 33 h 571"/>
                <a:gd name="T10" fmla="*/ 314 w 347"/>
                <a:gd name="T11" fmla="*/ 53 h 571"/>
                <a:gd name="T12" fmla="*/ 328 w 347"/>
                <a:gd name="T13" fmla="*/ 74 h 571"/>
                <a:gd name="T14" fmla="*/ 338 w 347"/>
                <a:gd name="T15" fmla="*/ 102 h 571"/>
                <a:gd name="T16" fmla="*/ 345 w 347"/>
                <a:gd name="T17" fmla="*/ 132 h 571"/>
                <a:gd name="T18" fmla="*/ 347 w 347"/>
                <a:gd name="T19" fmla="*/ 167 h 571"/>
                <a:gd name="T20" fmla="*/ 346 w 347"/>
                <a:gd name="T21" fmla="*/ 195 h 571"/>
                <a:gd name="T22" fmla="*/ 340 w 347"/>
                <a:gd name="T23" fmla="*/ 226 h 571"/>
                <a:gd name="T24" fmla="*/ 332 w 347"/>
                <a:gd name="T25" fmla="*/ 259 h 571"/>
                <a:gd name="T26" fmla="*/ 320 w 347"/>
                <a:gd name="T27" fmla="*/ 293 h 571"/>
                <a:gd name="T28" fmla="*/ 303 w 347"/>
                <a:gd name="T29" fmla="*/ 329 h 571"/>
                <a:gd name="T30" fmla="*/ 281 w 347"/>
                <a:gd name="T31" fmla="*/ 364 h 571"/>
                <a:gd name="T32" fmla="*/ 255 w 347"/>
                <a:gd name="T33" fmla="*/ 400 h 571"/>
                <a:gd name="T34" fmla="*/ 224 w 347"/>
                <a:gd name="T35" fmla="*/ 436 h 571"/>
                <a:gd name="T36" fmla="*/ 188 w 347"/>
                <a:gd name="T37" fmla="*/ 471 h 571"/>
                <a:gd name="T38" fmla="*/ 147 w 347"/>
                <a:gd name="T39" fmla="*/ 505 h 571"/>
                <a:gd name="T40" fmla="*/ 99 w 347"/>
                <a:gd name="T41" fmla="*/ 539 h 571"/>
                <a:gd name="T42" fmla="*/ 46 w 347"/>
                <a:gd name="T43" fmla="*/ 571 h 571"/>
                <a:gd name="T44" fmla="*/ 0 w 347"/>
                <a:gd name="T45" fmla="*/ 509 h 571"/>
                <a:gd name="T46" fmla="*/ 44 w 347"/>
                <a:gd name="T47" fmla="*/ 472 h 571"/>
                <a:gd name="T48" fmla="*/ 81 w 347"/>
                <a:gd name="T49" fmla="*/ 436 h 571"/>
                <a:gd name="T50" fmla="*/ 112 w 347"/>
                <a:gd name="T51" fmla="*/ 400 h 571"/>
                <a:gd name="T52" fmla="*/ 137 w 347"/>
                <a:gd name="T53" fmla="*/ 366 h 571"/>
                <a:gd name="T54" fmla="*/ 156 w 347"/>
                <a:gd name="T55" fmla="*/ 334 h 571"/>
                <a:gd name="T56" fmla="*/ 169 w 347"/>
                <a:gd name="T57" fmla="*/ 305 h 571"/>
                <a:gd name="T58" fmla="*/ 177 w 347"/>
                <a:gd name="T59" fmla="*/ 278 h 571"/>
                <a:gd name="T60" fmla="*/ 180 w 347"/>
                <a:gd name="T61" fmla="*/ 256 h 571"/>
                <a:gd name="T62" fmla="*/ 155 w 347"/>
                <a:gd name="T63" fmla="*/ 248 h 571"/>
                <a:gd name="T64" fmla="*/ 132 w 347"/>
                <a:gd name="T65" fmla="*/ 235 h 571"/>
                <a:gd name="T66" fmla="*/ 113 w 347"/>
                <a:gd name="T67" fmla="*/ 219 h 571"/>
                <a:gd name="T68" fmla="*/ 97 w 347"/>
                <a:gd name="T69" fmla="*/ 200 h 571"/>
                <a:gd name="T70" fmla="*/ 84 w 347"/>
                <a:gd name="T71" fmla="*/ 178 h 571"/>
                <a:gd name="T72" fmla="*/ 76 w 347"/>
                <a:gd name="T73" fmla="*/ 154 h 571"/>
                <a:gd name="T74" fmla="*/ 74 w 347"/>
                <a:gd name="T75" fmla="*/ 128 h 571"/>
                <a:gd name="T76" fmla="*/ 77 w 347"/>
                <a:gd name="T77" fmla="*/ 99 h 571"/>
                <a:gd name="T78" fmla="*/ 88 w 347"/>
                <a:gd name="T79" fmla="*/ 72 h 571"/>
                <a:gd name="T80" fmla="*/ 102 w 347"/>
                <a:gd name="T81" fmla="*/ 49 h 571"/>
                <a:gd name="T82" fmla="*/ 123 w 347"/>
                <a:gd name="T83" fmla="*/ 29 h 571"/>
                <a:gd name="T84" fmla="*/ 148 w 347"/>
                <a:gd name="T85" fmla="*/ 14 h 571"/>
                <a:gd name="T86" fmla="*/ 176 w 347"/>
                <a:gd name="T87" fmla="*/ 4 h 571"/>
                <a:gd name="T88" fmla="*/ 205 w 347"/>
                <a:gd name="T89" fmla="*/ 0 h 5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47" h="571">
                  <a:moveTo>
                    <a:pt x="205" y="0"/>
                  </a:moveTo>
                  <a:lnTo>
                    <a:pt x="231" y="2"/>
                  </a:lnTo>
                  <a:lnTo>
                    <a:pt x="255" y="8"/>
                  </a:lnTo>
                  <a:lnTo>
                    <a:pt x="276" y="18"/>
                  </a:lnTo>
                  <a:lnTo>
                    <a:pt x="297" y="33"/>
                  </a:lnTo>
                  <a:lnTo>
                    <a:pt x="314" y="53"/>
                  </a:lnTo>
                  <a:lnTo>
                    <a:pt x="328" y="74"/>
                  </a:lnTo>
                  <a:lnTo>
                    <a:pt x="338" y="102"/>
                  </a:lnTo>
                  <a:lnTo>
                    <a:pt x="345" y="132"/>
                  </a:lnTo>
                  <a:lnTo>
                    <a:pt x="347" y="167"/>
                  </a:lnTo>
                  <a:lnTo>
                    <a:pt x="346" y="195"/>
                  </a:lnTo>
                  <a:lnTo>
                    <a:pt x="340" y="226"/>
                  </a:lnTo>
                  <a:lnTo>
                    <a:pt x="332" y="259"/>
                  </a:lnTo>
                  <a:lnTo>
                    <a:pt x="320" y="293"/>
                  </a:lnTo>
                  <a:lnTo>
                    <a:pt x="303" y="329"/>
                  </a:lnTo>
                  <a:lnTo>
                    <a:pt x="281" y="364"/>
                  </a:lnTo>
                  <a:lnTo>
                    <a:pt x="255" y="400"/>
                  </a:lnTo>
                  <a:lnTo>
                    <a:pt x="224" y="436"/>
                  </a:lnTo>
                  <a:lnTo>
                    <a:pt x="188" y="471"/>
                  </a:lnTo>
                  <a:lnTo>
                    <a:pt x="147" y="505"/>
                  </a:lnTo>
                  <a:lnTo>
                    <a:pt x="99" y="539"/>
                  </a:lnTo>
                  <a:lnTo>
                    <a:pt x="46" y="571"/>
                  </a:lnTo>
                  <a:lnTo>
                    <a:pt x="0" y="509"/>
                  </a:lnTo>
                  <a:lnTo>
                    <a:pt x="44" y="472"/>
                  </a:lnTo>
                  <a:lnTo>
                    <a:pt x="81" y="436"/>
                  </a:lnTo>
                  <a:lnTo>
                    <a:pt x="112" y="400"/>
                  </a:lnTo>
                  <a:lnTo>
                    <a:pt x="137" y="366"/>
                  </a:lnTo>
                  <a:lnTo>
                    <a:pt x="156" y="334"/>
                  </a:lnTo>
                  <a:lnTo>
                    <a:pt x="169" y="305"/>
                  </a:lnTo>
                  <a:lnTo>
                    <a:pt x="177" y="278"/>
                  </a:lnTo>
                  <a:lnTo>
                    <a:pt x="180" y="256"/>
                  </a:lnTo>
                  <a:lnTo>
                    <a:pt x="155" y="248"/>
                  </a:lnTo>
                  <a:lnTo>
                    <a:pt x="132" y="235"/>
                  </a:lnTo>
                  <a:lnTo>
                    <a:pt x="113" y="219"/>
                  </a:lnTo>
                  <a:lnTo>
                    <a:pt x="97" y="200"/>
                  </a:lnTo>
                  <a:lnTo>
                    <a:pt x="84" y="178"/>
                  </a:lnTo>
                  <a:lnTo>
                    <a:pt x="76" y="154"/>
                  </a:lnTo>
                  <a:lnTo>
                    <a:pt x="74" y="128"/>
                  </a:lnTo>
                  <a:lnTo>
                    <a:pt x="77" y="99"/>
                  </a:lnTo>
                  <a:lnTo>
                    <a:pt x="88" y="72"/>
                  </a:lnTo>
                  <a:lnTo>
                    <a:pt x="102" y="49"/>
                  </a:lnTo>
                  <a:lnTo>
                    <a:pt x="123" y="29"/>
                  </a:lnTo>
                  <a:lnTo>
                    <a:pt x="148" y="14"/>
                  </a:lnTo>
                  <a:lnTo>
                    <a:pt x="176" y="4"/>
                  </a:lnTo>
                  <a:lnTo>
                    <a:pt x="20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16182403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is your credit score important?</a:t>
            </a:r>
            <a:br>
              <a:rPr lang="en-US" dirty="0"/>
            </a:br>
            <a:endParaRPr lang="en-US" dirty="0"/>
          </a:p>
        </p:txBody>
      </p:sp>
      <p:sp>
        <p:nvSpPr>
          <p:cNvPr id="40963" name="Content Placeholder 2"/>
          <p:cNvSpPr>
            <a:spLocks noGrp="1"/>
          </p:cNvSpPr>
          <p:nvPr>
            <p:ph sz="half" idx="1"/>
          </p:nvPr>
        </p:nvSpPr>
        <p:spPr>
          <a:xfrm>
            <a:off x="418671" y="1647823"/>
            <a:ext cx="8238653" cy="4525963"/>
          </a:xfrm>
        </p:spPr>
        <p:txBody>
          <a:bodyPr/>
          <a:lstStyle/>
          <a:p>
            <a:r>
              <a:rPr lang="en-US" sz="1600" dirty="0" smtClean="0">
                <a:latin typeface="Century Gothic" panose="020B0502020202020204" pitchFamily="34" charset="0"/>
              </a:rPr>
              <a:t>In addition to your credit history, lenders may look at your credit score, which is a number that indicates how reliable you are at paying your debts.</a:t>
            </a:r>
          </a:p>
          <a:p>
            <a:r>
              <a:rPr lang="en-US" sz="1600" dirty="0" smtClean="0">
                <a:latin typeface="Century Gothic" panose="020B0502020202020204" pitchFamily="34" charset="0"/>
              </a:rPr>
              <a:t>A computer program analyzes your entire credit history and generates a single number score, usually ranging from 300 to 850.</a:t>
            </a:r>
          </a:p>
          <a:p>
            <a:r>
              <a:rPr lang="en-US" sz="1600" dirty="0" smtClean="0">
                <a:latin typeface="Century Gothic" panose="020B0502020202020204" pitchFamily="34" charset="0"/>
              </a:rPr>
              <a:t>This score helps lenders decide if you are a good credit risk or not.</a:t>
            </a:r>
          </a:p>
          <a:p>
            <a:r>
              <a:rPr lang="en-US" sz="1600" dirty="0" smtClean="0">
                <a:latin typeface="Century Gothic" panose="020B0502020202020204" pitchFamily="34" charset="0"/>
              </a:rPr>
              <a:t>The higher the </a:t>
            </a:r>
            <a:r>
              <a:rPr lang="en-US" sz="1600" dirty="0" smtClean="0">
                <a:solidFill>
                  <a:schemeClr val="tx1"/>
                </a:solidFill>
                <a:latin typeface="Century Gothic" panose="020B0502020202020204" pitchFamily="34" charset="0"/>
              </a:rPr>
              <a:t>credit</a:t>
            </a:r>
            <a:r>
              <a:rPr lang="en-US" sz="1600" dirty="0" smtClean="0">
                <a:solidFill>
                  <a:srgbClr val="FF0000"/>
                </a:solidFill>
                <a:latin typeface="Century Gothic" panose="020B0502020202020204" pitchFamily="34" charset="0"/>
              </a:rPr>
              <a:t> </a:t>
            </a:r>
            <a:r>
              <a:rPr lang="en-US" sz="1600" dirty="0" smtClean="0">
                <a:latin typeface="Century Gothic" panose="020B0502020202020204" pitchFamily="34" charset="0"/>
              </a:rPr>
              <a:t>score, the better.</a:t>
            </a:r>
          </a:p>
          <a:p>
            <a:r>
              <a:rPr lang="en-US" sz="1600" dirty="0" smtClean="0">
                <a:latin typeface="Century Gothic" panose="020B0502020202020204" pitchFamily="34" charset="0"/>
              </a:rPr>
              <a:t>Lenders may charge lower interest rates to borrowers with higher </a:t>
            </a:r>
            <a:r>
              <a:rPr lang="en-US" sz="1600" dirty="0" smtClean="0">
                <a:solidFill>
                  <a:schemeClr val="tx1"/>
                </a:solidFill>
                <a:latin typeface="Century Gothic" panose="020B0502020202020204" pitchFamily="34" charset="0"/>
              </a:rPr>
              <a:t>credit</a:t>
            </a:r>
            <a:r>
              <a:rPr lang="en-US" sz="1600" dirty="0" smtClean="0">
                <a:solidFill>
                  <a:srgbClr val="FF0000"/>
                </a:solidFill>
                <a:latin typeface="Century Gothic" panose="020B0502020202020204" pitchFamily="34" charset="0"/>
              </a:rPr>
              <a:t> </a:t>
            </a:r>
            <a:r>
              <a:rPr lang="en-US" sz="1600" dirty="0" smtClean="0">
                <a:latin typeface="Century Gothic" panose="020B0502020202020204" pitchFamily="34" charset="0"/>
              </a:rPr>
              <a:t>scores.  </a:t>
            </a:r>
          </a:p>
          <a:p>
            <a:r>
              <a:rPr lang="en-US" sz="1600" dirty="0" smtClean="0">
                <a:latin typeface="Century Gothic" panose="020B0502020202020204" pitchFamily="34" charset="0"/>
              </a:rPr>
              <a:t>That means you may keep more money in your pocket when you have a</a:t>
            </a:r>
            <a:br>
              <a:rPr lang="en-US" sz="1600" dirty="0" smtClean="0">
                <a:latin typeface="Century Gothic" panose="020B0502020202020204" pitchFamily="34" charset="0"/>
              </a:rPr>
            </a:br>
            <a:r>
              <a:rPr lang="en-US" sz="1600" dirty="0" smtClean="0">
                <a:latin typeface="Century Gothic" panose="020B0502020202020204" pitchFamily="34" charset="0"/>
              </a:rPr>
              <a:t>high </a:t>
            </a:r>
            <a:r>
              <a:rPr lang="en-US" sz="1600" dirty="0" smtClean="0">
                <a:solidFill>
                  <a:schemeClr val="tx1"/>
                </a:solidFill>
                <a:latin typeface="Century Gothic" panose="020B0502020202020204" pitchFamily="34" charset="0"/>
              </a:rPr>
              <a:t>credit</a:t>
            </a:r>
            <a:r>
              <a:rPr lang="en-US" sz="1600" dirty="0" smtClean="0">
                <a:solidFill>
                  <a:srgbClr val="FF0000"/>
                </a:solidFill>
                <a:latin typeface="Century Gothic" panose="020B0502020202020204" pitchFamily="34" charset="0"/>
              </a:rPr>
              <a:t> </a:t>
            </a:r>
            <a:r>
              <a:rPr lang="en-US" sz="1600" dirty="0" smtClean="0">
                <a:latin typeface="Century Gothic" panose="020B0502020202020204" pitchFamily="34" charset="0"/>
              </a:rPr>
              <a:t>score!</a:t>
            </a:r>
          </a:p>
        </p:txBody>
      </p:sp>
      <p:grpSp>
        <p:nvGrpSpPr>
          <p:cNvPr id="3" name="Group 2" descr="credit score icon with low and high credit scores" title="credit score icon"/>
          <p:cNvGrpSpPr/>
          <p:nvPr/>
        </p:nvGrpSpPr>
        <p:grpSpPr>
          <a:xfrm>
            <a:off x="167443" y="4879300"/>
            <a:ext cx="9158532" cy="1343901"/>
            <a:chOff x="167443" y="4879300"/>
            <a:chExt cx="9158532" cy="1343901"/>
          </a:xfrm>
        </p:grpSpPr>
        <p:sp>
          <p:nvSpPr>
            <p:cNvPr id="27" name="Rectangle 26"/>
            <p:cNvSpPr/>
            <p:nvPr/>
          </p:nvSpPr>
          <p:spPr bwMode="auto">
            <a:xfrm>
              <a:off x="264652" y="5442091"/>
              <a:ext cx="4338638" cy="436562"/>
            </a:xfrm>
            <a:prstGeom prst="rect">
              <a:avLst/>
            </a:prstGeom>
            <a:solidFill>
              <a:srgbClr val="5199A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b="1" dirty="0">
                <a:latin typeface="Century Gothic" panose="020B0502020202020204" pitchFamily="34" charset="0"/>
              </a:endParaRPr>
            </a:p>
          </p:txBody>
        </p:sp>
        <p:sp>
          <p:nvSpPr>
            <p:cNvPr id="28" name="TextBox 8"/>
            <p:cNvSpPr txBox="1">
              <a:spLocks noChangeArrowheads="1"/>
            </p:cNvSpPr>
            <p:nvPr/>
          </p:nvSpPr>
          <p:spPr bwMode="auto">
            <a:xfrm>
              <a:off x="180513" y="5823091"/>
              <a:ext cx="822791" cy="400110"/>
            </a:xfrm>
            <a:prstGeom prst="rect">
              <a:avLst/>
            </a:prstGeom>
            <a:noFill/>
            <a:ln w="9525">
              <a:noFill/>
              <a:miter lim="800000"/>
              <a:headEnd/>
              <a:tailEnd/>
            </a:ln>
          </p:spPr>
          <p:txBody>
            <a:bodyPr wrap="square">
              <a:spAutoFit/>
            </a:bodyPr>
            <a:lstStyle/>
            <a:p>
              <a:r>
                <a:rPr lang="en-US" sz="2000" b="1" dirty="0">
                  <a:solidFill>
                    <a:srgbClr val="5199AD"/>
                  </a:solidFill>
                  <a:latin typeface="Century Gothic" panose="020B0502020202020204" pitchFamily="34" charset="0"/>
                </a:rPr>
                <a:t>300</a:t>
              </a:r>
            </a:p>
          </p:txBody>
        </p:sp>
        <p:sp>
          <p:nvSpPr>
            <p:cNvPr id="29" name="TextBox 9"/>
            <p:cNvSpPr txBox="1">
              <a:spLocks noChangeArrowheads="1"/>
            </p:cNvSpPr>
            <p:nvPr/>
          </p:nvSpPr>
          <p:spPr bwMode="auto">
            <a:xfrm>
              <a:off x="8435754" y="5823091"/>
              <a:ext cx="822791" cy="400110"/>
            </a:xfrm>
            <a:prstGeom prst="rect">
              <a:avLst/>
            </a:prstGeom>
            <a:noFill/>
            <a:ln w="9525">
              <a:noFill/>
              <a:miter lim="800000"/>
              <a:headEnd/>
              <a:tailEnd/>
            </a:ln>
          </p:spPr>
          <p:txBody>
            <a:bodyPr wrap="square">
              <a:spAutoFit/>
            </a:bodyPr>
            <a:lstStyle/>
            <a:p>
              <a:r>
                <a:rPr lang="en-US" sz="2000" b="1" dirty="0">
                  <a:solidFill>
                    <a:srgbClr val="BF202F"/>
                  </a:solidFill>
                  <a:latin typeface="Century Gothic" panose="020B0502020202020204" pitchFamily="34" charset="0"/>
                </a:rPr>
                <a:t>850</a:t>
              </a:r>
            </a:p>
          </p:txBody>
        </p:sp>
        <p:sp>
          <p:nvSpPr>
            <p:cNvPr id="30" name="TextBox 10"/>
            <p:cNvSpPr txBox="1">
              <a:spLocks noChangeArrowheads="1"/>
            </p:cNvSpPr>
            <p:nvPr/>
          </p:nvSpPr>
          <p:spPr bwMode="auto">
            <a:xfrm>
              <a:off x="167443" y="5081728"/>
              <a:ext cx="835726" cy="400110"/>
            </a:xfrm>
            <a:prstGeom prst="rect">
              <a:avLst/>
            </a:prstGeom>
            <a:noFill/>
            <a:ln w="9525">
              <a:noFill/>
              <a:miter lim="800000"/>
              <a:headEnd/>
              <a:tailEnd/>
            </a:ln>
          </p:spPr>
          <p:txBody>
            <a:bodyPr wrap="square">
              <a:spAutoFit/>
            </a:bodyPr>
            <a:lstStyle/>
            <a:p>
              <a:r>
                <a:rPr lang="en-US" sz="2000" b="1" dirty="0">
                  <a:solidFill>
                    <a:srgbClr val="5199AD"/>
                  </a:solidFill>
                  <a:latin typeface="Century Gothic" panose="020B0502020202020204" pitchFamily="34" charset="0"/>
                </a:rPr>
                <a:t>Low</a:t>
              </a:r>
            </a:p>
          </p:txBody>
        </p:sp>
        <p:sp>
          <p:nvSpPr>
            <p:cNvPr id="31" name="TextBox 11"/>
            <p:cNvSpPr txBox="1">
              <a:spLocks noChangeArrowheads="1"/>
            </p:cNvSpPr>
            <p:nvPr/>
          </p:nvSpPr>
          <p:spPr bwMode="auto">
            <a:xfrm>
              <a:off x="8311588" y="5081728"/>
              <a:ext cx="1014387" cy="400110"/>
            </a:xfrm>
            <a:prstGeom prst="rect">
              <a:avLst/>
            </a:prstGeom>
            <a:noFill/>
            <a:ln w="9525">
              <a:noFill/>
              <a:miter lim="800000"/>
              <a:headEnd/>
              <a:tailEnd/>
            </a:ln>
          </p:spPr>
          <p:txBody>
            <a:bodyPr wrap="square">
              <a:spAutoFit/>
            </a:bodyPr>
            <a:lstStyle/>
            <a:p>
              <a:r>
                <a:rPr lang="en-US" sz="2000" b="1" dirty="0">
                  <a:solidFill>
                    <a:srgbClr val="BF202F"/>
                  </a:solidFill>
                  <a:latin typeface="Century Gothic" panose="020B0502020202020204" pitchFamily="34" charset="0"/>
                </a:rPr>
                <a:t>High</a:t>
              </a:r>
            </a:p>
          </p:txBody>
        </p:sp>
        <p:sp>
          <p:nvSpPr>
            <p:cNvPr id="32" name="Rectangle 31"/>
            <p:cNvSpPr/>
            <p:nvPr/>
          </p:nvSpPr>
          <p:spPr bwMode="auto">
            <a:xfrm>
              <a:off x="4603290" y="5442091"/>
              <a:ext cx="4348162" cy="436562"/>
            </a:xfrm>
            <a:prstGeom prst="rect">
              <a:avLst/>
            </a:prstGeom>
            <a:solidFill>
              <a:srgbClr val="BF202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b="1" dirty="0">
                <a:latin typeface="Century Gothic" panose="020B0502020202020204" pitchFamily="34" charset="0"/>
              </a:endParaRPr>
            </a:p>
          </p:txBody>
        </p:sp>
        <p:sp>
          <p:nvSpPr>
            <p:cNvPr id="33" name="TextBox 11"/>
            <p:cNvSpPr txBox="1">
              <a:spLocks noChangeArrowheads="1"/>
            </p:cNvSpPr>
            <p:nvPr/>
          </p:nvSpPr>
          <p:spPr bwMode="auto">
            <a:xfrm>
              <a:off x="3729131" y="5459183"/>
              <a:ext cx="2711216" cy="400110"/>
            </a:xfrm>
            <a:prstGeom prst="rect">
              <a:avLst/>
            </a:prstGeom>
            <a:noFill/>
            <a:ln w="9525">
              <a:noFill/>
              <a:miter lim="800000"/>
              <a:headEnd/>
              <a:tailEnd/>
            </a:ln>
          </p:spPr>
          <p:txBody>
            <a:bodyPr wrap="square">
              <a:spAutoFit/>
            </a:bodyPr>
            <a:lstStyle/>
            <a:p>
              <a:r>
                <a:rPr lang="en-US" sz="2000" b="1" dirty="0" smtClean="0">
                  <a:solidFill>
                    <a:schemeClr val="bg1"/>
                  </a:solidFill>
                  <a:latin typeface="Century Gothic" panose="020B0502020202020204" pitchFamily="34" charset="0"/>
                </a:rPr>
                <a:t>Credit Score</a:t>
              </a:r>
              <a:endParaRPr lang="en-US" sz="2000" b="1" dirty="0">
                <a:solidFill>
                  <a:schemeClr val="bg1"/>
                </a:solidFill>
                <a:latin typeface="Century Gothic" panose="020B0502020202020204" pitchFamily="34" charset="0"/>
              </a:endParaRPr>
            </a:p>
          </p:txBody>
        </p:sp>
        <p:pic>
          <p:nvPicPr>
            <p:cNvPr id="34" name="Picture 33" descr="icon showing low and high credit scores on a scale" title="credit score icon"/>
            <p:cNvPicPr>
              <a:picLocks noChangeAspect="1"/>
            </p:cNvPicPr>
            <p:nvPr/>
          </p:nvPicPr>
          <p:blipFill rotWithShape="1">
            <a:blip r:embed="rId3" cstate="email">
              <a:extLst>
                <a:ext uri="{28A0092B-C50C-407E-A947-70E740481C1C}">
                  <a14:useLocalDpi xmlns:a14="http://schemas.microsoft.com/office/drawing/2010/main"/>
                </a:ext>
              </a:extLst>
            </a:blip>
            <a:srcRect l="1" t="33381" r="35350"/>
            <a:stretch/>
          </p:blipFill>
          <p:spPr>
            <a:xfrm>
              <a:off x="4379453" y="5148929"/>
              <a:ext cx="228600" cy="247745"/>
            </a:xfrm>
            <a:prstGeom prst="rect">
              <a:avLst/>
            </a:prstGeom>
          </p:spPr>
        </p:pic>
        <p:pic>
          <p:nvPicPr>
            <p:cNvPr id="35" name="Picture 34" descr="graph bars" title="bars"/>
            <p:cNvPicPr>
              <a:picLocks noChangeAspect="1"/>
            </p:cNvPicPr>
            <p:nvPr/>
          </p:nvPicPr>
          <p:blipFill rotWithShape="1">
            <a:blip r:embed="rId4" cstate="email">
              <a:extLst>
                <a:ext uri="{28A0092B-C50C-407E-A947-70E740481C1C}">
                  <a14:useLocalDpi xmlns:a14="http://schemas.microsoft.com/office/drawing/2010/main"/>
                </a:ext>
              </a:extLst>
            </a:blip>
            <a:srcRect l="31535"/>
            <a:stretch/>
          </p:blipFill>
          <p:spPr>
            <a:xfrm>
              <a:off x="4600236" y="4879300"/>
              <a:ext cx="336801" cy="517376"/>
            </a:xfrm>
            <a:prstGeom prst="rect">
              <a:avLst/>
            </a:prstGeom>
          </p:spPr>
        </p:pic>
      </p:grpSp>
    </p:spTree>
    <p:extLst>
      <p:ext uri="{BB962C8B-B14F-4D97-AF65-F5344CB8AC3E}">
        <p14:creationId xmlns:p14="http://schemas.microsoft.com/office/powerpoint/2010/main" val="22955644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 credit score = more money for you!</a:t>
            </a:r>
            <a:br>
              <a:rPr lang="en-US" dirty="0"/>
            </a:br>
            <a:endParaRPr lang="en-US" dirty="0"/>
          </a:p>
        </p:txBody>
      </p:sp>
      <p:sp>
        <p:nvSpPr>
          <p:cNvPr id="5" name="Content Placeholder 2"/>
          <p:cNvSpPr txBox="1">
            <a:spLocks/>
          </p:cNvSpPr>
          <p:nvPr/>
        </p:nvSpPr>
        <p:spPr>
          <a:xfrm>
            <a:off x="547688" y="2057256"/>
            <a:ext cx="3287333" cy="1563688"/>
          </a:xfrm>
          <a:prstGeom prst="rect">
            <a:avLst/>
          </a:prstGeom>
        </p:spPr>
        <p:txBody>
          <a:bodyPr lIns="0" tIns="0" rIns="0" bIns="0"/>
          <a:lstStyle/>
          <a:p>
            <a:pPr eaLnBrk="0" hangingPunct="0">
              <a:lnSpc>
                <a:spcPts val="2400"/>
              </a:lnSpc>
              <a:spcBef>
                <a:spcPts val="400"/>
              </a:spcBef>
              <a:tabLst>
                <a:tab pos="2062163" algn="l"/>
              </a:tabLst>
              <a:defRPr/>
            </a:pPr>
            <a:r>
              <a:rPr lang="en-US" sz="1600" kern="0" dirty="0">
                <a:solidFill>
                  <a:srgbClr val="000000"/>
                </a:solidFill>
                <a:latin typeface="Century Gothic" panose="020B0502020202020204" pitchFamily="34" charset="0"/>
                <a:cs typeface="ヒラギノ角ゴ Pro W3"/>
              </a:rPr>
              <a:t>Cost of </a:t>
            </a:r>
            <a:r>
              <a:rPr lang="en-US" sz="1600" kern="0" dirty="0" smtClean="0">
                <a:solidFill>
                  <a:srgbClr val="000000"/>
                </a:solidFill>
                <a:latin typeface="Century Gothic" panose="020B0502020202020204" pitchFamily="34" charset="0"/>
                <a:cs typeface="ヒラギノ角ゴ Pro W3"/>
              </a:rPr>
              <a:t>Car</a:t>
            </a:r>
            <a:r>
              <a:rPr lang="en-US" sz="1600" kern="0" dirty="0">
                <a:solidFill>
                  <a:srgbClr val="000000"/>
                </a:solidFill>
                <a:latin typeface="Century Gothic" panose="020B0502020202020204" pitchFamily="34" charset="0"/>
                <a:cs typeface="ヒラギノ角ゴ Pro W3"/>
              </a:rPr>
              <a:t>:  	</a:t>
            </a:r>
            <a:r>
              <a:rPr lang="en-US" sz="1600" b="1" kern="0" dirty="0" smtClean="0">
                <a:solidFill>
                  <a:srgbClr val="000000"/>
                </a:solidFill>
                <a:latin typeface="Century Gothic" panose="020B0502020202020204" pitchFamily="34" charset="0"/>
                <a:cs typeface="ヒラギノ角ゴ Pro W3"/>
              </a:rPr>
              <a:t>$20,000</a:t>
            </a:r>
            <a:endParaRPr lang="en-US" sz="1600" b="1" kern="0" dirty="0">
              <a:solidFill>
                <a:srgbClr val="000000"/>
              </a:solidFill>
              <a:latin typeface="Century Gothic" panose="020B0502020202020204" pitchFamily="34" charset="0"/>
              <a:cs typeface="ヒラギノ角ゴ Pro W3"/>
            </a:endParaRPr>
          </a:p>
          <a:p>
            <a:pPr eaLnBrk="0" hangingPunct="0">
              <a:lnSpc>
                <a:spcPts val="2400"/>
              </a:lnSpc>
              <a:spcBef>
                <a:spcPts val="400"/>
              </a:spcBef>
              <a:tabLst>
                <a:tab pos="2062163" algn="l"/>
              </a:tabLst>
              <a:defRPr/>
            </a:pPr>
            <a:r>
              <a:rPr lang="en-US" sz="1600" kern="0" dirty="0">
                <a:solidFill>
                  <a:srgbClr val="000000"/>
                </a:solidFill>
                <a:latin typeface="Century Gothic" panose="020B0502020202020204" pitchFamily="34" charset="0"/>
                <a:cs typeface="ヒラギノ角ゴ Pro W3"/>
              </a:rPr>
              <a:t>Down </a:t>
            </a:r>
            <a:r>
              <a:rPr lang="en-US" sz="1600" kern="0" dirty="0" smtClean="0">
                <a:solidFill>
                  <a:srgbClr val="000000"/>
                </a:solidFill>
                <a:latin typeface="Century Gothic" panose="020B0502020202020204" pitchFamily="34" charset="0"/>
                <a:cs typeface="ヒラギノ角ゴ Pro W3"/>
              </a:rPr>
              <a:t>Payment</a:t>
            </a:r>
            <a:r>
              <a:rPr lang="en-US" sz="1600" kern="0" dirty="0">
                <a:solidFill>
                  <a:srgbClr val="000000"/>
                </a:solidFill>
                <a:latin typeface="Century Gothic" panose="020B0502020202020204" pitchFamily="34" charset="0"/>
                <a:cs typeface="ヒラギノ角ゴ Pro W3"/>
              </a:rPr>
              <a:t>:  	</a:t>
            </a:r>
            <a:r>
              <a:rPr lang="en-US" sz="1600" b="1" kern="0" dirty="0">
                <a:solidFill>
                  <a:srgbClr val="000000"/>
                </a:solidFill>
                <a:latin typeface="Century Gothic" panose="020B0502020202020204" pitchFamily="34" charset="0"/>
                <a:cs typeface="ヒラギノ角ゴ Pro W3"/>
              </a:rPr>
              <a:t>$1,000</a:t>
            </a:r>
          </a:p>
          <a:p>
            <a:pPr eaLnBrk="0" hangingPunct="0">
              <a:lnSpc>
                <a:spcPts val="2400"/>
              </a:lnSpc>
              <a:spcBef>
                <a:spcPts val="400"/>
              </a:spcBef>
              <a:tabLst>
                <a:tab pos="2062163" algn="l"/>
              </a:tabLst>
              <a:defRPr/>
            </a:pPr>
            <a:r>
              <a:rPr lang="en-US" sz="1600" kern="0" dirty="0" smtClean="0">
                <a:solidFill>
                  <a:srgbClr val="000000"/>
                </a:solidFill>
                <a:latin typeface="Century Gothic" panose="020B0502020202020204" pitchFamily="34" charset="0"/>
                <a:cs typeface="ヒラギノ角ゴ Pro W3"/>
              </a:rPr>
              <a:t>Loan Amount:	</a:t>
            </a:r>
            <a:r>
              <a:rPr lang="en-US" sz="1600" b="1" kern="0" dirty="0">
                <a:solidFill>
                  <a:srgbClr val="000000"/>
                </a:solidFill>
                <a:latin typeface="Century Gothic" panose="020B0502020202020204" pitchFamily="34" charset="0"/>
                <a:cs typeface="ヒラギノ角ゴ Pro W3"/>
              </a:rPr>
              <a:t> $</a:t>
            </a:r>
            <a:r>
              <a:rPr lang="en-US" sz="1600" b="1" kern="0" dirty="0" smtClean="0">
                <a:solidFill>
                  <a:srgbClr val="000000"/>
                </a:solidFill>
                <a:latin typeface="Century Gothic" panose="020B0502020202020204" pitchFamily="34" charset="0"/>
                <a:cs typeface="ヒラギノ角ゴ Pro W3"/>
              </a:rPr>
              <a:t>19,000</a:t>
            </a:r>
            <a:endParaRPr lang="en-US" sz="1600" kern="0" dirty="0" smtClean="0">
              <a:solidFill>
                <a:srgbClr val="000000"/>
              </a:solidFill>
              <a:latin typeface="Century Gothic" panose="020B0502020202020204" pitchFamily="34" charset="0"/>
              <a:cs typeface="ヒラギノ角ゴ Pro W3"/>
            </a:endParaRPr>
          </a:p>
          <a:p>
            <a:pPr eaLnBrk="0" hangingPunct="0">
              <a:lnSpc>
                <a:spcPts val="2400"/>
              </a:lnSpc>
              <a:spcBef>
                <a:spcPts val="400"/>
              </a:spcBef>
              <a:tabLst>
                <a:tab pos="2062163" algn="l"/>
              </a:tabLst>
              <a:defRPr/>
            </a:pPr>
            <a:r>
              <a:rPr lang="en-US" sz="1600" kern="0" dirty="0" smtClean="0">
                <a:solidFill>
                  <a:srgbClr val="000000"/>
                </a:solidFill>
                <a:latin typeface="Century Gothic" panose="020B0502020202020204" pitchFamily="34" charset="0"/>
                <a:cs typeface="ヒラギノ角ゴ Pro W3"/>
              </a:rPr>
              <a:t>Months Financed:  </a:t>
            </a:r>
            <a:r>
              <a:rPr lang="en-US" sz="1600" kern="0" dirty="0">
                <a:solidFill>
                  <a:srgbClr val="000000"/>
                </a:solidFill>
                <a:latin typeface="Century Gothic" panose="020B0502020202020204" pitchFamily="34" charset="0"/>
                <a:cs typeface="ヒラギノ角ゴ Pro W3"/>
              </a:rPr>
              <a:t>	</a:t>
            </a:r>
            <a:r>
              <a:rPr lang="en-US" sz="1600" b="1" kern="0" dirty="0" smtClean="0">
                <a:solidFill>
                  <a:srgbClr val="000000"/>
                </a:solidFill>
                <a:latin typeface="Century Gothic" panose="020B0502020202020204" pitchFamily="34" charset="0"/>
                <a:cs typeface="ヒラギノ角ゴ Pro W3"/>
              </a:rPr>
              <a:t>60 </a:t>
            </a:r>
            <a:r>
              <a:rPr lang="en-US" sz="1600" b="1" kern="0" dirty="0">
                <a:solidFill>
                  <a:srgbClr val="000000"/>
                </a:solidFill>
                <a:latin typeface="Century Gothic" panose="020B0502020202020204" pitchFamily="34" charset="0"/>
                <a:cs typeface="ヒラギノ角ゴ Pro W3"/>
              </a:rPr>
              <a:t>months</a:t>
            </a:r>
          </a:p>
        </p:txBody>
      </p:sp>
      <p:graphicFrame>
        <p:nvGraphicFramePr>
          <p:cNvPr id="43045" name="Group 37" descr="table with credit scores" title="table with credit scores"/>
          <p:cNvGraphicFramePr>
            <a:graphicFrameLocks noGrp="1"/>
          </p:cNvGraphicFramePr>
          <p:nvPr>
            <p:ph sz="half" idx="1"/>
            <p:extLst>
              <p:ext uri="{D42A27DB-BD31-4B8C-83A1-F6EECF244321}">
                <p14:modId xmlns:p14="http://schemas.microsoft.com/office/powerpoint/2010/main" val="2842497672"/>
              </p:ext>
            </p:extLst>
          </p:nvPr>
        </p:nvGraphicFramePr>
        <p:xfrm>
          <a:off x="4285396" y="1647823"/>
          <a:ext cx="4486699" cy="3190240"/>
        </p:xfrm>
        <a:graphic>
          <a:graphicData uri="http://schemas.openxmlformats.org/drawingml/2006/table">
            <a:tbl>
              <a:tblPr firstRow="1"/>
              <a:tblGrid>
                <a:gridCol w="2170298">
                  <a:extLst>
                    <a:ext uri="{9D8B030D-6E8A-4147-A177-3AD203B41FA5}">
                      <a16:colId xmlns:a16="http://schemas.microsoft.com/office/drawing/2014/main" val="20000"/>
                    </a:ext>
                  </a:extLst>
                </a:gridCol>
                <a:gridCol w="1092675">
                  <a:extLst>
                    <a:ext uri="{9D8B030D-6E8A-4147-A177-3AD203B41FA5}">
                      <a16:colId xmlns:a16="http://schemas.microsoft.com/office/drawing/2014/main" val="20001"/>
                    </a:ext>
                  </a:extLst>
                </a:gridCol>
                <a:gridCol w="1223726">
                  <a:extLst>
                    <a:ext uri="{9D8B030D-6E8A-4147-A177-3AD203B41FA5}">
                      <a16:colId xmlns:a16="http://schemas.microsoft.com/office/drawing/2014/main" val="20002"/>
                    </a:ext>
                  </a:extLst>
                </a:gridCol>
              </a:tblGrid>
              <a:tr h="508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bg1"/>
                        </a:solidFill>
                        <a:effectLst/>
                        <a:latin typeface="Century Gothic" panose="020B0502020202020204" pitchFamily="34" charset="0"/>
                        <a:ea typeface="ヒラギノ角ゴ Pro W3" charset="-128"/>
                      </a:endParaRPr>
                    </a:p>
                  </a:txBody>
                  <a:tcPr marL="43473" marR="43473"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5199A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Century Gothic" panose="020B0502020202020204" pitchFamily="34" charset="0"/>
                          <a:ea typeface="ヒラギノ角ゴ Pro W3" charset="-128"/>
                        </a:rPr>
                        <a:t>Buyer 1</a:t>
                      </a:r>
                    </a:p>
                  </a:txBody>
                  <a:tcPr marL="43473" marR="43473"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5199A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Century Gothic" panose="020B0502020202020204" pitchFamily="34" charset="0"/>
                          <a:ea typeface="ヒラギノ角ゴ Pro W3" charset="-128"/>
                        </a:rPr>
                        <a:t>Buyer 2</a:t>
                      </a:r>
                    </a:p>
                  </a:txBody>
                  <a:tcPr marL="43473" marR="43473"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5199AD"/>
                    </a:solidFill>
                  </a:tcPr>
                </a:tc>
                <a:extLst>
                  <a:ext uri="{0D108BD9-81ED-4DB2-BD59-A6C34878D82A}">
                    <a16:rowId xmlns:a16="http://schemas.microsoft.com/office/drawing/2014/main" val="10000"/>
                  </a:ext>
                </a:extLst>
              </a:tr>
              <a:tr h="508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entury Gothic" panose="020B0502020202020204" pitchFamily="34" charset="0"/>
                          <a:ea typeface="ヒラギノ角ゴ Pro W3" charset="-128"/>
                        </a:rPr>
                        <a:t>Credit score</a:t>
                      </a:r>
                    </a:p>
                  </a:txBody>
                  <a:tcPr marL="43473" marR="43473"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698C">
                        <a:alpha val="19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Century Gothic" panose="020B0502020202020204" pitchFamily="34" charset="0"/>
                          <a:ea typeface="ヒラギノ角ゴ Pro W3" charset="-128"/>
                        </a:rPr>
                        <a:t>590</a:t>
                      </a:r>
                    </a:p>
                  </a:txBody>
                  <a:tcPr marL="43473" marR="43473"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698C">
                        <a:alpha val="19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Century Gothic" panose="020B0502020202020204" pitchFamily="34" charset="0"/>
                          <a:ea typeface="ヒラギノ角ゴ Pro W3" charset="-128"/>
                        </a:rPr>
                        <a:t>740</a:t>
                      </a:r>
                    </a:p>
                  </a:txBody>
                  <a:tcPr marL="43473" marR="43473"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698C">
                        <a:alpha val="19000"/>
                      </a:srgbClr>
                    </a:solidFill>
                  </a:tcPr>
                </a:tc>
                <a:extLst>
                  <a:ext uri="{0D108BD9-81ED-4DB2-BD59-A6C34878D82A}">
                    <a16:rowId xmlns:a16="http://schemas.microsoft.com/office/drawing/2014/main" val="10001"/>
                  </a:ext>
                </a:extLst>
              </a:tr>
              <a:tr h="508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entury Gothic" panose="020B0502020202020204" pitchFamily="34" charset="0"/>
                          <a:ea typeface="ヒラギノ角ゴ Pro W3" charset="-128"/>
                        </a:rPr>
                        <a:t>Annual Percentage Rate (APR)</a:t>
                      </a:r>
                    </a:p>
                  </a:txBody>
                  <a:tcPr marL="43473" marR="43473"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698C">
                        <a:alpha val="19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Century Gothic" panose="020B0502020202020204" pitchFamily="34" charset="0"/>
                          <a:ea typeface="ヒラギノ角ゴ Pro W3" charset="-128"/>
                        </a:rPr>
                        <a:t>15.85%</a:t>
                      </a:r>
                    </a:p>
                  </a:txBody>
                  <a:tcPr marL="43473" marR="43473"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584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Century Gothic" panose="020B0502020202020204" pitchFamily="34" charset="0"/>
                          <a:ea typeface="ヒラギノ角ゴ Pro W3" charset="-128"/>
                        </a:rPr>
                        <a:t>4.65%</a:t>
                      </a:r>
                    </a:p>
                  </a:txBody>
                  <a:tcPr marL="43473" marR="43473"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58433"/>
                    </a:solidFill>
                  </a:tcPr>
                </a:tc>
                <a:extLst>
                  <a:ext uri="{0D108BD9-81ED-4DB2-BD59-A6C34878D82A}">
                    <a16:rowId xmlns:a16="http://schemas.microsoft.com/office/drawing/2014/main" val="10002"/>
                  </a:ext>
                </a:extLst>
              </a:tr>
              <a:tr h="508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entury Gothic" panose="020B0502020202020204" pitchFamily="34" charset="0"/>
                          <a:ea typeface="ヒラギノ角ゴ Pro W3" charset="-128"/>
                        </a:rPr>
                        <a:t>Monthly loan payment</a:t>
                      </a:r>
                    </a:p>
                  </a:txBody>
                  <a:tcPr marL="43473" marR="43473"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698C">
                        <a:alpha val="19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entury Gothic" panose="020B0502020202020204" pitchFamily="34" charset="0"/>
                          <a:ea typeface="ヒラギノ角ゴ Pro W3" charset="-128"/>
                        </a:rPr>
                        <a:t>$460</a:t>
                      </a:r>
                    </a:p>
                  </a:txBody>
                  <a:tcPr marL="43473" marR="43473"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698C">
                        <a:alpha val="19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entury Gothic" panose="020B0502020202020204" pitchFamily="34" charset="0"/>
                          <a:ea typeface="ヒラギノ角ゴ Pro W3" charset="-128"/>
                        </a:rPr>
                        <a:t>$356</a:t>
                      </a:r>
                    </a:p>
                  </a:txBody>
                  <a:tcPr marL="43473" marR="43473"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698C">
                        <a:alpha val="19000"/>
                      </a:srgbClr>
                    </a:solidFill>
                  </a:tcPr>
                </a:tc>
                <a:extLst>
                  <a:ext uri="{0D108BD9-81ED-4DB2-BD59-A6C34878D82A}">
                    <a16:rowId xmlns:a16="http://schemas.microsoft.com/office/drawing/2014/main" val="10003"/>
                  </a:ext>
                </a:extLst>
              </a:tr>
              <a:tr h="508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entury Gothic" panose="020B0502020202020204" pitchFamily="34" charset="0"/>
                          <a:ea typeface="ヒラギノ角ゴ Pro W3" charset="-128"/>
                        </a:rPr>
                        <a:t>Interest paid</a:t>
                      </a:r>
                    </a:p>
                  </a:txBody>
                  <a:tcPr marL="43473" marR="43473"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698C">
                        <a:alpha val="19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entury Gothic" panose="020B0502020202020204" pitchFamily="34" charset="0"/>
                          <a:ea typeface="ヒラギノ角ゴ Pro W3" charset="-128"/>
                        </a:rPr>
                        <a:t>$8,630</a:t>
                      </a:r>
                    </a:p>
                  </a:txBody>
                  <a:tcPr marL="43473" marR="43473"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698C">
                        <a:alpha val="19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entury Gothic" panose="020B0502020202020204" pitchFamily="34" charset="0"/>
                          <a:ea typeface="ヒラギノ角ゴ Pro W3" charset="-128"/>
                        </a:rPr>
                        <a:t>$2,332</a:t>
                      </a:r>
                    </a:p>
                  </a:txBody>
                  <a:tcPr marL="43473" marR="43473"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698C">
                        <a:alpha val="19000"/>
                      </a:srgbClr>
                    </a:solidFill>
                  </a:tcPr>
                </a:tc>
                <a:extLst>
                  <a:ext uri="{0D108BD9-81ED-4DB2-BD59-A6C34878D82A}">
                    <a16:rowId xmlns:a16="http://schemas.microsoft.com/office/drawing/2014/main" val="10004"/>
                  </a:ext>
                </a:extLst>
              </a:tr>
              <a:tr h="508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entury Gothic" panose="020B0502020202020204" pitchFamily="34" charset="0"/>
                          <a:ea typeface="ヒラギノ角ゴ Pro W3" charset="-128"/>
                        </a:rPr>
                        <a:t>Total cost</a:t>
                      </a:r>
                    </a:p>
                  </a:txBody>
                  <a:tcPr marL="43473" marR="43473"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698C">
                        <a:alpha val="19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entury Gothic" panose="020B0502020202020204" pitchFamily="34" charset="0"/>
                          <a:ea typeface="ヒラギノ角ゴ Pro W3" charset="-128"/>
                        </a:rPr>
                        <a:t>$28,630</a:t>
                      </a:r>
                    </a:p>
                  </a:txBody>
                  <a:tcPr marL="43473" marR="43473"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698C">
                        <a:alpha val="19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entury Gothic" panose="020B0502020202020204" pitchFamily="34" charset="0"/>
                          <a:ea typeface="ヒラギノ角ゴ Pro W3" charset="-128"/>
                        </a:rPr>
                        <a:t>$22,332</a:t>
                      </a:r>
                    </a:p>
                  </a:txBody>
                  <a:tcPr marL="43473" marR="43473"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698C">
                        <a:alpha val="19000"/>
                      </a:srgbClr>
                    </a:solidFill>
                  </a:tcPr>
                </a:tc>
                <a:extLst>
                  <a:ext uri="{0D108BD9-81ED-4DB2-BD59-A6C34878D82A}">
                    <a16:rowId xmlns:a16="http://schemas.microsoft.com/office/drawing/2014/main" val="10005"/>
                  </a:ext>
                </a:extLst>
              </a:tr>
            </a:tbl>
          </a:graphicData>
        </a:graphic>
      </p:graphicFrame>
      <p:sp>
        <p:nvSpPr>
          <p:cNvPr id="43043" name="Text Box 36"/>
          <p:cNvSpPr txBox="1">
            <a:spLocks noChangeArrowheads="1"/>
          </p:cNvSpPr>
          <p:nvPr/>
        </p:nvSpPr>
        <p:spPr bwMode="auto">
          <a:xfrm>
            <a:off x="547688" y="6438545"/>
            <a:ext cx="8043861" cy="215444"/>
          </a:xfrm>
          <a:prstGeom prst="rect">
            <a:avLst/>
          </a:prstGeom>
          <a:noFill/>
          <a:ln w="9525">
            <a:noFill/>
            <a:miter lim="800000"/>
            <a:headEnd/>
            <a:tailEnd/>
          </a:ln>
        </p:spPr>
        <p:txBody>
          <a:bodyPr wrap="square" lIns="0" tIns="0" rIns="0" bIns="0">
            <a:spAutoFit/>
          </a:bodyPr>
          <a:lstStyle/>
          <a:p>
            <a:pPr>
              <a:spcBef>
                <a:spcPct val="50000"/>
              </a:spcBef>
            </a:pPr>
            <a:r>
              <a:rPr lang="en-US" sz="1400" dirty="0">
                <a:latin typeface="Century Gothic" panose="020B0502020202020204" pitchFamily="34" charset="0"/>
              </a:rPr>
              <a:t>Example </a:t>
            </a:r>
            <a:r>
              <a:rPr lang="en-US" sz="1400" dirty="0" smtClean="0">
                <a:latin typeface="Century Gothic" panose="020B0502020202020204" pitchFamily="34" charset="0"/>
              </a:rPr>
              <a:t>contains sample </a:t>
            </a:r>
            <a:r>
              <a:rPr lang="en-US" sz="1400" dirty="0">
                <a:latin typeface="Century Gothic" panose="020B0502020202020204" pitchFamily="34" charset="0"/>
              </a:rPr>
              <a:t>figures only. </a:t>
            </a:r>
          </a:p>
        </p:txBody>
      </p:sp>
    </p:spTree>
    <p:extLst>
      <p:ext uri="{BB962C8B-B14F-4D97-AF65-F5344CB8AC3E}">
        <p14:creationId xmlns:p14="http://schemas.microsoft.com/office/powerpoint/2010/main" val="26967714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Credit Report</a:t>
            </a:r>
            <a:endParaRPr lang="en-US" dirty="0"/>
          </a:p>
        </p:txBody>
      </p:sp>
      <p:graphicFrame>
        <p:nvGraphicFramePr>
          <p:cNvPr id="7" name="Content Placeholder 6" descr="information about your credit report - request it, read it and fix it." title="your credit report info"/>
          <p:cNvGraphicFramePr>
            <a:graphicFrameLocks noGrp="1"/>
          </p:cNvGraphicFramePr>
          <p:nvPr>
            <p:ph idx="1"/>
            <p:extLst>
              <p:ext uri="{D42A27DB-BD31-4B8C-83A1-F6EECF244321}">
                <p14:modId xmlns:p14="http://schemas.microsoft.com/office/powerpoint/2010/main" val="3750967799"/>
              </p:ext>
            </p:extLst>
          </p:nvPr>
        </p:nvGraphicFramePr>
        <p:xfrm>
          <a:off x="547730" y="1058080"/>
          <a:ext cx="8229600" cy="5048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4042" name="Text Box 11"/>
          <p:cNvSpPr txBox="1">
            <a:spLocks noChangeArrowheads="1"/>
          </p:cNvSpPr>
          <p:nvPr/>
        </p:nvSpPr>
        <p:spPr bwMode="auto">
          <a:xfrm>
            <a:off x="228600" y="6274713"/>
            <a:ext cx="6281382" cy="430887"/>
          </a:xfrm>
          <a:prstGeom prst="rect">
            <a:avLst/>
          </a:prstGeom>
          <a:noFill/>
          <a:ln w="9525">
            <a:noFill/>
            <a:miter lim="800000"/>
            <a:headEnd/>
            <a:tailEnd/>
          </a:ln>
        </p:spPr>
        <p:txBody>
          <a:bodyPr wrap="square" lIns="0" tIns="0" rIns="0" bIns="0">
            <a:spAutoFit/>
          </a:bodyPr>
          <a:lstStyle/>
          <a:p>
            <a:pPr marL="168275" indent="-168275">
              <a:spcBef>
                <a:spcPct val="50000"/>
              </a:spcBef>
            </a:pPr>
            <a:r>
              <a:rPr lang="en-US" sz="1400" i="1" dirty="0">
                <a:latin typeface="Century Gothic" panose="020B0502020202020204" pitchFamily="34" charset="0"/>
              </a:rPr>
              <a:t>*	Your credit score may not be available on the credit report. </a:t>
            </a:r>
            <a:r>
              <a:rPr lang="en-US" sz="1400" i="1" dirty="0" smtClean="0">
                <a:latin typeface="Century Gothic" panose="020B0502020202020204" pitchFamily="34" charset="0"/>
              </a:rPr>
              <a:t>It </a:t>
            </a:r>
            <a:r>
              <a:rPr lang="en-US" sz="1400" i="1" dirty="0">
                <a:latin typeface="Century Gothic" panose="020B0502020202020204" pitchFamily="34" charset="0"/>
              </a:rPr>
              <a:t>may be available for an additional fee.</a:t>
            </a:r>
          </a:p>
        </p:txBody>
      </p:sp>
    </p:spTree>
    <p:extLst>
      <p:ext uri="{BB962C8B-B14F-4D97-AF65-F5344CB8AC3E}">
        <p14:creationId xmlns:p14="http://schemas.microsoft.com/office/powerpoint/2010/main" val="36192829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88" y="320675"/>
            <a:ext cx="8229600" cy="1143000"/>
          </a:xfrm>
        </p:spPr>
        <p:txBody>
          <a:bodyPr/>
          <a:lstStyle/>
          <a:p>
            <a:r>
              <a:rPr lang="en-US" dirty="0"/>
              <a:t>Wrap-up</a:t>
            </a:r>
            <a:br>
              <a:rPr lang="en-US" dirty="0"/>
            </a:br>
            <a:endParaRPr lang="en-US" dirty="0"/>
          </a:p>
        </p:txBody>
      </p:sp>
      <p:sp>
        <p:nvSpPr>
          <p:cNvPr id="45059" name="Content Placeholder 2"/>
          <p:cNvSpPr>
            <a:spLocks noGrp="1"/>
          </p:cNvSpPr>
          <p:nvPr>
            <p:ph sz="half" idx="1"/>
          </p:nvPr>
        </p:nvSpPr>
        <p:spPr>
          <a:xfrm>
            <a:off x="547730" y="1789859"/>
            <a:ext cx="4664009" cy="4383927"/>
          </a:xfrm>
        </p:spPr>
        <p:txBody>
          <a:bodyPr/>
          <a:lstStyle/>
          <a:p>
            <a:pPr marL="0" indent="0">
              <a:buNone/>
            </a:pPr>
            <a:r>
              <a:rPr lang="en-US" sz="1800" b="1" dirty="0">
                <a:latin typeface="Century Gothic" panose="020B0502020202020204" pitchFamily="34" charset="0"/>
              </a:rPr>
              <a:t>Be smart about managing your </a:t>
            </a:r>
            <a:r>
              <a:rPr lang="en-US" sz="1800" b="1" dirty="0" smtClean="0">
                <a:latin typeface="Century Gothic" panose="020B0502020202020204" pitchFamily="34" charset="0"/>
              </a:rPr>
              <a:t>credit</a:t>
            </a:r>
            <a:endParaRPr lang="en-US" sz="1800" dirty="0" smtClean="0">
              <a:latin typeface="Century Gothic" panose="020B0502020202020204" pitchFamily="34" charset="0"/>
            </a:endParaRPr>
          </a:p>
          <a:p>
            <a:r>
              <a:rPr lang="en-US" sz="1800" dirty="0" smtClean="0">
                <a:latin typeface="Century Gothic" panose="020B0502020202020204" pitchFamily="34" charset="0"/>
              </a:rPr>
              <a:t>Shop for credit.</a:t>
            </a:r>
          </a:p>
          <a:p>
            <a:r>
              <a:rPr lang="en-US" sz="1800" dirty="0" smtClean="0">
                <a:latin typeface="Century Gothic" panose="020B0502020202020204" pitchFamily="34" charset="0"/>
              </a:rPr>
              <a:t>Keep track of charges.	</a:t>
            </a:r>
          </a:p>
          <a:p>
            <a:r>
              <a:rPr lang="en-US" sz="1800" dirty="0" smtClean="0">
                <a:latin typeface="Century Gothic" panose="020B0502020202020204" pitchFamily="34" charset="0"/>
              </a:rPr>
              <a:t>Plan your shopping.</a:t>
            </a:r>
          </a:p>
          <a:p>
            <a:r>
              <a:rPr lang="en-US" sz="1800" dirty="0" smtClean="0">
                <a:latin typeface="Century Gothic" panose="020B0502020202020204" pitchFamily="34" charset="0"/>
              </a:rPr>
              <a:t>Pay on time.</a:t>
            </a:r>
          </a:p>
          <a:p>
            <a:r>
              <a:rPr lang="en-US" sz="1800" dirty="0" smtClean="0">
                <a:latin typeface="Century Gothic" panose="020B0502020202020204" pitchFamily="34" charset="0"/>
              </a:rPr>
              <a:t>Set limits…and stick to them!</a:t>
            </a:r>
          </a:p>
          <a:p>
            <a:r>
              <a:rPr lang="en-US" sz="1800" dirty="0" smtClean="0">
                <a:latin typeface="Century Gothic" panose="020B0502020202020204" pitchFamily="34" charset="0"/>
              </a:rPr>
              <a:t>Get help early if you are unable to meet your credit obligations.</a:t>
            </a:r>
          </a:p>
          <a:p>
            <a:endParaRPr lang="en-US" sz="1600" dirty="0" smtClean="0">
              <a:latin typeface="Century Gothic" panose="020B0502020202020204" pitchFamily="34" charset="0"/>
            </a:endParaRPr>
          </a:p>
        </p:txBody>
      </p:sp>
      <p:grpSp>
        <p:nvGrpSpPr>
          <p:cNvPr id="10" name="Group 200" descr="checklist icon" title="checklist icon"/>
          <p:cNvGrpSpPr>
            <a:grpSpLocks noChangeAspect="1"/>
          </p:cNvGrpSpPr>
          <p:nvPr/>
        </p:nvGrpSpPr>
        <p:grpSpPr bwMode="auto">
          <a:xfrm>
            <a:off x="5794485" y="1789859"/>
            <a:ext cx="2248546" cy="3124082"/>
            <a:chOff x="2481" y="1613"/>
            <a:chExt cx="791" cy="1099"/>
          </a:xfrm>
          <a:solidFill>
            <a:srgbClr val="5E652B"/>
          </a:solidFill>
        </p:grpSpPr>
        <p:sp>
          <p:nvSpPr>
            <p:cNvPr id="11" name="Freeform 202"/>
            <p:cNvSpPr>
              <a:spLocks noEditPoints="1"/>
            </p:cNvSpPr>
            <p:nvPr/>
          </p:nvSpPr>
          <p:spPr bwMode="auto">
            <a:xfrm>
              <a:off x="2481" y="1613"/>
              <a:ext cx="791" cy="1099"/>
            </a:xfrm>
            <a:custGeom>
              <a:avLst/>
              <a:gdLst>
                <a:gd name="T0" fmla="*/ 2038 w 2374"/>
                <a:gd name="T1" fmla="*/ 1038 h 3298"/>
                <a:gd name="T2" fmla="*/ 261 w 2374"/>
                <a:gd name="T3" fmla="*/ 3036 h 3298"/>
                <a:gd name="T4" fmla="*/ 1607 w 2374"/>
                <a:gd name="T5" fmla="*/ 1143 h 3298"/>
                <a:gd name="T6" fmla="*/ 1588 w 2374"/>
                <a:gd name="T7" fmla="*/ 719 h 3298"/>
                <a:gd name="T8" fmla="*/ 805 w 2374"/>
                <a:gd name="T9" fmla="*/ 728 h 3298"/>
                <a:gd name="T10" fmla="*/ 763 w 2374"/>
                <a:gd name="T11" fmla="*/ 706 h 3298"/>
                <a:gd name="T12" fmla="*/ 752 w 2374"/>
                <a:gd name="T13" fmla="*/ 631 h 3298"/>
                <a:gd name="T14" fmla="*/ 106 w 2374"/>
                <a:gd name="T15" fmla="*/ 3193 h 3298"/>
                <a:gd name="T16" fmla="*/ 1611 w 2374"/>
                <a:gd name="T17" fmla="*/ 504 h 3298"/>
                <a:gd name="T18" fmla="*/ 1701 w 2374"/>
                <a:gd name="T19" fmla="*/ 528 h 3298"/>
                <a:gd name="T20" fmla="*/ 2187 w 2374"/>
                <a:gd name="T21" fmla="*/ 1044 h 3298"/>
                <a:gd name="T22" fmla="*/ 2213 w 2374"/>
                <a:gd name="T23" fmla="*/ 1076 h 3298"/>
                <a:gd name="T24" fmla="*/ 2219 w 2374"/>
                <a:gd name="T25" fmla="*/ 3089 h 3298"/>
                <a:gd name="T26" fmla="*/ 2197 w 2374"/>
                <a:gd name="T27" fmla="*/ 3131 h 3298"/>
                <a:gd name="T28" fmla="*/ 209 w 2374"/>
                <a:gd name="T29" fmla="*/ 3142 h 3298"/>
                <a:gd name="T30" fmla="*/ 166 w 2374"/>
                <a:gd name="T31" fmla="*/ 3120 h 3298"/>
                <a:gd name="T32" fmla="*/ 156 w 2374"/>
                <a:gd name="T33" fmla="*/ 579 h 3298"/>
                <a:gd name="T34" fmla="*/ 178 w 2374"/>
                <a:gd name="T35" fmla="*/ 536 h 3298"/>
                <a:gd name="T36" fmla="*/ 752 w 2374"/>
                <a:gd name="T37" fmla="*/ 526 h 3298"/>
                <a:gd name="T38" fmla="*/ 1182 w 2374"/>
                <a:gd name="T39" fmla="*/ 106 h 3298"/>
                <a:gd name="T40" fmla="*/ 1113 w 2374"/>
                <a:gd name="T41" fmla="*/ 128 h 3298"/>
                <a:gd name="T42" fmla="*/ 1068 w 2374"/>
                <a:gd name="T43" fmla="*/ 183 h 3298"/>
                <a:gd name="T44" fmla="*/ 1055 w 2374"/>
                <a:gd name="T45" fmla="*/ 248 h 3298"/>
                <a:gd name="T46" fmla="*/ 1022 w 2374"/>
                <a:gd name="T47" fmla="*/ 281 h 3298"/>
                <a:gd name="T48" fmla="*/ 858 w 2374"/>
                <a:gd name="T49" fmla="*/ 622 h 3298"/>
                <a:gd name="T50" fmla="*/ 1361 w 2374"/>
                <a:gd name="T51" fmla="*/ 284 h 3298"/>
                <a:gd name="T52" fmla="*/ 1318 w 2374"/>
                <a:gd name="T53" fmla="*/ 262 h 3298"/>
                <a:gd name="T54" fmla="*/ 1305 w 2374"/>
                <a:gd name="T55" fmla="*/ 206 h 3298"/>
                <a:gd name="T56" fmla="*/ 1271 w 2374"/>
                <a:gd name="T57" fmla="*/ 143 h 3298"/>
                <a:gd name="T58" fmla="*/ 1209 w 2374"/>
                <a:gd name="T59" fmla="*/ 108 h 3298"/>
                <a:gd name="T60" fmla="*/ 1219 w 2374"/>
                <a:gd name="T61" fmla="*/ 3 h 3298"/>
                <a:gd name="T62" fmla="*/ 1314 w 2374"/>
                <a:gd name="T63" fmla="*/ 41 h 3298"/>
                <a:gd name="T64" fmla="*/ 1382 w 2374"/>
                <a:gd name="T65" fmla="*/ 114 h 3298"/>
                <a:gd name="T66" fmla="*/ 1558 w 2374"/>
                <a:gd name="T67" fmla="*/ 178 h 3298"/>
                <a:gd name="T68" fmla="*/ 1601 w 2374"/>
                <a:gd name="T69" fmla="*/ 200 h 3298"/>
                <a:gd name="T70" fmla="*/ 1611 w 2374"/>
                <a:gd name="T71" fmla="*/ 398 h 3298"/>
                <a:gd name="T72" fmla="*/ 2353 w 2374"/>
                <a:gd name="T73" fmla="*/ 409 h 3298"/>
                <a:gd name="T74" fmla="*/ 2374 w 2374"/>
                <a:gd name="T75" fmla="*/ 452 h 3298"/>
                <a:gd name="T76" fmla="*/ 2364 w 2374"/>
                <a:gd name="T77" fmla="*/ 3276 h 3298"/>
                <a:gd name="T78" fmla="*/ 2322 w 2374"/>
                <a:gd name="T79" fmla="*/ 3298 h 3298"/>
                <a:gd name="T80" fmla="*/ 22 w 2374"/>
                <a:gd name="T81" fmla="*/ 3288 h 3298"/>
                <a:gd name="T82" fmla="*/ 0 w 2374"/>
                <a:gd name="T83" fmla="*/ 3245 h 3298"/>
                <a:gd name="T84" fmla="*/ 11 w 2374"/>
                <a:gd name="T85" fmla="*/ 420 h 3298"/>
                <a:gd name="T86" fmla="*/ 53 w 2374"/>
                <a:gd name="T87" fmla="*/ 398 h 3298"/>
                <a:gd name="T88" fmla="*/ 755 w 2374"/>
                <a:gd name="T89" fmla="*/ 214 h 3298"/>
                <a:gd name="T90" fmla="*/ 788 w 2374"/>
                <a:gd name="T91" fmla="*/ 181 h 3298"/>
                <a:gd name="T92" fmla="*/ 969 w 2374"/>
                <a:gd name="T93" fmla="*/ 146 h 3298"/>
                <a:gd name="T94" fmla="*/ 1026 w 2374"/>
                <a:gd name="T95" fmla="*/ 62 h 3298"/>
                <a:gd name="T96" fmla="*/ 1113 w 2374"/>
                <a:gd name="T97" fmla="*/ 11 h 3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74" h="3298">
                  <a:moveTo>
                    <a:pt x="1712" y="685"/>
                  </a:moveTo>
                  <a:lnTo>
                    <a:pt x="1712" y="1038"/>
                  </a:lnTo>
                  <a:lnTo>
                    <a:pt x="2038" y="1038"/>
                  </a:lnTo>
                  <a:lnTo>
                    <a:pt x="1712" y="685"/>
                  </a:lnTo>
                  <a:close/>
                  <a:moveTo>
                    <a:pt x="261" y="631"/>
                  </a:moveTo>
                  <a:lnTo>
                    <a:pt x="261" y="3036"/>
                  </a:lnTo>
                  <a:lnTo>
                    <a:pt x="2113" y="3036"/>
                  </a:lnTo>
                  <a:lnTo>
                    <a:pt x="2113" y="1143"/>
                  </a:lnTo>
                  <a:lnTo>
                    <a:pt x="1607" y="1143"/>
                  </a:lnTo>
                  <a:lnTo>
                    <a:pt x="1607" y="695"/>
                  </a:lnTo>
                  <a:lnTo>
                    <a:pt x="1599" y="708"/>
                  </a:lnTo>
                  <a:lnTo>
                    <a:pt x="1588" y="719"/>
                  </a:lnTo>
                  <a:lnTo>
                    <a:pt x="1574" y="725"/>
                  </a:lnTo>
                  <a:lnTo>
                    <a:pt x="1558" y="728"/>
                  </a:lnTo>
                  <a:lnTo>
                    <a:pt x="805" y="728"/>
                  </a:lnTo>
                  <a:lnTo>
                    <a:pt x="788" y="725"/>
                  </a:lnTo>
                  <a:lnTo>
                    <a:pt x="774" y="718"/>
                  </a:lnTo>
                  <a:lnTo>
                    <a:pt x="763" y="706"/>
                  </a:lnTo>
                  <a:lnTo>
                    <a:pt x="755" y="692"/>
                  </a:lnTo>
                  <a:lnTo>
                    <a:pt x="752" y="674"/>
                  </a:lnTo>
                  <a:lnTo>
                    <a:pt x="752" y="631"/>
                  </a:lnTo>
                  <a:lnTo>
                    <a:pt x="261" y="631"/>
                  </a:lnTo>
                  <a:close/>
                  <a:moveTo>
                    <a:pt x="106" y="504"/>
                  </a:moveTo>
                  <a:lnTo>
                    <a:pt x="106" y="3193"/>
                  </a:lnTo>
                  <a:lnTo>
                    <a:pt x="2269" y="3193"/>
                  </a:lnTo>
                  <a:lnTo>
                    <a:pt x="2269" y="504"/>
                  </a:lnTo>
                  <a:lnTo>
                    <a:pt x="1611" y="504"/>
                  </a:lnTo>
                  <a:lnTo>
                    <a:pt x="1611" y="526"/>
                  </a:lnTo>
                  <a:lnTo>
                    <a:pt x="1686" y="526"/>
                  </a:lnTo>
                  <a:lnTo>
                    <a:pt x="1701" y="528"/>
                  </a:lnTo>
                  <a:lnTo>
                    <a:pt x="1714" y="534"/>
                  </a:lnTo>
                  <a:lnTo>
                    <a:pt x="1725" y="543"/>
                  </a:lnTo>
                  <a:lnTo>
                    <a:pt x="2187" y="1044"/>
                  </a:lnTo>
                  <a:lnTo>
                    <a:pt x="2199" y="1052"/>
                  </a:lnTo>
                  <a:lnTo>
                    <a:pt x="2208" y="1063"/>
                  </a:lnTo>
                  <a:lnTo>
                    <a:pt x="2213" y="1076"/>
                  </a:lnTo>
                  <a:lnTo>
                    <a:pt x="2217" y="1087"/>
                  </a:lnTo>
                  <a:lnTo>
                    <a:pt x="2219" y="1098"/>
                  </a:lnTo>
                  <a:lnTo>
                    <a:pt x="2219" y="3089"/>
                  </a:lnTo>
                  <a:lnTo>
                    <a:pt x="2216" y="3106"/>
                  </a:lnTo>
                  <a:lnTo>
                    <a:pt x="2208" y="3120"/>
                  </a:lnTo>
                  <a:lnTo>
                    <a:pt x="2197" y="3131"/>
                  </a:lnTo>
                  <a:lnTo>
                    <a:pt x="2183" y="3139"/>
                  </a:lnTo>
                  <a:lnTo>
                    <a:pt x="2166" y="3142"/>
                  </a:lnTo>
                  <a:lnTo>
                    <a:pt x="209" y="3142"/>
                  </a:lnTo>
                  <a:lnTo>
                    <a:pt x="192" y="3139"/>
                  </a:lnTo>
                  <a:lnTo>
                    <a:pt x="178" y="3131"/>
                  </a:lnTo>
                  <a:lnTo>
                    <a:pt x="166" y="3120"/>
                  </a:lnTo>
                  <a:lnTo>
                    <a:pt x="159" y="3106"/>
                  </a:lnTo>
                  <a:lnTo>
                    <a:pt x="156" y="3089"/>
                  </a:lnTo>
                  <a:lnTo>
                    <a:pt x="156" y="579"/>
                  </a:lnTo>
                  <a:lnTo>
                    <a:pt x="159" y="562"/>
                  </a:lnTo>
                  <a:lnTo>
                    <a:pt x="166" y="547"/>
                  </a:lnTo>
                  <a:lnTo>
                    <a:pt x="178" y="536"/>
                  </a:lnTo>
                  <a:lnTo>
                    <a:pt x="192" y="529"/>
                  </a:lnTo>
                  <a:lnTo>
                    <a:pt x="209" y="526"/>
                  </a:lnTo>
                  <a:lnTo>
                    <a:pt x="752" y="526"/>
                  </a:lnTo>
                  <a:lnTo>
                    <a:pt x="752" y="504"/>
                  </a:lnTo>
                  <a:lnTo>
                    <a:pt x="106" y="504"/>
                  </a:lnTo>
                  <a:close/>
                  <a:moveTo>
                    <a:pt x="1182" y="106"/>
                  </a:moveTo>
                  <a:lnTo>
                    <a:pt x="1157" y="108"/>
                  </a:lnTo>
                  <a:lnTo>
                    <a:pt x="1134" y="115"/>
                  </a:lnTo>
                  <a:lnTo>
                    <a:pt x="1113" y="128"/>
                  </a:lnTo>
                  <a:lnTo>
                    <a:pt x="1095" y="143"/>
                  </a:lnTo>
                  <a:lnTo>
                    <a:pt x="1079" y="162"/>
                  </a:lnTo>
                  <a:lnTo>
                    <a:pt x="1068" y="183"/>
                  </a:lnTo>
                  <a:lnTo>
                    <a:pt x="1061" y="206"/>
                  </a:lnTo>
                  <a:lnTo>
                    <a:pt x="1058" y="231"/>
                  </a:lnTo>
                  <a:lnTo>
                    <a:pt x="1055" y="248"/>
                  </a:lnTo>
                  <a:lnTo>
                    <a:pt x="1048" y="262"/>
                  </a:lnTo>
                  <a:lnTo>
                    <a:pt x="1036" y="274"/>
                  </a:lnTo>
                  <a:lnTo>
                    <a:pt x="1022" y="281"/>
                  </a:lnTo>
                  <a:lnTo>
                    <a:pt x="1005" y="284"/>
                  </a:lnTo>
                  <a:lnTo>
                    <a:pt x="858" y="284"/>
                  </a:lnTo>
                  <a:lnTo>
                    <a:pt x="858" y="622"/>
                  </a:lnTo>
                  <a:lnTo>
                    <a:pt x="1506" y="622"/>
                  </a:lnTo>
                  <a:lnTo>
                    <a:pt x="1506" y="284"/>
                  </a:lnTo>
                  <a:lnTo>
                    <a:pt x="1361" y="284"/>
                  </a:lnTo>
                  <a:lnTo>
                    <a:pt x="1344" y="281"/>
                  </a:lnTo>
                  <a:lnTo>
                    <a:pt x="1329" y="274"/>
                  </a:lnTo>
                  <a:lnTo>
                    <a:pt x="1318" y="262"/>
                  </a:lnTo>
                  <a:lnTo>
                    <a:pt x="1311" y="248"/>
                  </a:lnTo>
                  <a:lnTo>
                    <a:pt x="1308" y="231"/>
                  </a:lnTo>
                  <a:lnTo>
                    <a:pt x="1305" y="206"/>
                  </a:lnTo>
                  <a:lnTo>
                    <a:pt x="1298" y="183"/>
                  </a:lnTo>
                  <a:lnTo>
                    <a:pt x="1287" y="162"/>
                  </a:lnTo>
                  <a:lnTo>
                    <a:pt x="1271" y="143"/>
                  </a:lnTo>
                  <a:lnTo>
                    <a:pt x="1253" y="128"/>
                  </a:lnTo>
                  <a:lnTo>
                    <a:pt x="1232" y="115"/>
                  </a:lnTo>
                  <a:lnTo>
                    <a:pt x="1209" y="108"/>
                  </a:lnTo>
                  <a:lnTo>
                    <a:pt x="1182" y="106"/>
                  </a:lnTo>
                  <a:close/>
                  <a:moveTo>
                    <a:pt x="1182" y="0"/>
                  </a:moveTo>
                  <a:lnTo>
                    <a:pt x="1219" y="3"/>
                  </a:lnTo>
                  <a:lnTo>
                    <a:pt x="1253" y="11"/>
                  </a:lnTo>
                  <a:lnTo>
                    <a:pt x="1284" y="24"/>
                  </a:lnTo>
                  <a:lnTo>
                    <a:pt x="1314" y="41"/>
                  </a:lnTo>
                  <a:lnTo>
                    <a:pt x="1340" y="62"/>
                  </a:lnTo>
                  <a:lnTo>
                    <a:pt x="1363" y="86"/>
                  </a:lnTo>
                  <a:lnTo>
                    <a:pt x="1382" y="114"/>
                  </a:lnTo>
                  <a:lnTo>
                    <a:pt x="1397" y="146"/>
                  </a:lnTo>
                  <a:lnTo>
                    <a:pt x="1407" y="178"/>
                  </a:lnTo>
                  <a:lnTo>
                    <a:pt x="1558" y="178"/>
                  </a:lnTo>
                  <a:lnTo>
                    <a:pt x="1575" y="181"/>
                  </a:lnTo>
                  <a:lnTo>
                    <a:pt x="1589" y="189"/>
                  </a:lnTo>
                  <a:lnTo>
                    <a:pt x="1601" y="200"/>
                  </a:lnTo>
                  <a:lnTo>
                    <a:pt x="1608" y="214"/>
                  </a:lnTo>
                  <a:lnTo>
                    <a:pt x="1611" y="231"/>
                  </a:lnTo>
                  <a:lnTo>
                    <a:pt x="1611" y="398"/>
                  </a:lnTo>
                  <a:lnTo>
                    <a:pt x="2322" y="398"/>
                  </a:lnTo>
                  <a:lnTo>
                    <a:pt x="2338" y="402"/>
                  </a:lnTo>
                  <a:lnTo>
                    <a:pt x="2353" y="409"/>
                  </a:lnTo>
                  <a:lnTo>
                    <a:pt x="2364" y="420"/>
                  </a:lnTo>
                  <a:lnTo>
                    <a:pt x="2372" y="435"/>
                  </a:lnTo>
                  <a:lnTo>
                    <a:pt x="2374" y="452"/>
                  </a:lnTo>
                  <a:lnTo>
                    <a:pt x="2374" y="3245"/>
                  </a:lnTo>
                  <a:lnTo>
                    <a:pt x="2372" y="3262"/>
                  </a:lnTo>
                  <a:lnTo>
                    <a:pt x="2364" y="3276"/>
                  </a:lnTo>
                  <a:lnTo>
                    <a:pt x="2353" y="3288"/>
                  </a:lnTo>
                  <a:lnTo>
                    <a:pt x="2338" y="3295"/>
                  </a:lnTo>
                  <a:lnTo>
                    <a:pt x="2322" y="3298"/>
                  </a:lnTo>
                  <a:lnTo>
                    <a:pt x="53" y="3298"/>
                  </a:lnTo>
                  <a:lnTo>
                    <a:pt x="36" y="3295"/>
                  </a:lnTo>
                  <a:lnTo>
                    <a:pt x="22" y="3288"/>
                  </a:lnTo>
                  <a:lnTo>
                    <a:pt x="11" y="3276"/>
                  </a:lnTo>
                  <a:lnTo>
                    <a:pt x="3" y="3262"/>
                  </a:lnTo>
                  <a:lnTo>
                    <a:pt x="0" y="3245"/>
                  </a:lnTo>
                  <a:lnTo>
                    <a:pt x="0" y="452"/>
                  </a:lnTo>
                  <a:lnTo>
                    <a:pt x="3" y="435"/>
                  </a:lnTo>
                  <a:lnTo>
                    <a:pt x="11" y="420"/>
                  </a:lnTo>
                  <a:lnTo>
                    <a:pt x="22" y="409"/>
                  </a:lnTo>
                  <a:lnTo>
                    <a:pt x="36" y="402"/>
                  </a:lnTo>
                  <a:lnTo>
                    <a:pt x="53" y="398"/>
                  </a:lnTo>
                  <a:lnTo>
                    <a:pt x="752" y="398"/>
                  </a:lnTo>
                  <a:lnTo>
                    <a:pt x="752" y="231"/>
                  </a:lnTo>
                  <a:lnTo>
                    <a:pt x="755" y="214"/>
                  </a:lnTo>
                  <a:lnTo>
                    <a:pt x="763" y="200"/>
                  </a:lnTo>
                  <a:lnTo>
                    <a:pt x="774" y="189"/>
                  </a:lnTo>
                  <a:lnTo>
                    <a:pt x="788" y="181"/>
                  </a:lnTo>
                  <a:lnTo>
                    <a:pt x="805" y="178"/>
                  </a:lnTo>
                  <a:lnTo>
                    <a:pt x="959" y="178"/>
                  </a:lnTo>
                  <a:lnTo>
                    <a:pt x="969" y="146"/>
                  </a:lnTo>
                  <a:lnTo>
                    <a:pt x="984" y="114"/>
                  </a:lnTo>
                  <a:lnTo>
                    <a:pt x="1003" y="86"/>
                  </a:lnTo>
                  <a:lnTo>
                    <a:pt x="1026" y="62"/>
                  </a:lnTo>
                  <a:lnTo>
                    <a:pt x="1052" y="41"/>
                  </a:lnTo>
                  <a:lnTo>
                    <a:pt x="1082" y="24"/>
                  </a:lnTo>
                  <a:lnTo>
                    <a:pt x="1113" y="11"/>
                  </a:lnTo>
                  <a:lnTo>
                    <a:pt x="1147" y="3"/>
                  </a:lnTo>
                  <a:lnTo>
                    <a:pt x="118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03"/>
            <p:cNvSpPr>
              <a:spLocks/>
            </p:cNvSpPr>
            <p:nvPr/>
          </p:nvSpPr>
          <p:spPr bwMode="auto">
            <a:xfrm>
              <a:off x="2646" y="2303"/>
              <a:ext cx="349" cy="35"/>
            </a:xfrm>
            <a:custGeom>
              <a:avLst/>
              <a:gdLst>
                <a:gd name="T0" fmla="*/ 52 w 1047"/>
                <a:gd name="T1" fmla="*/ 0 h 106"/>
                <a:gd name="T2" fmla="*/ 994 w 1047"/>
                <a:gd name="T3" fmla="*/ 0 h 106"/>
                <a:gd name="T4" fmla="*/ 1011 w 1047"/>
                <a:gd name="T5" fmla="*/ 3 h 106"/>
                <a:gd name="T6" fmla="*/ 1025 w 1047"/>
                <a:gd name="T7" fmla="*/ 11 h 106"/>
                <a:gd name="T8" fmla="*/ 1037 w 1047"/>
                <a:gd name="T9" fmla="*/ 22 h 106"/>
                <a:gd name="T10" fmla="*/ 1044 w 1047"/>
                <a:gd name="T11" fmla="*/ 36 h 106"/>
                <a:gd name="T12" fmla="*/ 1047 w 1047"/>
                <a:gd name="T13" fmla="*/ 53 h 106"/>
                <a:gd name="T14" fmla="*/ 1044 w 1047"/>
                <a:gd name="T15" fmla="*/ 70 h 106"/>
                <a:gd name="T16" fmla="*/ 1037 w 1047"/>
                <a:gd name="T17" fmla="*/ 84 h 106"/>
                <a:gd name="T18" fmla="*/ 1025 w 1047"/>
                <a:gd name="T19" fmla="*/ 96 h 106"/>
                <a:gd name="T20" fmla="*/ 1011 w 1047"/>
                <a:gd name="T21" fmla="*/ 103 h 106"/>
                <a:gd name="T22" fmla="*/ 994 w 1047"/>
                <a:gd name="T23" fmla="*/ 106 h 106"/>
                <a:gd name="T24" fmla="*/ 52 w 1047"/>
                <a:gd name="T25" fmla="*/ 106 h 106"/>
                <a:gd name="T26" fmla="*/ 36 w 1047"/>
                <a:gd name="T27" fmla="*/ 103 h 106"/>
                <a:gd name="T28" fmla="*/ 21 w 1047"/>
                <a:gd name="T29" fmla="*/ 96 h 106"/>
                <a:gd name="T30" fmla="*/ 10 w 1047"/>
                <a:gd name="T31" fmla="*/ 84 h 106"/>
                <a:gd name="T32" fmla="*/ 2 w 1047"/>
                <a:gd name="T33" fmla="*/ 70 h 106"/>
                <a:gd name="T34" fmla="*/ 0 w 1047"/>
                <a:gd name="T35" fmla="*/ 53 h 106"/>
                <a:gd name="T36" fmla="*/ 2 w 1047"/>
                <a:gd name="T37" fmla="*/ 36 h 106"/>
                <a:gd name="T38" fmla="*/ 10 w 1047"/>
                <a:gd name="T39" fmla="*/ 22 h 106"/>
                <a:gd name="T40" fmla="*/ 21 w 1047"/>
                <a:gd name="T41" fmla="*/ 11 h 106"/>
                <a:gd name="T42" fmla="*/ 36 w 1047"/>
                <a:gd name="T43" fmla="*/ 3 h 106"/>
                <a:gd name="T44" fmla="*/ 52 w 1047"/>
                <a:gd name="T45" fmla="*/ 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47" h="106">
                  <a:moveTo>
                    <a:pt x="52" y="0"/>
                  </a:moveTo>
                  <a:lnTo>
                    <a:pt x="994" y="0"/>
                  </a:lnTo>
                  <a:lnTo>
                    <a:pt x="1011" y="3"/>
                  </a:lnTo>
                  <a:lnTo>
                    <a:pt x="1025" y="11"/>
                  </a:lnTo>
                  <a:lnTo>
                    <a:pt x="1037" y="22"/>
                  </a:lnTo>
                  <a:lnTo>
                    <a:pt x="1044" y="36"/>
                  </a:lnTo>
                  <a:lnTo>
                    <a:pt x="1047" y="53"/>
                  </a:lnTo>
                  <a:lnTo>
                    <a:pt x="1044" y="70"/>
                  </a:lnTo>
                  <a:lnTo>
                    <a:pt x="1037" y="84"/>
                  </a:lnTo>
                  <a:lnTo>
                    <a:pt x="1025" y="96"/>
                  </a:lnTo>
                  <a:lnTo>
                    <a:pt x="1011" y="103"/>
                  </a:lnTo>
                  <a:lnTo>
                    <a:pt x="994" y="106"/>
                  </a:lnTo>
                  <a:lnTo>
                    <a:pt x="52" y="106"/>
                  </a:lnTo>
                  <a:lnTo>
                    <a:pt x="36" y="103"/>
                  </a:lnTo>
                  <a:lnTo>
                    <a:pt x="21" y="96"/>
                  </a:lnTo>
                  <a:lnTo>
                    <a:pt x="10" y="84"/>
                  </a:lnTo>
                  <a:lnTo>
                    <a:pt x="2" y="70"/>
                  </a:lnTo>
                  <a:lnTo>
                    <a:pt x="0" y="53"/>
                  </a:lnTo>
                  <a:lnTo>
                    <a:pt x="2" y="36"/>
                  </a:lnTo>
                  <a:lnTo>
                    <a:pt x="10" y="22"/>
                  </a:lnTo>
                  <a:lnTo>
                    <a:pt x="21" y="11"/>
                  </a:lnTo>
                  <a:lnTo>
                    <a:pt x="36" y="3"/>
                  </a:lnTo>
                  <a:lnTo>
                    <a:pt x="5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04"/>
            <p:cNvSpPr>
              <a:spLocks/>
            </p:cNvSpPr>
            <p:nvPr/>
          </p:nvSpPr>
          <p:spPr bwMode="auto">
            <a:xfrm>
              <a:off x="2646" y="2480"/>
              <a:ext cx="349" cy="35"/>
            </a:xfrm>
            <a:custGeom>
              <a:avLst/>
              <a:gdLst>
                <a:gd name="T0" fmla="*/ 52 w 1047"/>
                <a:gd name="T1" fmla="*/ 0 h 106"/>
                <a:gd name="T2" fmla="*/ 994 w 1047"/>
                <a:gd name="T3" fmla="*/ 0 h 106"/>
                <a:gd name="T4" fmla="*/ 1011 w 1047"/>
                <a:gd name="T5" fmla="*/ 2 h 106"/>
                <a:gd name="T6" fmla="*/ 1025 w 1047"/>
                <a:gd name="T7" fmla="*/ 11 h 106"/>
                <a:gd name="T8" fmla="*/ 1037 w 1047"/>
                <a:gd name="T9" fmla="*/ 22 h 106"/>
                <a:gd name="T10" fmla="*/ 1044 w 1047"/>
                <a:gd name="T11" fmla="*/ 37 h 106"/>
                <a:gd name="T12" fmla="*/ 1047 w 1047"/>
                <a:gd name="T13" fmla="*/ 53 h 106"/>
                <a:gd name="T14" fmla="*/ 1044 w 1047"/>
                <a:gd name="T15" fmla="*/ 70 h 106"/>
                <a:gd name="T16" fmla="*/ 1037 w 1047"/>
                <a:gd name="T17" fmla="*/ 84 h 106"/>
                <a:gd name="T18" fmla="*/ 1025 w 1047"/>
                <a:gd name="T19" fmla="*/ 96 h 106"/>
                <a:gd name="T20" fmla="*/ 1011 w 1047"/>
                <a:gd name="T21" fmla="*/ 103 h 106"/>
                <a:gd name="T22" fmla="*/ 994 w 1047"/>
                <a:gd name="T23" fmla="*/ 106 h 106"/>
                <a:gd name="T24" fmla="*/ 52 w 1047"/>
                <a:gd name="T25" fmla="*/ 106 h 106"/>
                <a:gd name="T26" fmla="*/ 36 w 1047"/>
                <a:gd name="T27" fmla="*/ 103 h 106"/>
                <a:gd name="T28" fmla="*/ 21 w 1047"/>
                <a:gd name="T29" fmla="*/ 96 h 106"/>
                <a:gd name="T30" fmla="*/ 10 w 1047"/>
                <a:gd name="T31" fmla="*/ 84 h 106"/>
                <a:gd name="T32" fmla="*/ 2 w 1047"/>
                <a:gd name="T33" fmla="*/ 70 h 106"/>
                <a:gd name="T34" fmla="*/ 0 w 1047"/>
                <a:gd name="T35" fmla="*/ 53 h 106"/>
                <a:gd name="T36" fmla="*/ 2 w 1047"/>
                <a:gd name="T37" fmla="*/ 37 h 106"/>
                <a:gd name="T38" fmla="*/ 10 w 1047"/>
                <a:gd name="T39" fmla="*/ 22 h 106"/>
                <a:gd name="T40" fmla="*/ 21 w 1047"/>
                <a:gd name="T41" fmla="*/ 11 h 106"/>
                <a:gd name="T42" fmla="*/ 36 w 1047"/>
                <a:gd name="T43" fmla="*/ 2 h 106"/>
                <a:gd name="T44" fmla="*/ 52 w 1047"/>
                <a:gd name="T45" fmla="*/ 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47" h="106">
                  <a:moveTo>
                    <a:pt x="52" y="0"/>
                  </a:moveTo>
                  <a:lnTo>
                    <a:pt x="994" y="0"/>
                  </a:lnTo>
                  <a:lnTo>
                    <a:pt x="1011" y="2"/>
                  </a:lnTo>
                  <a:lnTo>
                    <a:pt x="1025" y="11"/>
                  </a:lnTo>
                  <a:lnTo>
                    <a:pt x="1037" y="22"/>
                  </a:lnTo>
                  <a:lnTo>
                    <a:pt x="1044" y="37"/>
                  </a:lnTo>
                  <a:lnTo>
                    <a:pt x="1047" y="53"/>
                  </a:lnTo>
                  <a:lnTo>
                    <a:pt x="1044" y="70"/>
                  </a:lnTo>
                  <a:lnTo>
                    <a:pt x="1037" y="84"/>
                  </a:lnTo>
                  <a:lnTo>
                    <a:pt x="1025" y="96"/>
                  </a:lnTo>
                  <a:lnTo>
                    <a:pt x="1011" y="103"/>
                  </a:lnTo>
                  <a:lnTo>
                    <a:pt x="994" y="106"/>
                  </a:lnTo>
                  <a:lnTo>
                    <a:pt x="52" y="106"/>
                  </a:lnTo>
                  <a:lnTo>
                    <a:pt x="36" y="103"/>
                  </a:lnTo>
                  <a:lnTo>
                    <a:pt x="21" y="96"/>
                  </a:lnTo>
                  <a:lnTo>
                    <a:pt x="10" y="84"/>
                  </a:lnTo>
                  <a:lnTo>
                    <a:pt x="2" y="70"/>
                  </a:lnTo>
                  <a:lnTo>
                    <a:pt x="0" y="53"/>
                  </a:lnTo>
                  <a:lnTo>
                    <a:pt x="2" y="37"/>
                  </a:lnTo>
                  <a:lnTo>
                    <a:pt x="10" y="22"/>
                  </a:lnTo>
                  <a:lnTo>
                    <a:pt x="21" y="11"/>
                  </a:lnTo>
                  <a:lnTo>
                    <a:pt x="36" y="2"/>
                  </a:lnTo>
                  <a:lnTo>
                    <a:pt x="5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05"/>
            <p:cNvSpPr>
              <a:spLocks/>
            </p:cNvSpPr>
            <p:nvPr/>
          </p:nvSpPr>
          <p:spPr bwMode="auto">
            <a:xfrm>
              <a:off x="2646" y="2126"/>
              <a:ext cx="349" cy="35"/>
            </a:xfrm>
            <a:custGeom>
              <a:avLst/>
              <a:gdLst>
                <a:gd name="T0" fmla="*/ 52 w 1047"/>
                <a:gd name="T1" fmla="*/ 0 h 105"/>
                <a:gd name="T2" fmla="*/ 994 w 1047"/>
                <a:gd name="T3" fmla="*/ 0 h 105"/>
                <a:gd name="T4" fmla="*/ 1011 w 1047"/>
                <a:gd name="T5" fmla="*/ 2 h 105"/>
                <a:gd name="T6" fmla="*/ 1025 w 1047"/>
                <a:gd name="T7" fmla="*/ 10 h 105"/>
                <a:gd name="T8" fmla="*/ 1037 w 1047"/>
                <a:gd name="T9" fmla="*/ 21 h 105"/>
                <a:gd name="T10" fmla="*/ 1044 w 1047"/>
                <a:gd name="T11" fmla="*/ 36 h 105"/>
                <a:gd name="T12" fmla="*/ 1047 w 1047"/>
                <a:gd name="T13" fmla="*/ 52 h 105"/>
                <a:gd name="T14" fmla="*/ 1044 w 1047"/>
                <a:gd name="T15" fmla="*/ 69 h 105"/>
                <a:gd name="T16" fmla="*/ 1037 w 1047"/>
                <a:gd name="T17" fmla="*/ 83 h 105"/>
                <a:gd name="T18" fmla="*/ 1025 w 1047"/>
                <a:gd name="T19" fmla="*/ 95 h 105"/>
                <a:gd name="T20" fmla="*/ 1011 w 1047"/>
                <a:gd name="T21" fmla="*/ 102 h 105"/>
                <a:gd name="T22" fmla="*/ 994 w 1047"/>
                <a:gd name="T23" fmla="*/ 105 h 105"/>
                <a:gd name="T24" fmla="*/ 52 w 1047"/>
                <a:gd name="T25" fmla="*/ 105 h 105"/>
                <a:gd name="T26" fmla="*/ 36 w 1047"/>
                <a:gd name="T27" fmla="*/ 102 h 105"/>
                <a:gd name="T28" fmla="*/ 21 w 1047"/>
                <a:gd name="T29" fmla="*/ 95 h 105"/>
                <a:gd name="T30" fmla="*/ 10 w 1047"/>
                <a:gd name="T31" fmla="*/ 83 h 105"/>
                <a:gd name="T32" fmla="*/ 2 w 1047"/>
                <a:gd name="T33" fmla="*/ 69 h 105"/>
                <a:gd name="T34" fmla="*/ 0 w 1047"/>
                <a:gd name="T35" fmla="*/ 52 h 105"/>
                <a:gd name="T36" fmla="*/ 2 w 1047"/>
                <a:gd name="T37" fmla="*/ 36 h 105"/>
                <a:gd name="T38" fmla="*/ 10 w 1047"/>
                <a:gd name="T39" fmla="*/ 21 h 105"/>
                <a:gd name="T40" fmla="*/ 21 w 1047"/>
                <a:gd name="T41" fmla="*/ 10 h 105"/>
                <a:gd name="T42" fmla="*/ 36 w 1047"/>
                <a:gd name="T43" fmla="*/ 2 h 105"/>
                <a:gd name="T44" fmla="*/ 52 w 1047"/>
                <a:gd name="T45" fmla="*/ 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47" h="105">
                  <a:moveTo>
                    <a:pt x="52" y="0"/>
                  </a:moveTo>
                  <a:lnTo>
                    <a:pt x="994" y="0"/>
                  </a:lnTo>
                  <a:lnTo>
                    <a:pt x="1011" y="2"/>
                  </a:lnTo>
                  <a:lnTo>
                    <a:pt x="1025" y="10"/>
                  </a:lnTo>
                  <a:lnTo>
                    <a:pt x="1037" y="21"/>
                  </a:lnTo>
                  <a:lnTo>
                    <a:pt x="1044" y="36"/>
                  </a:lnTo>
                  <a:lnTo>
                    <a:pt x="1047" y="52"/>
                  </a:lnTo>
                  <a:lnTo>
                    <a:pt x="1044" y="69"/>
                  </a:lnTo>
                  <a:lnTo>
                    <a:pt x="1037" y="83"/>
                  </a:lnTo>
                  <a:lnTo>
                    <a:pt x="1025" y="95"/>
                  </a:lnTo>
                  <a:lnTo>
                    <a:pt x="1011" y="102"/>
                  </a:lnTo>
                  <a:lnTo>
                    <a:pt x="994" y="105"/>
                  </a:lnTo>
                  <a:lnTo>
                    <a:pt x="52" y="105"/>
                  </a:lnTo>
                  <a:lnTo>
                    <a:pt x="36" y="102"/>
                  </a:lnTo>
                  <a:lnTo>
                    <a:pt x="21" y="95"/>
                  </a:lnTo>
                  <a:lnTo>
                    <a:pt x="10" y="83"/>
                  </a:lnTo>
                  <a:lnTo>
                    <a:pt x="2" y="69"/>
                  </a:lnTo>
                  <a:lnTo>
                    <a:pt x="0" y="52"/>
                  </a:lnTo>
                  <a:lnTo>
                    <a:pt x="2" y="36"/>
                  </a:lnTo>
                  <a:lnTo>
                    <a:pt x="10" y="21"/>
                  </a:lnTo>
                  <a:lnTo>
                    <a:pt x="21" y="10"/>
                  </a:lnTo>
                  <a:lnTo>
                    <a:pt x="36" y="2"/>
                  </a:lnTo>
                  <a:lnTo>
                    <a:pt x="5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206"/>
            <p:cNvSpPr>
              <a:spLocks/>
            </p:cNvSpPr>
            <p:nvPr/>
          </p:nvSpPr>
          <p:spPr bwMode="auto">
            <a:xfrm>
              <a:off x="2646" y="2228"/>
              <a:ext cx="349" cy="35"/>
            </a:xfrm>
            <a:custGeom>
              <a:avLst/>
              <a:gdLst>
                <a:gd name="T0" fmla="*/ 52 w 1047"/>
                <a:gd name="T1" fmla="*/ 0 h 105"/>
                <a:gd name="T2" fmla="*/ 994 w 1047"/>
                <a:gd name="T3" fmla="*/ 0 h 105"/>
                <a:gd name="T4" fmla="*/ 1011 w 1047"/>
                <a:gd name="T5" fmla="*/ 3 h 105"/>
                <a:gd name="T6" fmla="*/ 1025 w 1047"/>
                <a:gd name="T7" fmla="*/ 10 h 105"/>
                <a:gd name="T8" fmla="*/ 1037 w 1047"/>
                <a:gd name="T9" fmla="*/ 22 h 105"/>
                <a:gd name="T10" fmla="*/ 1044 w 1047"/>
                <a:gd name="T11" fmla="*/ 36 h 105"/>
                <a:gd name="T12" fmla="*/ 1047 w 1047"/>
                <a:gd name="T13" fmla="*/ 53 h 105"/>
                <a:gd name="T14" fmla="*/ 1044 w 1047"/>
                <a:gd name="T15" fmla="*/ 69 h 105"/>
                <a:gd name="T16" fmla="*/ 1037 w 1047"/>
                <a:gd name="T17" fmla="*/ 84 h 105"/>
                <a:gd name="T18" fmla="*/ 1025 w 1047"/>
                <a:gd name="T19" fmla="*/ 95 h 105"/>
                <a:gd name="T20" fmla="*/ 1011 w 1047"/>
                <a:gd name="T21" fmla="*/ 103 h 105"/>
                <a:gd name="T22" fmla="*/ 994 w 1047"/>
                <a:gd name="T23" fmla="*/ 105 h 105"/>
                <a:gd name="T24" fmla="*/ 52 w 1047"/>
                <a:gd name="T25" fmla="*/ 105 h 105"/>
                <a:gd name="T26" fmla="*/ 36 w 1047"/>
                <a:gd name="T27" fmla="*/ 103 h 105"/>
                <a:gd name="T28" fmla="*/ 21 w 1047"/>
                <a:gd name="T29" fmla="*/ 95 h 105"/>
                <a:gd name="T30" fmla="*/ 10 w 1047"/>
                <a:gd name="T31" fmla="*/ 84 h 105"/>
                <a:gd name="T32" fmla="*/ 2 w 1047"/>
                <a:gd name="T33" fmla="*/ 69 h 105"/>
                <a:gd name="T34" fmla="*/ 0 w 1047"/>
                <a:gd name="T35" fmla="*/ 53 h 105"/>
                <a:gd name="T36" fmla="*/ 2 w 1047"/>
                <a:gd name="T37" fmla="*/ 36 h 105"/>
                <a:gd name="T38" fmla="*/ 10 w 1047"/>
                <a:gd name="T39" fmla="*/ 22 h 105"/>
                <a:gd name="T40" fmla="*/ 21 w 1047"/>
                <a:gd name="T41" fmla="*/ 10 h 105"/>
                <a:gd name="T42" fmla="*/ 36 w 1047"/>
                <a:gd name="T43" fmla="*/ 3 h 105"/>
                <a:gd name="T44" fmla="*/ 52 w 1047"/>
                <a:gd name="T45" fmla="*/ 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47" h="105">
                  <a:moveTo>
                    <a:pt x="52" y="0"/>
                  </a:moveTo>
                  <a:lnTo>
                    <a:pt x="994" y="0"/>
                  </a:lnTo>
                  <a:lnTo>
                    <a:pt x="1011" y="3"/>
                  </a:lnTo>
                  <a:lnTo>
                    <a:pt x="1025" y="10"/>
                  </a:lnTo>
                  <a:lnTo>
                    <a:pt x="1037" y="22"/>
                  </a:lnTo>
                  <a:lnTo>
                    <a:pt x="1044" y="36"/>
                  </a:lnTo>
                  <a:lnTo>
                    <a:pt x="1047" y="53"/>
                  </a:lnTo>
                  <a:lnTo>
                    <a:pt x="1044" y="69"/>
                  </a:lnTo>
                  <a:lnTo>
                    <a:pt x="1037" y="84"/>
                  </a:lnTo>
                  <a:lnTo>
                    <a:pt x="1025" y="95"/>
                  </a:lnTo>
                  <a:lnTo>
                    <a:pt x="1011" y="103"/>
                  </a:lnTo>
                  <a:lnTo>
                    <a:pt x="994" y="105"/>
                  </a:lnTo>
                  <a:lnTo>
                    <a:pt x="52" y="105"/>
                  </a:lnTo>
                  <a:lnTo>
                    <a:pt x="36" y="103"/>
                  </a:lnTo>
                  <a:lnTo>
                    <a:pt x="21" y="95"/>
                  </a:lnTo>
                  <a:lnTo>
                    <a:pt x="10" y="84"/>
                  </a:lnTo>
                  <a:lnTo>
                    <a:pt x="2" y="69"/>
                  </a:lnTo>
                  <a:lnTo>
                    <a:pt x="0" y="53"/>
                  </a:lnTo>
                  <a:lnTo>
                    <a:pt x="2" y="36"/>
                  </a:lnTo>
                  <a:lnTo>
                    <a:pt x="10" y="22"/>
                  </a:lnTo>
                  <a:lnTo>
                    <a:pt x="21" y="10"/>
                  </a:lnTo>
                  <a:lnTo>
                    <a:pt x="36" y="3"/>
                  </a:lnTo>
                  <a:lnTo>
                    <a:pt x="5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207"/>
            <p:cNvSpPr>
              <a:spLocks/>
            </p:cNvSpPr>
            <p:nvPr/>
          </p:nvSpPr>
          <p:spPr bwMode="auto">
            <a:xfrm>
              <a:off x="2646" y="2405"/>
              <a:ext cx="349" cy="35"/>
            </a:xfrm>
            <a:custGeom>
              <a:avLst/>
              <a:gdLst>
                <a:gd name="T0" fmla="*/ 52 w 1047"/>
                <a:gd name="T1" fmla="*/ 0 h 106"/>
                <a:gd name="T2" fmla="*/ 994 w 1047"/>
                <a:gd name="T3" fmla="*/ 0 h 106"/>
                <a:gd name="T4" fmla="*/ 1011 w 1047"/>
                <a:gd name="T5" fmla="*/ 3 h 106"/>
                <a:gd name="T6" fmla="*/ 1025 w 1047"/>
                <a:gd name="T7" fmla="*/ 11 h 106"/>
                <a:gd name="T8" fmla="*/ 1037 w 1047"/>
                <a:gd name="T9" fmla="*/ 22 h 106"/>
                <a:gd name="T10" fmla="*/ 1044 w 1047"/>
                <a:gd name="T11" fmla="*/ 36 h 106"/>
                <a:gd name="T12" fmla="*/ 1047 w 1047"/>
                <a:gd name="T13" fmla="*/ 53 h 106"/>
                <a:gd name="T14" fmla="*/ 1044 w 1047"/>
                <a:gd name="T15" fmla="*/ 70 h 106"/>
                <a:gd name="T16" fmla="*/ 1037 w 1047"/>
                <a:gd name="T17" fmla="*/ 84 h 106"/>
                <a:gd name="T18" fmla="*/ 1025 w 1047"/>
                <a:gd name="T19" fmla="*/ 96 h 106"/>
                <a:gd name="T20" fmla="*/ 1011 w 1047"/>
                <a:gd name="T21" fmla="*/ 103 h 106"/>
                <a:gd name="T22" fmla="*/ 994 w 1047"/>
                <a:gd name="T23" fmla="*/ 106 h 106"/>
                <a:gd name="T24" fmla="*/ 52 w 1047"/>
                <a:gd name="T25" fmla="*/ 106 h 106"/>
                <a:gd name="T26" fmla="*/ 36 w 1047"/>
                <a:gd name="T27" fmla="*/ 103 h 106"/>
                <a:gd name="T28" fmla="*/ 21 w 1047"/>
                <a:gd name="T29" fmla="*/ 96 h 106"/>
                <a:gd name="T30" fmla="*/ 10 w 1047"/>
                <a:gd name="T31" fmla="*/ 84 h 106"/>
                <a:gd name="T32" fmla="*/ 2 w 1047"/>
                <a:gd name="T33" fmla="*/ 70 h 106"/>
                <a:gd name="T34" fmla="*/ 0 w 1047"/>
                <a:gd name="T35" fmla="*/ 53 h 106"/>
                <a:gd name="T36" fmla="*/ 2 w 1047"/>
                <a:gd name="T37" fmla="*/ 36 h 106"/>
                <a:gd name="T38" fmla="*/ 10 w 1047"/>
                <a:gd name="T39" fmla="*/ 22 h 106"/>
                <a:gd name="T40" fmla="*/ 21 w 1047"/>
                <a:gd name="T41" fmla="*/ 11 h 106"/>
                <a:gd name="T42" fmla="*/ 36 w 1047"/>
                <a:gd name="T43" fmla="*/ 3 h 106"/>
                <a:gd name="T44" fmla="*/ 52 w 1047"/>
                <a:gd name="T45" fmla="*/ 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47" h="106">
                  <a:moveTo>
                    <a:pt x="52" y="0"/>
                  </a:moveTo>
                  <a:lnTo>
                    <a:pt x="994" y="0"/>
                  </a:lnTo>
                  <a:lnTo>
                    <a:pt x="1011" y="3"/>
                  </a:lnTo>
                  <a:lnTo>
                    <a:pt x="1025" y="11"/>
                  </a:lnTo>
                  <a:lnTo>
                    <a:pt x="1037" y="22"/>
                  </a:lnTo>
                  <a:lnTo>
                    <a:pt x="1044" y="36"/>
                  </a:lnTo>
                  <a:lnTo>
                    <a:pt x="1047" y="53"/>
                  </a:lnTo>
                  <a:lnTo>
                    <a:pt x="1044" y="70"/>
                  </a:lnTo>
                  <a:lnTo>
                    <a:pt x="1037" y="84"/>
                  </a:lnTo>
                  <a:lnTo>
                    <a:pt x="1025" y="96"/>
                  </a:lnTo>
                  <a:lnTo>
                    <a:pt x="1011" y="103"/>
                  </a:lnTo>
                  <a:lnTo>
                    <a:pt x="994" y="106"/>
                  </a:lnTo>
                  <a:lnTo>
                    <a:pt x="52" y="106"/>
                  </a:lnTo>
                  <a:lnTo>
                    <a:pt x="36" y="103"/>
                  </a:lnTo>
                  <a:lnTo>
                    <a:pt x="21" y="96"/>
                  </a:lnTo>
                  <a:lnTo>
                    <a:pt x="10" y="84"/>
                  </a:lnTo>
                  <a:lnTo>
                    <a:pt x="2" y="70"/>
                  </a:lnTo>
                  <a:lnTo>
                    <a:pt x="0" y="53"/>
                  </a:lnTo>
                  <a:lnTo>
                    <a:pt x="2" y="36"/>
                  </a:lnTo>
                  <a:lnTo>
                    <a:pt x="10" y="22"/>
                  </a:lnTo>
                  <a:lnTo>
                    <a:pt x="21" y="11"/>
                  </a:lnTo>
                  <a:lnTo>
                    <a:pt x="36" y="3"/>
                  </a:lnTo>
                  <a:lnTo>
                    <a:pt x="5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208"/>
            <p:cNvSpPr>
              <a:spLocks/>
            </p:cNvSpPr>
            <p:nvPr/>
          </p:nvSpPr>
          <p:spPr bwMode="auto">
            <a:xfrm>
              <a:off x="2646" y="2051"/>
              <a:ext cx="349" cy="36"/>
            </a:xfrm>
            <a:custGeom>
              <a:avLst/>
              <a:gdLst>
                <a:gd name="T0" fmla="*/ 52 w 1047"/>
                <a:gd name="T1" fmla="*/ 0 h 106"/>
                <a:gd name="T2" fmla="*/ 994 w 1047"/>
                <a:gd name="T3" fmla="*/ 0 h 106"/>
                <a:gd name="T4" fmla="*/ 1011 w 1047"/>
                <a:gd name="T5" fmla="*/ 3 h 106"/>
                <a:gd name="T6" fmla="*/ 1025 w 1047"/>
                <a:gd name="T7" fmla="*/ 10 h 106"/>
                <a:gd name="T8" fmla="*/ 1037 w 1047"/>
                <a:gd name="T9" fmla="*/ 22 h 106"/>
                <a:gd name="T10" fmla="*/ 1044 w 1047"/>
                <a:gd name="T11" fmla="*/ 36 h 106"/>
                <a:gd name="T12" fmla="*/ 1047 w 1047"/>
                <a:gd name="T13" fmla="*/ 53 h 106"/>
                <a:gd name="T14" fmla="*/ 1044 w 1047"/>
                <a:gd name="T15" fmla="*/ 70 h 106"/>
                <a:gd name="T16" fmla="*/ 1037 w 1047"/>
                <a:gd name="T17" fmla="*/ 84 h 106"/>
                <a:gd name="T18" fmla="*/ 1025 w 1047"/>
                <a:gd name="T19" fmla="*/ 95 h 106"/>
                <a:gd name="T20" fmla="*/ 1011 w 1047"/>
                <a:gd name="T21" fmla="*/ 103 h 106"/>
                <a:gd name="T22" fmla="*/ 994 w 1047"/>
                <a:gd name="T23" fmla="*/ 106 h 106"/>
                <a:gd name="T24" fmla="*/ 52 w 1047"/>
                <a:gd name="T25" fmla="*/ 106 h 106"/>
                <a:gd name="T26" fmla="*/ 36 w 1047"/>
                <a:gd name="T27" fmla="*/ 103 h 106"/>
                <a:gd name="T28" fmla="*/ 21 w 1047"/>
                <a:gd name="T29" fmla="*/ 95 h 106"/>
                <a:gd name="T30" fmla="*/ 10 w 1047"/>
                <a:gd name="T31" fmla="*/ 84 h 106"/>
                <a:gd name="T32" fmla="*/ 2 w 1047"/>
                <a:gd name="T33" fmla="*/ 70 h 106"/>
                <a:gd name="T34" fmla="*/ 0 w 1047"/>
                <a:gd name="T35" fmla="*/ 53 h 106"/>
                <a:gd name="T36" fmla="*/ 2 w 1047"/>
                <a:gd name="T37" fmla="*/ 36 h 106"/>
                <a:gd name="T38" fmla="*/ 10 w 1047"/>
                <a:gd name="T39" fmla="*/ 22 h 106"/>
                <a:gd name="T40" fmla="*/ 21 w 1047"/>
                <a:gd name="T41" fmla="*/ 10 h 106"/>
                <a:gd name="T42" fmla="*/ 36 w 1047"/>
                <a:gd name="T43" fmla="*/ 3 h 106"/>
                <a:gd name="T44" fmla="*/ 52 w 1047"/>
                <a:gd name="T45" fmla="*/ 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47" h="106">
                  <a:moveTo>
                    <a:pt x="52" y="0"/>
                  </a:moveTo>
                  <a:lnTo>
                    <a:pt x="994" y="0"/>
                  </a:lnTo>
                  <a:lnTo>
                    <a:pt x="1011" y="3"/>
                  </a:lnTo>
                  <a:lnTo>
                    <a:pt x="1025" y="10"/>
                  </a:lnTo>
                  <a:lnTo>
                    <a:pt x="1037" y="22"/>
                  </a:lnTo>
                  <a:lnTo>
                    <a:pt x="1044" y="36"/>
                  </a:lnTo>
                  <a:lnTo>
                    <a:pt x="1047" y="53"/>
                  </a:lnTo>
                  <a:lnTo>
                    <a:pt x="1044" y="70"/>
                  </a:lnTo>
                  <a:lnTo>
                    <a:pt x="1037" y="84"/>
                  </a:lnTo>
                  <a:lnTo>
                    <a:pt x="1025" y="95"/>
                  </a:lnTo>
                  <a:lnTo>
                    <a:pt x="1011" y="103"/>
                  </a:lnTo>
                  <a:lnTo>
                    <a:pt x="994" y="106"/>
                  </a:lnTo>
                  <a:lnTo>
                    <a:pt x="52" y="106"/>
                  </a:lnTo>
                  <a:lnTo>
                    <a:pt x="36" y="103"/>
                  </a:lnTo>
                  <a:lnTo>
                    <a:pt x="21" y="95"/>
                  </a:lnTo>
                  <a:lnTo>
                    <a:pt x="10" y="84"/>
                  </a:lnTo>
                  <a:lnTo>
                    <a:pt x="2" y="70"/>
                  </a:lnTo>
                  <a:lnTo>
                    <a:pt x="0" y="53"/>
                  </a:lnTo>
                  <a:lnTo>
                    <a:pt x="2" y="36"/>
                  </a:lnTo>
                  <a:lnTo>
                    <a:pt x="10" y="22"/>
                  </a:lnTo>
                  <a:lnTo>
                    <a:pt x="21" y="10"/>
                  </a:lnTo>
                  <a:lnTo>
                    <a:pt x="36" y="3"/>
                  </a:lnTo>
                  <a:lnTo>
                    <a:pt x="5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09"/>
            <p:cNvSpPr>
              <a:spLocks/>
            </p:cNvSpPr>
            <p:nvPr/>
          </p:nvSpPr>
          <p:spPr bwMode="auto">
            <a:xfrm>
              <a:off x="2646" y="1959"/>
              <a:ext cx="149" cy="35"/>
            </a:xfrm>
            <a:custGeom>
              <a:avLst/>
              <a:gdLst>
                <a:gd name="T0" fmla="*/ 52 w 449"/>
                <a:gd name="T1" fmla="*/ 0 h 105"/>
                <a:gd name="T2" fmla="*/ 396 w 449"/>
                <a:gd name="T3" fmla="*/ 0 h 105"/>
                <a:gd name="T4" fmla="*/ 413 w 449"/>
                <a:gd name="T5" fmla="*/ 3 h 105"/>
                <a:gd name="T6" fmla="*/ 427 w 449"/>
                <a:gd name="T7" fmla="*/ 10 h 105"/>
                <a:gd name="T8" fmla="*/ 439 w 449"/>
                <a:gd name="T9" fmla="*/ 21 h 105"/>
                <a:gd name="T10" fmla="*/ 446 w 449"/>
                <a:gd name="T11" fmla="*/ 36 h 105"/>
                <a:gd name="T12" fmla="*/ 449 w 449"/>
                <a:gd name="T13" fmla="*/ 52 h 105"/>
                <a:gd name="T14" fmla="*/ 446 w 449"/>
                <a:gd name="T15" fmla="*/ 69 h 105"/>
                <a:gd name="T16" fmla="*/ 439 w 449"/>
                <a:gd name="T17" fmla="*/ 84 h 105"/>
                <a:gd name="T18" fmla="*/ 427 w 449"/>
                <a:gd name="T19" fmla="*/ 95 h 105"/>
                <a:gd name="T20" fmla="*/ 413 w 449"/>
                <a:gd name="T21" fmla="*/ 102 h 105"/>
                <a:gd name="T22" fmla="*/ 396 w 449"/>
                <a:gd name="T23" fmla="*/ 105 h 105"/>
                <a:gd name="T24" fmla="*/ 52 w 449"/>
                <a:gd name="T25" fmla="*/ 105 h 105"/>
                <a:gd name="T26" fmla="*/ 36 w 449"/>
                <a:gd name="T27" fmla="*/ 102 h 105"/>
                <a:gd name="T28" fmla="*/ 21 w 449"/>
                <a:gd name="T29" fmla="*/ 95 h 105"/>
                <a:gd name="T30" fmla="*/ 10 w 449"/>
                <a:gd name="T31" fmla="*/ 84 h 105"/>
                <a:gd name="T32" fmla="*/ 2 w 449"/>
                <a:gd name="T33" fmla="*/ 69 h 105"/>
                <a:gd name="T34" fmla="*/ 0 w 449"/>
                <a:gd name="T35" fmla="*/ 52 h 105"/>
                <a:gd name="T36" fmla="*/ 2 w 449"/>
                <a:gd name="T37" fmla="*/ 36 h 105"/>
                <a:gd name="T38" fmla="*/ 10 w 449"/>
                <a:gd name="T39" fmla="*/ 21 h 105"/>
                <a:gd name="T40" fmla="*/ 21 w 449"/>
                <a:gd name="T41" fmla="*/ 10 h 105"/>
                <a:gd name="T42" fmla="*/ 36 w 449"/>
                <a:gd name="T43" fmla="*/ 3 h 105"/>
                <a:gd name="T44" fmla="*/ 52 w 449"/>
                <a:gd name="T45" fmla="*/ 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9" h="105">
                  <a:moveTo>
                    <a:pt x="52" y="0"/>
                  </a:moveTo>
                  <a:lnTo>
                    <a:pt x="396" y="0"/>
                  </a:lnTo>
                  <a:lnTo>
                    <a:pt x="413" y="3"/>
                  </a:lnTo>
                  <a:lnTo>
                    <a:pt x="427" y="10"/>
                  </a:lnTo>
                  <a:lnTo>
                    <a:pt x="439" y="21"/>
                  </a:lnTo>
                  <a:lnTo>
                    <a:pt x="446" y="36"/>
                  </a:lnTo>
                  <a:lnTo>
                    <a:pt x="449" y="52"/>
                  </a:lnTo>
                  <a:lnTo>
                    <a:pt x="446" y="69"/>
                  </a:lnTo>
                  <a:lnTo>
                    <a:pt x="439" y="84"/>
                  </a:lnTo>
                  <a:lnTo>
                    <a:pt x="427" y="95"/>
                  </a:lnTo>
                  <a:lnTo>
                    <a:pt x="413" y="102"/>
                  </a:lnTo>
                  <a:lnTo>
                    <a:pt x="396" y="105"/>
                  </a:lnTo>
                  <a:lnTo>
                    <a:pt x="52" y="105"/>
                  </a:lnTo>
                  <a:lnTo>
                    <a:pt x="36" y="102"/>
                  </a:lnTo>
                  <a:lnTo>
                    <a:pt x="21" y="95"/>
                  </a:lnTo>
                  <a:lnTo>
                    <a:pt x="10" y="84"/>
                  </a:lnTo>
                  <a:lnTo>
                    <a:pt x="2" y="69"/>
                  </a:lnTo>
                  <a:lnTo>
                    <a:pt x="0" y="52"/>
                  </a:lnTo>
                  <a:lnTo>
                    <a:pt x="2" y="36"/>
                  </a:lnTo>
                  <a:lnTo>
                    <a:pt x="10" y="21"/>
                  </a:lnTo>
                  <a:lnTo>
                    <a:pt x="21" y="10"/>
                  </a:lnTo>
                  <a:lnTo>
                    <a:pt x="36" y="3"/>
                  </a:lnTo>
                  <a:lnTo>
                    <a:pt x="5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10"/>
            <p:cNvSpPr>
              <a:spLocks/>
            </p:cNvSpPr>
            <p:nvPr/>
          </p:nvSpPr>
          <p:spPr bwMode="auto">
            <a:xfrm>
              <a:off x="3010" y="2210"/>
              <a:ext cx="110" cy="129"/>
            </a:xfrm>
            <a:custGeom>
              <a:avLst/>
              <a:gdLst>
                <a:gd name="T0" fmla="*/ 277 w 330"/>
                <a:gd name="T1" fmla="*/ 0 h 388"/>
                <a:gd name="T2" fmla="*/ 290 w 330"/>
                <a:gd name="T3" fmla="*/ 2 h 388"/>
                <a:gd name="T4" fmla="*/ 303 w 330"/>
                <a:gd name="T5" fmla="*/ 7 h 388"/>
                <a:gd name="T6" fmla="*/ 314 w 330"/>
                <a:gd name="T7" fmla="*/ 16 h 388"/>
                <a:gd name="T8" fmla="*/ 323 w 330"/>
                <a:gd name="T9" fmla="*/ 27 h 388"/>
                <a:gd name="T10" fmla="*/ 328 w 330"/>
                <a:gd name="T11" fmla="*/ 39 h 388"/>
                <a:gd name="T12" fmla="*/ 330 w 330"/>
                <a:gd name="T13" fmla="*/ 53 h 388"/>
                <a:gd name="T14" fmla="*/ 328 w 330"/>
                <a:gd name="T15" fmla="*/ 66 h 388"/>
                <a:gd name="T16" fmla="*/ 323 w 330"/>
                <a:gd name="T17" fmla="*/ 79 h 388"/>
                <a:gd name="T18" fmla="*/ 160 w 330"/>
                <a:gd name="T19" fmla="*/ 362 h 388"/>
                <a:gd name="T20" fmla="*/ 152 w 330"/>
                <a:gd name="T21" fmla="*/ 373 h 388"/>
                <a:gd name="T22" fmla="*/ 141 w 330"/>
                <a:gd name="T23" fmla="*/ 381 h 388"/>
                <a:gd name="T24" fmla="*/ 128 w 330"/>
                <a:gd name="T25" fmla="*/ 387 h 388"/>
                <a:gd name="T26" fmla="*/ 114 w 330"/>
                <a:gd name="T27" fmla="*/ 388 h 388"/>
                <a:gd name="T28" fmla="*/ 113 w 330"/>
                <a:gd name="T29" fmla="*/ 388 h 388"/>
                <a:gd name="T30" fmla="*/ 99 w 330"/>
                <a:gd name="T31" fmla="*/ 386 h 388"/>
                <a:gd name="T32" fmla="*/ 87 w 330"/>
                <a:gd name="T33" fmla="*/ 381 h 388"/>
                <a:gd name="T34" fmla="*/ 76 w 330"/>
                <a:gd name="T35" fmla="*/ 372 h 388"/>
                <a:gd name="T36" fmla="*/ 68 w 330"/>
                <a:gd name="T37" fmla="*/ 360 h 388"/>
                <a:gd name="T38" fmla="*/ 6 w 330"/>
                <a:gd name="T39" fmla="*/ 240 h 388"/>
                <a:gd name="T40" fmla="*/ 1 w 330"/>
                <a:gd name="T41" fmla="*/ 227 h 388"/>
                <a:gd name="T42" fmla="*/ 0 w 330"/>
                <a:gd name="T43" fmla="*/ 214 h 388"/>
                <a:gd name="T44" fmla="*/ 2 w 330"/>
                <a:gd name="T45" fmla="*/ 200 h 388"/>
                <a:gd name="T46" fmla="*/ 8 w 330"/>
                <a:gd name="T47" fmla="*/ 188 h 388"/>
                <a:gd name="T48" fmla="*/ 16 w 330"/>
                <a:gd name="T49" fmla="*/ 178 h 388"/>
                <a:gd name="T50" fmla="*/ 28 w 330"/>
                <a:gd name="T51" fmla="*/ 169 h 388"/>
                <a:gd name="T52" fmla="*/ 41 w 330"/>
                <a:gd name="T53" fmla="*/ 165 h 388"/>
                <a:gd name="T54" fmla="*/ 55 w 330"/>
                <a:gd name="T55" fmla="*/ 163 h 388"/>
                <a:gd name="T56" fmla="*/ 68 w 330"/>
                <a:gd name="T57" fmla="*/ 166 h 388"/>
                <a:gd name="T58" fmla="*/ 80 w 330"/>
                <a:gd name="T59" fmla="*/ 171 h 388"/>
                <a:gd name="T60" fmla="*/ 91 w 330"/>
                <a:gd name="T61" fmla="*/ 180 h 388"/>
                <a:gd name="T62" fmla="*/ 99 w 330"/>
                <a:gd name="T63" fmla="*/ 192 h 388"/>
                <a:gd name="T64" fmla="*/ 117 w 330"/>
                <a:gd name="T65" fmla="*/ 226 h 388"/>
                <a:gd name="T66" fmla="*/ 231 w 330"/>
                <a:gd name="T67" fmla="*/ 27 h 388"/>
                <a:gd name="T68" fmla="*/ 240 w 330"/>
                <a:gd name="T69" fmla="*/ 15 h 388"/>
                <a:gd name="T70" fmla="*/ 251 w 330"/>
                <a:gd name="T71" fmla="*/ 7 h 388"/>
                <a:gd name="T72" fmla="*/ 263 w 330"/>
                <a:gd name="T73" fmla="*/ 2 h 388"/>
                <a:gd name="T74" fmla="*/ 277 w 330"/>
                <a:gd name="T75" fmla="*/ 0 h 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30" h="388">
                  <a:moveTo>
                    <a:pt x="277" y="0"/>
                  </a:moveTo>
                  <a:lnTo>
                    <a:pt x="290" y="2"/>
                  </a:lnTo>
                  <a:lnTo>
                    <a:pt x="303" y="7"/>
                  </a:lnTo>
                  <a:lnTo>
                    <a:pt x="314" y="16"/>
                  </a:lnTo>
                  <a:lnTo>
                    <a:pt x="323" y="27"/>
                  </a:lnTo>
                  <a:lnTo>
                    <a:pt x="328" y="39"/>
                  </a:lnTo>
                  <a:lnTo>
                    <a:pt x="330" y="53"/>
                  </a:lnTo>
                  <a:lnTo>
                    <a:pt x="328" y="66"/>
                  </a:lnTo>
                  <a:lnTo>
                    <a:pt x="323" y="79"/>
                  </a:lnTo>
                  <a:lnTo>
                    <a:pt x="160" y="362"/>
                  </a:lnTo>
                  <a:lnTo>
                    <a:pt x="152" y="373"/>
                  </a:lnTo>
                  <a:lnTo>
                    <a:pt x="141" y="381"/>
                  </a:lnTo>
                  <a:lnTo>
                    <a:pt x="128" y="387"/>
                  </a:lnTo>
                  <a:lnTo>
                    <a:pt x="114" y="388"/>
                  </a:lnTo>
                  <a:lnTo>
                    <a:pt x="113" y="388"/>
                  </a:lnTo>
                  <a:lnTo>
                    <a:pt x="99" y="386"/>
                  </a:lnTo>
                  <a:lnTo>
                    <a:pt x="87" y="381"/>
                  </a:lnTo>
                  <a:lnTo>
                    <a:pt x="76" y="372"/>
                  </a:lnTo>
                  <a:lnTo>
                    <a:pt x="68" y="360"/>
                  </a:lnTo>
                  <a:lnTo>
                    <a:pt x="6" y="240"/>
                  </a:lnTo>
                  <a:lnTo>
                    <a:pt x="1" y="227"/>
                  </a:lnTo>
                  <a:lnTo>
                    <a:pt x="0" y="214"/>
                  </a:lnTo>
                  <a:lnTo>
                    <a:pt x="2" y="200"/>
                  </a:lnTo>
                  <a:lnTo>
                    <a:pt x="8" y="188"/>
                  </a:lnTo>
                  <a:lnTo>
                    <a:pt x="16" y="178"/>
                  </a:lnTo>
                  <a:lnTo>
                    <a:pt x="28" y="169"/>
                  </a:lnTo>
                  <a:lnTo>
                    <a:pt x="41" y="165"/>
                  </a:lnTo>
                  <a:lnTo>
                    <a:pt x="55" y="163"/>
                  </a:lnTo>
                  <a:lnTo>
                    <a:pt x="68" y="166"/>
                  </a:lnTo>
                  <a:lnTo>
                    <a:pt x="80" y="171"/>
                  </a:lnTo>
                  <a:lnTo>
                    <a:pt x="91" y="180"/>
                  </a:lnTo>
                  <a:lnTo>
                    <a:pt x="99" y="192"/>
                  </a:lnTo>
                  <a:lnTo>
                    <a:pt x="117" y="226"/>
                  </a:lnTo>
                  <a:lnTo>
                    <a:pt x="231" y="27"/>
                  </a:lnTo>
                  <a:lnTo>
                    <a:pt x="240" y="15"/>
                  </a:lnTo>
                  <a:lnTo>
                    <a:pt x="251" y="7"/>
                  </a:lnTo>
                  <a:lnTo>
                    <a:pt x="263" y="2"/>
                  </a:lnTo>
                  <a:lnTo>
                    <a:pt x="27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11"/>
            <p:cNvSpPr>
              <a:spLocks/>
            </p:cNvSpPr>
            <p:nvPr/>
          </p:nvSpPr>
          <p:spPr bwMode="auto">
            <a:xfrm>
              <a:off x="3010" y="2385"/>
              <a:ext cx="110" cy="130"/>
            </a:xfrm>
            <a:custGeom>
              <a:avLst/>
              <a:gdLst>
                <a:gd name="T0" fmla="*/ 277 w 330"/>
                <a:gd name="T1" fmla="*/ 0 h 389"/>
                <a:gd name="T2" fmla="*/ 290 w 330"/>
                <a:gd name="T3" fmla="*/ 1 h 389"/>
                <a:gd name="T4" fmla="*/ 303 w 330"/>
                <a:gd name="T5" fmla="*/ 7 h 389"/>
                <a:gd name="T6" fmla="*/ 314 w 330"/>
                <a:gd name="T7" fmla="*/ 16 h 389"/>
                <a:gd name="T8" fmla="*/ 323 w 330"/>
                <a:gd name="T9" fmla="*/ 27 h 389"/>
                <a:gd name="T10" fmla="*/ 328 w 330"/>
                <a:gd name="T11" fmla="*/ 40 h 389"/>
                <a:gd name="T12" fmla="*/ 330 w 330"/>
                <a:gd name="T13" fmla="*/ 53 h 389"/>
                <a:gd name="T14" fmla="*/ 328 w 330"/>
                <a:gd name="T15" fmla="*/ 67 h 389"/>
                <a:gd name="T16" fmla="*/ 323 w 330"/>
                <a:gd name="T17" fmla="*/ 80 h 389"/>
                <a:gd name="T18" fmla="*/ 160 w 330"/>
                <a:gd name="T19" fmla="*/ 363 h 389"/>
                <a:gd name="T20" fmla="*/ 152 w 330"/>
                <a:gd name="T21" fmla="*/ 374 h 389"/>
                <a:gd name="T22" fmla="*/ 141 w 330"/>
                <a:gd name="T23" fmla="*/ 382 h 389"/>
                <a:gd name="T24" fmla="*/ 128 w 330"/>
                <a:gd name="T25" fmla="*/ 387 h 389"/>
                <a:gd name="T26" fmla="*/ 114 w 330"/>
                <a:gd name="T27" fmla="*/ 389 h 389"/>
                <a:gd name="T28" fmla="*/ 113 w 330"/>
                <a:gd name="T29" fmla="*/ 389 h 389"/>
                <a:gd name="T30" fmla="*/ 99 w 330"/>
                <a:gd name="T31" fmla="*/ 387 h 389"/>
                <a:gd name="T32" fmla="*/ 87 w 330"/>
                <a:gd name="T33" fmla="*/ 381 h 389"/>
                <a:gd name="T34" fmla="*/ 76 w 330"/>
                <a:gd name="T35" fmla="*/ 372 h 389"/>
                <a:gd name="T36" fmla="*/ 68 w 330"/>
                <a:gd name="T37" fmla="*/ 361 h 389"/>
                <a:gd name="T38" fmla="*/ 6 w 330"/>
                <a:gd name="T39" fmla="*/ 241 h 389"/>
                <a:gd name="T40" fmla="*/ 1 w 330"/>
                <a:gd name="T41" fmla="*/ 228 h 389"/>
                <a:gd name="T42" fmla="*/ 0 w 330"/>
                <a:gd name="T43" fmla="*/ 214 h 389"/>
                <a:gd name="T44" fmla="*/ 2 w 330"/>
                <a:gd name="T45" fmla="*/ 201 h 389"/>
                <a:gd name="T46" fmla="*/ 8 w 330"/>
                <a:gd name="T47" fmla="*/ 188 h 389"/>
                <a:gd name="T48" fmla="*/ 16 w 330"/>
                <a:gd name="T49" fmla="*/ 178 h 389"/>
                <a:gd name="T50" fmla="*/ 28 w 330"/>
                <a:gd name="T51" fmla="*/ 170 h 389"/>
                <a:gd name="T52" fmla="*/ 41 w 330"/>
                <a:gd name="T53" fmla="*/ 165 h 389"/>
                <a:gd name="T54" fmla="*/ 55 w 330"/>
                <a:gd name="T55" fmla="*/ 164 h 389"/>
                <a:gd name="T56" fmla="*/ 68 w 330"/>
                <a:gd name="T57" fmla="*/ 166 h 389"/>
                <a:gd name="T58" fmla="*/ 80 w 330"/>
                <a:gd name="T59" fmla="*/ 172 h 389"/>
                <a:gd name="T60" fmla="*/ 91 w 330"/>
                <a:gd name="T61" fmla="*/ 181 h 389"/>
                <a:gd name="T62" fmla="*/ 99 w 330"/>
                <a:gd name="T63" fmla="*/ 192 h 389"/>
                <a:gd name="T64" fmla="*/ 117 w 330"/>
                <a:gd name="T65" fmla="*/ 226 h 389"/>
                <a:gd name="T66" fmla="*/ 231 w 330"/>
                <a:gd name="T67" fmla="*/ 27 h 389"/>
                <a:gd name="T68" fmla="*/ 240 w 330"/>
                <a:gd name="T69" fmla="*/ 16 h 389"/>
                <a:gd name="T70" fmla="*/ 251 w 330"/>
                <a:gd name="T71" fmla="*/ 7 h 389"/>
                <a:gd name="T72" fmla="*/ 263 w 330"/>
                <a:gd name="T73" fmla="*/ 1 h 389"/>
                <a:gd name="T74" fmla="*/ 277 w 330"/>
                <a:gd name="T75" fmla="*/ 0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30" h="389">
                  <a:moveTo>
                    <a:pt x="277" y="0"/>
                  </a:moveTo>
                  <a:lnTo>
                    <a:pt x="290" y="1"/>
                  </a:lnTo>
                  <a:lnTo>
                    <a:pt x="303" y="7"/>
                  </a:lnTo>
                  <a:lnTo>
                    <a:pt x="314" y="16"/>
                  </a:lnTo>
                  <a:lnTo>
                    <a:pt x="323" y="27"/>
                  </a:lnTo>
                  <a:lnTo>
                    <a:pt x="328" y="40"/>
                  </a:lnTo>
                  <a:lnTo>
                    <a:pt x="330" y="53"/>
                  </a:lnTo>
                  <a:lnTo>
                    <a:pt x="328" y="67"/>
                  </a:lnTo>
                  <a:lnTo>
                    <a:pt x="323" y="80"/>
                  </a:lnTo>
                  <a:lnTo>
                    <a:pt x="160" y="363"/>
                  </a:lnTo>
                  <a:lnTo>
                    <a:pt x="152" y="374"/>
                  </a:lnTo>
                  <a:lnTo>
                    <a:pt x="141" y="382"/>
                  </a:lnTo>
                  <a:lnTo>
                    <a:pt x="128" y="387"/>
                  </a:lnTo>
                  <a:lnTo>
                    <a:pt x="114" y="389"/>
                  </a:lnTo>
                  <a:lnTo>
                    <a:pt x="113" y="389"/>
                  </a:lnTo>
                  <a:lnTo>
                    <a:pt x="99" y="387"/>
                  </a:lnTo>
                  <a:lnTo>
                    <a:pt x="87" y="381"/>
                  </a:lnTo>
                  <a:lnTo>
                    <a:pt x="76" y="372"/>
                  </a:lnTo>
                  <a:lnTo>
                    <a:pt x="68" y="361"/>
                  </a:lnTo>
                  <a:lnTo>
                    <a:pt x="6" y="241"/>
                  </a:lnTo>
                  <a:lnTo>
                    <a:pt x="1" y="228"/>
                  </a:lnTo>
                  <a:lnTo>
                    <a:pt x="0" y="214"/>
                  </a:lnTo>
                  <a:lnTo>
                    <a:pt x="2" y="201"/>
                  </a:lnTo>
                  <a:lnTo>
                    <a:pt x="8" y="188"/>
                  </a:lnTo>
                  <a:lnTo>
                    <a:pt x="16" y="178"/>
                  </a:lnTo>
                  <a:lnTo>
                    <a:pt x="28" y="170"/>
                  </a:lnTo>
                  <a:lnTo>
                    <a:pt x="41" y="165"/>
                  </a:lnTo>
                  <a:lnTo>
                    <a:pt x="55" y="164"/>
                  </a:lnTo>
                  <a:lnTo>
                    <a:pt x="68" y="166"/>
                  </a:lnTo>
                  <a:lnTo>
                    <a:pt x="80" y="172"/>
                  </a:lnTo>
                  <a:lnTo>
                    <a:pt x="91" y="181"/>
                  </a:lnTo>
                  <a:lnTo>
                    <a:pt x="99" y="192"/>
                  </a:lnTo>
                  <a:lnTo>
                    <a:pt x="117" y="226"/>
                  </a:lnTo>
                  <a:lnTo>
                    <a:pt x="231" y="27"/>
                  </a:lnTo>
                  <a:lnTo>
                    <a:pt x="240" y="16"/>
                  </a:lnTo>
                  <a:lnTo>
                    <a:pt x="251" y="7"/>
                  </a:lnTo>
                  <a:lnTo>
                    <a:pt x="263" y="1"/>
                  </a:lnTo>
                  <a:lnTo>
                    <a:pt x="27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12"/>
            <p:cNvSpPr>
              <a:spLocks/>
            </p:cNvSpPr>
            <p:nvPr/>
          </p:nvSpPr>
          <p:spPr bwMode="auto">
            <a:xfrm>
              <a:off x="3010" y="2033"/>
              <a:ext cx="110" cy="130"/>
            </a:xfrm>
            <a:custGeom>
              <a:avLst/>
              <a:gdLst>
                <a:gd name="T0" fmla="*/ 277 w 330"/>
                <a:gd name="T1" fmla="*/ 0 h 389"/>
                <a:gd name="T2" fmla="*/ 290 w 330"/>
                <a:gd name="T3" fmla="*/ 2 h 389"/>
                <a:gd name="T4" fmla="*/ 303 w 330"/>
                <a:gd name="T5" fmla="*/ 7 h 389"/>
                <a:gd name="T6" fmla="*/ 314 w 330"/>
                <a:gd name="T7" fmla="*/ 16 h 389"/>
                <a:gd name="T8" fmla="*/ 323 w 330"/>
                <a:gd name="T9" fmla="*/ 27 h 389"/>
                <a:gd name="T10" fmla="*/ 328 w 330"/>
                <a:gd name="T11" fmla="*/ 39 h 389"/>
                <a:gd name="T12" fmla="*/ 330 w 330"/>
                <a:gd name="T13" fmla="*/ 53 h 389"/>
                <a:gd name="T14" fmla="*/ 328 w 330"/>
                <a:gd name="T15" fmla="*/ 66 h 389"/>
                <a:gd name="T16" fmla="*/ 323 w 330"/>
                <a:gd name="T17" fmla="*/ 79 h 389"/>
                <a:gd name="T18" fmla="*/ 160 w 330"/>
                <a:gd name="T19" fmla="*/ 362 h 389"/>
                <a:gd name="T20" fmla="*/ 152 w 330"/>
                <a:gd name="T21" fmla="*/ 373 h 389"/>
                <a:gd name="T22" fmla="*/ 141 w 330"/>
                <a:gd name="T23" fmla="*/ 382 h 389"/>
                <a:gd name="T24" fmla="*/ 128 w 330"/>
                <a:gd name="T25" fmla="*/ 387 h 389"/>
                <a:gd name="T26" fmla="*/ 114 w 330"/>
                <a:gd name="T27" fmla="*/ 389 h 389"/>
                <a:gd name="T28" fmla="*/ 113 w 330"/>
                <a:gd name="T29" fmla="*/ 389 h 389"/>
                <a:gd name="T30" fmla="*/ 99 w 330"/>
                <a:gd name="T31" fmla="*/ 386 h 389"/>
                <a:gd name="T32" fmla="*/ 87 w 330"/>
                <a:gd name="T33" fmla="*/ 381 h 389"/>
                <a:gd name="T34" fmla="*/ 76 w 330"/>
                <a:gd name="T35" fmla="*/ 372 h 389"/>
                <a:gd name="T36" fmla="*/ 68 w 330"/>
                <a:gd name="T37" fmla="*/ 360 h 389"/>
                <a:gd name="T38" fmla="*/ 6 w 330"/>
                <a:gd name="T39" fmla="*/ 241 h 389"/>
                <a:gd name="T40" fmla="*/ 1 w 330"/>
                <a:gd name="T41" fmla="*/ 227 h 389"/>
                <a:gd name="T42" fmla="*/ 0 w 330"/>
                <a:gd name="T43" fmla="*/ 214 h 389"/>
                <a:gd name="T44" fmla="*/ 2 w 330"/>
                <a:gd name="T45" fmla="*/ 200 h 389"/>
                <a:gd name="T46" fmla="*/ 8 w 330"/>
                <a:gd name="T47" fmla="*/ 188 h 389"/>
                <a:gd name="T48" fmla="*/ 16 w 330"/>
                <a:gd name="T49" fmla="*/ 178 h 389"/>
                <a:gd name="T50" fmla="*/ 28 w 330"/>
                <a:gd name="T51" fmla="*/ 170 h 389"/>
                <a:gd name="T52" fmla="*/ 41 w 330"/>
                <a:gd name="T53" fmla="*/ 165 h 389"/>
                <a:gd name="T54" fmla="*/ 55 w 330"/>
                <a:gd name="T55" fmla="*/ 164 h 389"/>
                <a:gd name="T56" fmla="*/ 68 w 330"/>
                <a:gd name="T57" fmla="*/ 166 h 389"/>
                <a:gd name="T58" fmla="*/ 80 w 330"/>
                <a:gd name="T59" fmla="*/ 172 h 389"/>
                <a:gd name="T60" fmla="*/ 91 w 330"/>
                <a:gd name="T61" fmla="*/ 180 h 389"/>
                <a:gd name="T62" fmla="*/ 99 w 330"/>
                <a:gd name="T63" fmla="*/ 192 h 389"/>
                <a:gd name="T64" fmla="*/ 117 w 330"/>
                <a:gd name="T65" fmla="*/ 226 h 389"/>
                <a:gd name="T66" fmla="*/ 231 w 330"/>
                <a:gd name="T67" fmla="*/ 27 h 389"/>
                <a:gd name="T68" fmla="*/ 240 w 330"/>
                <a:gd name="T69" fmla="*/ 16 h 389"/>
                <a:gd name="T70" fmla="*/ 251 w 330"/>
                <a:gd name="T71" fmla="*/ 7 h 389"/>
                <a:gd name="T72" fmla="*/ 263 w 330"/>
                <a:gd name="T73" fmla="*/ 2 h 389"/>
                <a:gd name="T74" fmla="*/ 277 w 330"/>
                <a:gd name="T75" fmla="*/ 0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30" h="389">
                  <a:moveTo>
                    <a:pt x="277" y="0"/>
                  </a:moveTo>
                  <a:lnTo>
                    <a:pt x="290" y="2"/>
                  </a:lnTo>
                  <a:lnTo>
                    <a:pt x="303" y="7"/>
                  </a:lnTo>
                  <a:lnTo>
                    <a:pt x="314" y="16"/>
                  </a:lnTo>
                  <a:lnTo>
                    <a:pt x="323" y="27"/>
                  </a:lnTo>
                  <a:lnTo>
                    <a:pt x="328" y="39"/>
                  </a:lnTo>
                  <a:lnTo>
                    <a:pt x="330" y="53"/>
                  </a:lnTo>
                  <a:lnTo>
                    <a:pt x="328" y="66"/>
                  </a:lnTo>
                  <a:lnTo>
                    <a:pt x="323" y="79"/>
                  </a:lnTo>
                  <a:lnTo>
                    <a:pt x="160" y="362"/>
                  </a:lnTo>
                  <a:lnTo>
                    <a:pt x="152" y="373"/>
                  </a:lnTo>
                  <a:lnTo>
                    <a:pt x="141" y="382"/>
                  </a:lnTo>
                  <a:lnTo>
                    <a:pt x="128" y="387"/>
                  </a:lnTo>
                  <a:lnTo>
                    <a:pt x="114" y="389"/>
                  </a:lnTo>
                  <a:lnTo>
                    <a:pt x="113" y="389"/>
                  </a:lnTo>
                  <a:lnTo>
                    <a:pt x="99" y="386"/>
                  </a:lnTo>
                  <a:lnTo>
                    <a:pt x="87" y="381"/>
                  </a:lnTo>
                  <a:lnTo>
                    <a:pt x="76" y="372"/>
                  </a:lnTo>
                  <a:lnTo>
                    <a:pt x="68" y="360"/>
                  </a:lnTo>
                  <a:lnTo>
                    <a:pt x="6" y="241"/>
                  </a:lnTo>
                  <a:lnTo>
                    <a:pt x="1" y="227"/>
                  </a:lnTo>
                  <a:lnTo>
                    <a:pt x="0" y="214"/>
                  </a:lnTo>
                  <a:lnTo>
                    <a:pt x="2" y="200"/>
                  </a:lnTo>
                  <a:lnTo>
                    <a:pt x="8" y="188"/>
                  </a:lnTo>
                  <a:lnTo>
                    <a:pt x="16" y="178"/>
                  </a:lnTo>
                  <a:lnTo>
                    <a:pt x="28" y="170"/>
                  </a:lnTo>
                  <a:lnTo>
                    <a:pt x="41" y="165"/>
                  </a:lnTo>
                  <a:lnTo>
                    <a:pt x="55" y="164"/>
                  </a:lnTo>
                  <a:lnTo>
                    <a:pt x="68" y="166"/>
                  </a:lnTo>
                  <a:lnTo>
                    <a:pt x="80" y="172"/>
                  </a:lnTo>
                  <a:lnTo>
                    <a:pt x="91" y="180"/>
                  </a:lnTo>
                  <a:lnTo>
                    <a:pt x="99" y="192"/>
                  </a:lnTo>
                  <a:lnTo>
                    <a:pt x="117" y="226"/>
                  </a:lnTo>
                  <a:lnTo>
                    <a:pt x="231" y="27"/>
                  </a:lnTo>
                  <a:lnTo>
                    <a:pt x="240" y="16"/>
                  </a:lnTo>
                  <a:lnTo>
                    <a:pt x="251" y="7"/>
                  </a:lnTo>
                  <a:lnTo>
                    <a:pt x="263" y="2"/>
                  </a:lnTo>
                  <a:lnTo>
                    <a:pt x="27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3"/>
            <p:cNvSpPr>
              <a:spLocks/>
            </p:cNvSpPr>
            <p:nvPr/>
          </p:nvSpPr>
          <p:spPr bwMode="auto">
            <a:xfrm>
              <a:off x="2848" y="1663"/>
              <a:ext cx="54" cy="53"/>
            </a:xfrm>
            <a:custGeom>
              <a:avLst/>
              <a:gdLst>
                <a:gd name="T0" fmla="*/ 81 w 162"/>
                <a:gd name="T1" fmla="*/ 0 h 160"/>
                <a:gd name="T2" fmla="*/ 103 w 162"/>
                <a:gd name="T3" fmla="*/ 2 h 160"/>
                <a:gd name="T4" fmla="*/ 122 w 162"/>
                <a:gd name="T5" fmla="*/ 11 h 160"/>
                <a:gd name="T6" fmla="*/ 138 w 162"/>
                <a:gd name="T7" fmla="*/ 23 h 160"/>
                <a:gd name="T8" fmla="*/ 151 w 162"/>
                <a:gd name="T9" fmla="*/ 39 h 160"/>
                <a:gd name="T10" fmla="*/ 159 w 162"/>
                <a:gd name="T11" fmla="*/ 59 h 160"/>
                <a:gd name="T12" fmla="*/ 162 w 162"/>
                <a:gd name="T13" fmla="*/ 80 h 160"/>
                <a:gd name="T14" fmla="*/ 159 w 162"/>
                <a:gd name="T15" fmla="*/ 101 h 160"/>
                <a:gd name="T16" fmla="*/ 151 w 162"/>
                <a:gd name="T17" fmla="*/ 121 h 160"/>
                <a:gd name="T18" fmla="*/ 138 w 162"/>
                <a:gd name="T19" fmla="*/ 137 h 160"/>
                <a:gd name="T20" fmla="*/ 122 w 162"/>
                <a:gd name="T21" fmla="*/ 150 h 160"/>
                <a:gd name="T22" fmla="*/ 103 w 162"/>
                <a:gd name="T23" fmla="*/ 158 h 160"/>
                <a:gd name="T24" fmla="*/ 81 w 162"/>
                <a:gd name="T25" fmla="*/ 160 h 160"/>
                <a:gd name="T26" fmla="*/ 59 w 162"/>
                <a:gd name="T27" fmla="*/ 158 h 160"/>
                <a:gd name="T28" fmla="*/ 40 w 162"/>
                <a:gd name="T29" fmla="*/ 150 h 160"/>
                <a:gd name="T30" fmla="*/ 24 w 162"/>
                <a:gd name="T31" fmla="*/ 137 h 160"/>
                <a:gd name="T32" fmla="*/ 11 w 162"/>
                <a:gd name="T33" fmla="*/ 121 h 160"/>
                <a:gd name="T34" fmla="*/ 3 w 162"/>
                <a:gd name="T35" fmla="*/ 101 h 160"/>
                <a:gd name="T36" fmla="*/ 0 w 162"/>
                <a:gd name="T37" fmla="*/ 80 h 160"/>
                <a:gd name="T38" fmla="*/ 3 w 162"/>
                <a:gd name="T39" fmla="*/ 59 h 160"/>
                <a:gd name="T40" fmla="*/ 11 w 162"/>
                <a:gd name="T41" fmla="*/ 39 h 160"/>
                <a:gd name="T42" fmla="*/ 24 w 162"/>
                <a:gd name="T43" fmla="*/ 23 h 160"/>
                <a:gd name="T44" fmla="*/ 40 w 162"/>
                <a:gd name="T45" fmla="*/ 11 h 160"/>
                <a:gd name="T46" fmla="*/ 59 w 162"/>
                <a:gd name="T47" fmla="*/ 2 h 160"/>
                <a:gd name="T48" fmla="*/ 81 w 162"/>
                <a:gd name="T49" fmla="*/ 0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2" h="160">
                  <a:moveTo>
                    <a:pt x="81" y="0"/>
                  </a:moveTo>
                  <a:lnTo>
                    <a:pt x="103" y="2"/>
                  </a:lnTo>
                  <a:lnTo>
                    <a:pt x="122" y="11"/>
                  </a:lnTo>
                  <a:lnTo>
                    <a:pt x="138" y="23"/>
                  </a:lnTo>
                  <a:lnTo>
                    <a:pt x="151" y="39"/>
                  </a:lnTo>
                  <a:lnTo>
                    <a:pt x="159" y="59"/>
                  </a:lnTo>
                  <a:lnTo>
                    <a:pt x="162" y="80"/>
                  </a:lnTo>
                  <a:lnTo>
                    <a:pt x="159" y="101"/>
                  </a:lnTo>
                  <a:lnTo>
                    <a:pt x="151" y="121"/>
                  </a:lnTo>
                  <a:lnTo>
                    <a:pt x="138" y="137"/>
                  </a:lnTo>
                  <a:lnTo>
                    <a:pt x="122" y="150"/>
                  </a:lnTo>
                  <a:lnTo>
                    <a:pt x="103" y="158"/>
                  </a:lnTo>
                  <a:lnTo>
                    <a:pt x="81" y="160"/>
                  </a:lnTo>
                  <a:lnTo>
                    <a:pt x="59" y="158"/>
                  </a:lnTo>
                  <a:lnTo>
                    <a:pt x="40" y="150"/>
                  </a:lnTo>
                  <a:lnTo>
                    <a:pt x="24" y="137"/>
                  </a:lnTo>
                  <a:lnTo>
                    <a:pt x="11" y="121"/>
                  </a:lnTo>
                  <a:lnTo>
                    <a:pt x="3" y="101"/>
                  </a:lnTo>
                  <a:lnTo>
                    <a:pt x="0" y="80"/>
                  </a:lnTo>
                  <a:lnTo>
                    <a:pt x="3" y="59"/>
                  </a:lnTo>
                  <a:lnTo>
                    <a:pt x="11" y="39"/>
                  </a:lnTo>
                  <a:lnTo>
                    <a:pt x="24" y="23"/>
                  </a:lnTo>
                  <a:lnTo>
                    <a:pt x="40" y="11"/>
                  </a:lnTo>
                  <a:lnTo>
                    <a:pt x="59"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0514666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Wrap-up Continued</a:t>
            </a:r>
            <a:endParaRPr lang="en-US" dirty="0"/>
          </a:p>
        </p:txBody>
      </p:sp>
      <p:graphicFrame>
        <p:nvGraphicFramePr>
          <p:cNvPr id="9" name="Content Placeholder 8" descr="table containing wrap up information about being aware of credit trouble and what do i do if I get into trouble with debt" title="wrap up table"/>
          <p:cNvGraphicFramePr>
            <a:graphicFrameLocks noGrp="1"/>
          </p:cNvGraphicFramePr>
          <p:nvPr>
            <p:ph idx="1"/>
            <p:extLst>
              <p:ext uri="{D42A27DB-BD31-4B8C-83A1-F6EECF244321}">
                <p14:modId xmlns:p14="http://schemas.microsoft.com/office/powerpoint/2010/main" val="3306764302"/>
              </p:ext>
            </p:extLst>
          </p:nvPr>
        </p:nvGraphicFramePr>
        <p:xfrm>
          <a:off x="547730" y="1331606"/>
          <a:ext cx="8229600" cy="5048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907974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Wrap-up Continued 2</a:t>
            </a:r>
            <a:endParaRPr lang="en-US" dirty="0"/>
          </a:p>
        </p:txBody>
      </p:sp>
      <p:sp>
        <p:nvSpPr>
          <p:cNvPr id="47107" name="Content Placeholder 2"/>
          <p:cNvSpPr>
            <a:spLocks noGrp="1"/>
          </p:cNvSpPr>
          <p:nvPr>
            <p:ph idx="1"/>
          </p:nvPr>
        </p:nvSpPr>
        <p:spPr>
          <a:xfrm>
            <a:off x="547730" y="1646600"/>
            <a:ext cx="8229600" cy="3512254"/>
          </a:xfrm>
        </p:spPr>
        <p:txBody>
          <a:bodyPr/>
          <a:lstStyle/>
          <a:p>
            <a:pPr marL="0" indent="0">
              <a:buNone/>
            </a:pPr>
            <a:r>
              <a:rPr lang="en-US" sz="1800" b="1" dirty="0"/>
              <a:t>How to learn more about making smarter credit choices</a:t>
            </a:r>
          </a:p>
          <a:p>
            <a:pPr marL="0" indent="0">
              <a:buNone/>
            </a:pPr>
            <a:endParaRPr lang="en-US" sz="1800" dirty="0" smtClean="0"/>
          </a:p>
          <a:p>
            <a:pPr marL="0" indent="0">
              <a:buNone/>
            </a:pPr>
            <a:r>
              <a:rPr lang="en-US" sz="1800" dirty="0" smtClean="0"/>
              <a:t>For more information and tools regarding the topics </a:t>
            </a:r>
            <a:br>
              <a:rPr lang="en-US" sz="1800" dirty="0" smtClean="0"/>
            </a:br>
            <a:r>
              <a:rPr lang="en-US" sz="1800" dirty="0" smtClean="0"/>
              <a:t>we covered today, visit: </a:t>
            </a:r>
            <a:r>
              <a:rPr lang="en-US" sz="1800" dirty="0" smtClean="0">
                <a:hlinkClick r:id="rId3"/>
              </a:rPr>
              <a:t>handsonbanking.org</a:t>
            </a:r>
            <a:endParaRPr lang="en-US" sz="1800" dirty="0" smtClean="0"/>
          </a:p>
          <a:p>
            <a:pPr marL="0" indent="0">
              <a:buNone/>
            </a:pPr>
            <a:endParaRPr lang="en-US" sz="1800" dirty="0" smtClean="0"/>
          </a:p>
          <a:p>
            <a:pPr marL="0" indent="0">
              <a:buNone/>
            </a:pPr>
            <a:r>
              <a:rPr lang="en-US" sz="4800" dirty="0" smtClean="0">
                <a:solidFill>
                  <a:srgbClr val="5199AD"/>
                </a:solidFill>
              </a:rPr>
              <a:t>Questions?</a:t>
            </a:r>
          </a:p>
          <a:p>
            <a:endParaRPr lang="en-US" sz="1800" dirty="0" smtClean="0"/>
          </a:p>
        </p:txBody>
      </p:sp>
      <p:grpSp>
        <p:nvGrpSpPr>
          <p:cNvPr id="8" name="Group 566" descr="quote icon" title="quote icon"/>
          <p:cNvGrpSpPr>
            <a:grpSpLocks noChangeAspect="1"/>
          </p:cNvGrpSpPr>
          <p:nvPr/>
        </p:nvGrpSpPr>
        <p:grpSpPr bwMode="auto">
          <a:xfrm>
            <a:off x="6016752" y="3182559"/>
            <a:ext cx="2898648" cy="2503866"/>
            <a:chOff x="1833" y="3319"/>
            <a:chExt cx="536" cy="463"/>
          </a:xfrm>
          <a:solidFill>
            <a:srgbClr val="5199AD"/>
          </a:solidFill>
        </p:grpSpPr>
        <p:sp>
          <p:nvSpPr>
            <p:cNvPr id="9" name="Freeform 568"/>
            <p:cNvSpPr>
              <a:spLocks/>
            </p:cNvSpPr>
            <p:nvPr/>
          </p:nvSpPr>
          <p:spPr bwMode="auto">
            <a:xfrm>
              <a:off x="2041" y="3319"/>
              <a:ext cx="328" cy="313"/>
            </a:xfrm>
            <a:custGeom>
              <a:avLst/>
              <a:gdLst>
                <a:gd name="T0" fmla="*/ 2005 w 2297"/>
                <a:gd name="T1" fmla="*/ 0 h 2189"/>
                <a:gd name="T2" fmla="*/ 2037 w 2297"/>
                <a:gd name="T3" fmla="*/ 13 h 2189"/>
                <a:gd name="T4" fmla="*/ 2059 w 2297"/>
                <a:gd name="T5" fmla="*/ 39 h 2189"/>
                <a:gd name="T6" fmla="*/ 2063 w 2297"/>
                <a:gd name="T7" fmla="*/ 72 h 2189"/>
                <a:gd name="T8" fmla="*/ 1919 w 2297"/>
                <a:gd name="T9" fmla="*/ 483 h 2189"/>
                <a:gd name="T10" fmla="*/ 2087 w 2297"/>
                <a:gd name="T11" fmla="*/ 486 h 2189"/>
                <a:gd name="T12" fmla="*/ 2162 w 2297"/>
                <a:gd name="T13" fmla="*/ 510 h 2189"/>
                <a:gd name="T14" fmla="*/ 2223 w 2297"/>
                <a:gd name="T15" fmla="*/ 556 h 2189"/>
                <a:gd name="T16" fmla="*/ 2269 w 2297"/>
                <a:gd name="T17" fmla="*/ 617 h 2189"/>
                <a:gd name="T18" fmla="*/ 2294 w 2297"/>
                <a:gd name="T19" fmla="*/ 691 h 2189"/>
                <a:gd name="T20" fmla="*/ 2297 w 2297"/>
                <a:gd name="T21" fmla="*/ 1940 h 2189"/>
                <a:gd name="T22" fmla="*/ 2284 w 2297"/>
                <a:gd name="T23" fmla="*/ 2018 h 2189"/>
                <a:gd name="T24" fmla="*/ 2249 w 2297"/>
                <a:gd name="T25" fmla="*/ 2087 h 2189"/>
                <a:gd name="T26" fmla="*/ 2195 w 2297"/>
                <a:gd name="T27" fmla="*/ 2140 h 2189"/>
                <a:gd name="T28" fmla="*/ 2126 w 2297"/>
                <a:gd name="T29" fmla="*/ 2177 h 2189"/>
                <a:gd name="T30" fmla="*/ 2046 w 2297"/>
                <a:gd name="T31" fmla="*/ 2189 h 2189"/>
                <a:gd name="T32" fmla="*/ 209 w 2297"/>
                <a:gd name="T33" fmla="*/ 2186 h 2189"/>
                <a:gd name="T34" fmla="*/ 135 w 2297"/>
                <a:gd name="T35" fmla="*/ 2161 h 2189"/>
                <a:gd name="T36" fmla="*/ 73 w 2297"/>
                <a:gd name="T37" fmla="*/ 2116 h 2189"/>
                <a:gd name="T38" fmla="*/ 27 w 2297"/>
                <a:gd name="T39" fmla="*/ 2054 h 2189"/>
                <a:gd name="T40" fmla="*/ 3 w 2297"/>
                <a:gd name="T41" fmla="*/ 1979 h 2189"/>
                <a:gd name="T42" fmla="*/ 0 w 2297"/>
                <a:gd name="T43" fmla="*/ 1378 h 2189"/>
                <a:gd name="T44" fmla="*/ 135 w 2297"/>
                <a:gd name="T45" fmla="*/ 1940 h 2189"/>
                <a:gd name="T46" fmla="*/ 146 w 2297"/>
                <a:gd name="T47" fmla="*/ 1990 h 2189"/>
                <a:gd name="T48" fmla="*/ 178 w 2297"/>
                <a:gd name="T49" fmla="*/ 2030 h 2189"/>
                <a:gd name="T50" fmla="*/ 224 w 2297"/>
                <a:gd name="T51" fmla="*/ 2051 h 2189"/>
                <a:gd name="T52" fmla="*/ 2046 w 2297"/>
                <a:gd name="T53" fmla="*/ 2055 h 2189"/>
                <a:gd name="T54" fmla="*/ 2098 w 2297"/>
                <a:gd name="T55" fmla="*/ 2042 h 2189"/>
                <a:gd name="T56" fmla="*/ 2136 w 2297"/>
                <a:gd name="T57" fmla="*/ 2011 h 2189"/>
                <a:gd name="T58" fmla="*/ 2159 w 2297"/>
                <a:gd name="T59" fmla="*/ 1966 h 2189"/>
                <a:gd name="T60" fmla="*/ 2162 w 2297"/>
                <a:gd name="T61" fmla="*/ 732 h 2189"/>
                <a:gd name="T62" fmla="*/ 2150 w 2297"/>
                <a:gd name="T63" fmla="*/ 681 h 2189"/>
                <a:gd name="T64" fmla="*/ 2119 w 2297"/>
                <a:gd name="T65" fmla="*/ 642 h 2189"/>
                <a:gd name="T66" fmla="*/ 2074 w 2297"/>
                <a:gd name="T67" fmla="*/ 619 h 2189"/>
                <a:gd name="T68" fmla="*/ 1823 w 2297"/>
                <a:gd name="T69" fmla="*/ 617 h 2189"/>
                <a:gd name="T70" fmla="*/ 1792 w 2297"/>
                <a:gd name="T71" fmla="*/ 609 h 2189"/>
                <a:gd name="T72" fmla="*/ 1767 w 2297"/>
                <a:gd name="T73" fmla="*/ 589 h 2189"/>
                <a:gd name="T74" fmla="*/ 1756 w 2297"/>
                <a:gd name="T75" fmla="*/ 559 h 2189"/>
                <a:gd name="T76" fmla="*/ 1759 w 2297"/>
                <a:gd name="T77" fmla="*/ 527 h 2189"/>
                <a:gd name="T78" fmla="*/ 1383 w 2297"/>
                <a:gd name="T79" fmla="*/ 603 h 2189"/>
                <a:gd name="T80" fmla="*/ 1356 w 2297"/>
                <a:gd name="T81" fmla="*/ 615 h 2189"/>
                <a:gd name="T82" fmla="*/ 251 w 2297"/>
                <a:gd name="T83" fmla="*/ 617 h 2189"/>
                <a:gd name="T84" fmla="*/ 199 w 2297"/>
                <a:gd name="T85" fmla="*/ 629 h 2189"/>
                <a:gd name="T86" fmla="*/ 160 w 2297"/>
                <a:gd name="T87" fmla="*/ 660 h 2189"/>
                <a:gd name="T88" fmla="*/ 137 w 2297"/>
                <a:gd name="T89" fmla="*/ 706 h 2189"/>
                <a:gd name="T90" fmla="*/ 135 w 2297"/>
                <a:gd name="T91" fmla="*/ 870 h 2189"/>
                <a:gd name="T92" fmla="*/ 0 w 2297"/>
                <a:gd name="T93" fmla="*/ 732 h 2189"/>
                <a:gd name="T94" fmla="*/ 13 w 2297"/>
                <a:gd name="T95" fmla="*/ 654 h 2189"/>
                <a:gd name="T96" fmla="*/ 48 w 2297"/>
                <a:gd name="T97" fmla="*/ 584 h 2189"/>
                <a:gd name="T98" fmla="*/ 103 w 2297"/>
                <a:gd name="T99" fmla="*/ 531 h 2189"/>
                <a:gd name="T100" fmla="*/ 172 w 2297"/>
                <a:gd name="T101" fmla="*/ 495 h 2189"/>
                <a:gd name="T102" fmla="*/ 251 w 2297"/>
                <a:gd name="T103" fmla="*/ 483 h 2189"/>
                <a:gd name="T104" fmla="*/ 1956 w 2297"/>
                <a:gd name="T105" fmla="*/ 13 h 2189"/>
                <a:gd name="T106" fmla="*/ 1988 w 2297"/>
                <a:gd name="T107" fmla="*/ 0 h 2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97" h="2189">
                  <a:moveTo>
                    <a:pt x="1988" y="0"/>
                  </a:moveTo>
                  <a:lnTo>
                    <a:pt x="2005" y="0"/>
                  </a:lnTo>
                  <a:lnTo>
                    <a:pt x="2021" y="4"/>
                  </a:lnTo>
                  <a:lnTo>
                    <a:pt x="2037" y="13"/>
                  </a:lnTo>
                  <a:lnTo>
                    <a:pt x="2050" y="24"/>
                  </a:lnTo>
                  <a:lnTo>
                    <a:pt x="2059" y="39"/>
                  </a:lnTo>
                  <a:lnTo>
                    <a:pt x="2063" y="55"/>
                  </a:lnTo>
                  <a:lnTo>
                    <a:pt x="2063" y="72"/>
                  </a:lnTo>
                  <a:lnTo>
                    <a:pt x="2060" y="89"/>
                  </a:lnTo>
                  <a:lnTo>
                    <a:pt x="1919" y="483"/>
                  </a:lnTo>
                  <a:lnTo>
                    <a:pt x="2046" y="483"/>
                  </a:lnTo>
                  <a:lnTo>
                    <a:pt x="2087" y="486"/>
                  </a:lnTo>
                  <a:lnTo>
                    <a:pt x="2126" y="495"/>
                  </a:lnTo>
                  <a:lnTo>
                    <a:pt x="2162" y="510"/>
                  </a:lnTo>
                  <a:lnTo>
                    <a:pt x="2195" y="531"/>
                  </a:lnTo>
                  <a:lnTo>
                    <a:pt x="2223" y="556"/>
                  </a:lnTo>
                  <a:lnTo>
                    <a:pt x="2249" y="584"/>
                  </a:lnTo>
                  <a:lnTo>
                    <a:pt x="2269" y="617"/>
                  </a:lnTo>
                  <a:lnTo>
                    <a:pt x="2284" y="654"/>
                  </a:lnTo>
                  <a:lnTo>
                    <a:pt x="2294" y="691"/>
                  </a:lnTo>
                  <a:lnTo>
                    <a:pt x="2297" y="732"/>
                  </a:lnTo>
                  <a:lnTo>
                    <a:pt x="2297" y="1940"/>
                  </a:lnTo>
                  <a:lnTo>
                    <a:pt x="2294" y="1979"/>
                  </a:lnTo>
                  <a:lnTo>
                    <a:pt x="2284" y="2018"/>
                  </a:lnTo>
                  <a:lnTo>
                    <a:pt x="2269" y="2054"/>
                  </a:lnTo>
                  <a:lnTo>
                    <a:pt x="2249" y="2087"/>
                  </a:lnTo>
                  <a:lnTo>
                    <a:pt x="2223" y="2116"/>
                  </a:lnTo>
                  <a:lnTo>
                    <a:pt x="2195" y="2140"/>
                  </a:lnTo>
                  <a:lnTo>
                    <a:pt x="2162" y="2161"/>
                  </a:lnTo>
                  <a:lnTo>
                    <a:pt x="2126" y="2177"/>
                  </a:lnTo>
                  <a:lnTo>
                    <a:pt x="2087" y="2186"/>
                  </a:lnTo>
                  <a:lnTo>
                    <a:pt x="2046" y="2189"/>
                  </a:lnTo>
                  <a:lnTo>
                    <a:pt x="251" y="2189"/>
                  </a:lnTo>
                  <a:lnTo>
                    <a:pt x="209" y="2186"/>
                  </a:lnTo>
                  <a:lnTo>
                    <a:pt x="172" y="2177"/>
                  </a:lnTo>
                  <a:lnTo>
                    <a:pt x="135" y="2161"/>
                  </a:lnTo>
                  <a:lnTo>
                    <a:pt x="103" y="2140"/>
                  </a:lnTo>
                  <a:lnTo>
                    <a:pt x="73" y="2116"/>
                  </a:lnTo>
                  <a:lnTo>
                    <a:pt x="48" y="2087"/>
                  </a:lnTo>
                  <a:lnTo>
                    <a:pt x="27" y="2054"/>
                  </a:lnTo>
                  <a:lnTo>
                    <a:pt x="13" y="2018"/>
                  </a:lnTo>
                  <a:lnTo>
                    <a:pt x="3" y="1979"/>
                  </a:lnTo>
                  <a:lnTo>
                    <a:pt x="0" y="1940"/>
                  </a:lnTo>
                  <a:lnTo>
                    <a:pt x="0" y="1378"/>
                  </a:lnTo>
                  <a:lnTo>
                    <a:pt x="135" y="1378"/>
                  </a:lnTo>
                  <a:lnTo>
                    <a:pt x="135" y="1940"/>
                  </a:lnTo>
                  <a:lnTo>
                    <a:pt x="137" y="1966"/>
                  </a:lnTo>
                  <a:lnTo>
                    <a:pt x="146" y="1990"/>
                  </a:lnTo>
                  <a:lnTo>
                    <a:pt x="160" y="2011"/>
                  </a:lnTo>
                  <a:lnTo>
                    <a:pt x="178" y="2030"/>
                  </a:lnTo>
                  <a:lnTo>
                    <a:pt x="199" y="2042"/>
                  </a:lnTo>
                  <a:lnTo>
                    <a:pt x="224" y="2051"/>
                  </a:lnTo>
                  <a:lnTo>
                    <a:pt x="251" y="2055"/>
                  </a:lnTo>
                  <a:lnTo>
                    <a:pt x="2046" y="2055"/>
                  </a:lnTo>
                  <a:lnTo>
                    <a:pt x="2074" y="2051"/>
                  </a:lnTo>
                  <a:lnTo>
                    <a:pt x="2098" y="2042"/>
                  </a:lnTo>
                  <a:lnTo>
                    <a:pt x="2119" y="2030"/>
                  </a:lnTo>
                  <a:lnTo>
                    <a:pt x="2136" y="2011"/>
                  </a:lnTo>
                  <a:lnTo>
                    <a:pt x="2150" y="1990"/>
                  </a:lnTo>
                  <a:lnTo>
                    <a:pt x="2159" y="1966"/>
                  </a:lnTo>
                  <a:lnTo>
                    <a:pt x="2162" y="1940"/>
                  </a:lnTo>
                  <a:lnTo>
                    <a:pt x="2162" y="732"/>
                  </a:lnTo>
                  <a:lnTo>
                    <a:pt x="2159" y="706"/>
                  </a:lnTo>
                  <a:lnTo>
                    <a:pt x="2150" y="681"/>
                  </a:lnTo>
                  <a:lnTo>
                    <a:pt x="2136" y="660"/>
                  </a:lnTo>
                  <a:lnTo>
                    <a:pt x="2119" y="642"/>
                  </a:lnTo>
                  <a:lnTo>
                    <a:pt x="2098" y="629"/>
                  </a:lnTo>
                  <a:lnTo>
                    <a:pt x="2074" y="619"/>
                  </a:lnTo>
                  <a:lnTo>
                    <a:pt x="2046" y="617"/>
                  </a:lnTo>
                  <a:lnTo>
                    <a:pt x="1823" y="617"/>
                  </a:lnTo>
                  <a:lnTo>
                    <a:pt x="1807" y="615"/>
                  </a:lnTo>
                  <a:lnTo>
                    <a:pt x="1792" y="609"/>
                  </a:lnTo>
                  <a:lnTo>
                    <a:pt x="1778" y="600"/>
                  </a:lnTo>
                  <a:lnTo>
                    <a:pt x="1767" y="589"/>
                  </a:lnTo>
                  <a:lnTo>
                    <a:pt x="1760" y="574"/>
                  </a:lnTo>
                  <a:lnTo>
                    <a:pt x="1756" y="559"/>
                  </a:lnTo>
                  <a:lnTo>
                    <a:pt x="1756" y="543"/>
                  </a:lnTo>
                  <a:lnTo>
                    <a:pt x="1759" y="527"/>
                  </a:lnTo>
                  <a:lnTo>
                    <a:pt x="1857" y="252"/>
                  </a:lnTo>
                  <a:lnTo>
                    <a:pt x="1383" y="603"/>
                  </a:lnTo>
                  <a:lnTo>
                    <a:pt x="1370" y="611"/>
                  </a:lnTo>
                  <a:lnTo>
                    <a:pt x="1356" y="615"/>
                  </a:lnTo>
                  <a:lnTo>
                    <a:pt x="1343" y="617"/>
                  </a:lnTo>
                  <a:lnTo>
                    <a:pt x="251" y="617"/>
                  </a:lnTo>
                  <a:lnTo>
                    <a:pt x="224" y="619"/>
                  </a:lnTo>
                  <a:lnTo>
                    <a:pt x="199" y="629"/>
                  </a:lnTo>
                  <a:lnTo>
                    <a:pt x="178" y="642"/>
                  </a:lnTo>
                  <a:lnTo>
                    <a:pt x="160" y="660"/>
                  </a:lnTo>
                  <a:lnTo>
                    <a:pt x="146" y="681"/>
                  </a:lnTo>
                  <a:lnTo>
                    <a:pt x="137" y="706"/>
                  </a:lnTo>
                  <a:lnTo>
                    <a:pt x="135" y="732"/>
                  </a:lnTo>
                  <a:lnTo>
                    <a:pt x="135" y="870"/>
                  </a:lnTo>
                  <a:lnTo>
                    <a:pt x="0" y="870"/>
                  </a:lnTo>
                  <a:lnTo>
                    <a:pt x="0" y="732"/>
                  </a:lnTo>
                  <a:lnTo>
                    <a:pt x="3" y="691"/>
                  </a:lnTo>
                  <a:lnTo>
                    <a:pt x="13" y="654"/>
                  </a:lnTo>
                  <a:lnTo>
                    <a:pt x="27" y="617"/>
                  </a:lnTo>
                  <a:lnTo>
                    <a:pt x="48" y="584"/>
                  </a:lnTo>
                  <a:lnTo>
                    <a:pt x="73" y="556"/>
                  </a:lnTo>
                  <a:lnTo>
                    <a:pt x="103" y="531"/>
                  </a:lnTo>
                  <a:lnTo>
                    <a:pt x="135" y="510"/>
                  </a:lnTo>
                  <a:lnTo>
                    <a:pt x="172" y="495"/>
                  </a:lnTo>
                  <a:lnTo>
                    <a:pt x="209" y="486"/>
                  </a:lnTo>
                  <a:lnTo>
                    <a:pt x="251" y="483"/>
                  </a:lnTo>
                  <a:lnTo>
                    <a:pt x="1320" y="483"/>
                  </a:lnTo>
                  <a:lnTo>
                    <a:pt x="1956" y="13"/>
                  </a:lnTo>
                  <a:lnTo>
                    <a:pt x="1972" y="4"/>
                  </a:lnTo>
                  <a:lnTo>
                    <a:pt x="198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569"/>
            <p:cNvSpPr>
              <a:spLocks/>
            </p:cNvSpPr>
            <p:nvPr/>
          </p:nvSpPr>
          <p:spPr bwMode="auto">
            <a:xfrm>
              <a:off x="1833" y="3469"/>
              <a:ext cx="328" cy="313"/>
            </a:xfrm>
            <a:custGeom>
              <a:avLst/>
              <a:gdLst>
                <a:gd name="T0" fmla="*/ 2047 w 2298"/>
                <a:gd name="T1" fmla="*/ 0 h 2190"/>
                <a:gd name="T2" fmla="*/ 2126 w 2298"/>
                <a:gd name="T3" fmla="*/ 13 h 2190"/>
                <a:gd name="T4" fmla="*/ 2195 w 2298"/>
                <a:gd name="T5" fmla="*/ 48 h 2190"/>
                <a:gd name="T6" fmla="*/ 2248 w 2298"/>
                <a:gd name="T7" fmla="*/ 103 h 2190"/>
                <a:gd name="T8" fmla="*/ 2285 w 2298"/>
                <a:gd name="T9" fmla="*/ 171 h 2190"/>
                <a:gd name="T10" fmla="*/ 2298 w 2298"/>
                <a:gd name="T11" fmla="*/ 250 h 2190"/>
                <a:gd name="T12" fmla="*/ 2163 w 2298"/>
                <a:gd name="T13" fmla="*/ 816 h 2190"/>
                <a:gd name="T14" fmla="*/ 2159 w 2298"/>
                <a:gd name="T15" fmla="*/ 224 h 2190"/>
                <a:gd name="T16" fmla="*/ 2138 w 2298"/>
                <a:gd name="T17" fmla="*/ 178 h 2190"/>
                <a:gd name="T18" fmla="*/ 2098 w 2298"/>
                <a:gd name="T19" fmla="*/ 147 h 2190"/>
                <a:gd name="T20" fmla="*/ 2047 w 2298"/>
                <a:gd name="T21" fmla="*/ 135 h 2190"/>
                <a:gd name="T22" fmla="*/ 224 w 2298"/>
                <a:gd name="T23" fmla="*/ 138 h 2190"/>
                <a:gd name="T24" fmla="*/ 178 w 2298"/>
                <a:gd name="T25" fmla="*/ 160 h 2190"/>
                <a:gd name="T26" fmla="*/ 146 w 2298"/>
                <a:gd name="T27" fmla="*/ 200 h 2190"/>
                <a:gd name="T28" fmla="*/ 135 w 2298"/>
                <a:gd name="T29" fmla="*/ 250 h 2190"/>
                <a:gd name="T30" fmla="*/ 138 w 2298"/>
                <a:gd name="T31" fmla="*/ 1483 h 2190"/>
                <a:gd name="T32" fmla="*/ 160 w 2298"/>
                <a:gd name="T33" fmla="*/ 1529 h 2190"/>
                <a:gd name="T34" fmla="*/ 200 w 2298"/>
                <a:gd name="T35" fmla="*/ 1561 h 2190"/>
                <a:gd name="T36" fmla="*/ 250 w 2298"/>
                <a:gd name="T37" fmla="*/ 1572 h 2190"/>
                <a:gd name="T38" fmla="*/ 491 w 2298"/>
                <a:gd name="T39" fmla="*/ 1574 h 2190"/>
                <a:gd name="T40" fmla="*/ 518 w 2298"/>
                <a:gd name="T41" fmla="*/ 1589 h 2190"/>
                <a:gd name="T42" fmla="*/ 538 w 2298"/>
                <a:gd name="T43" fmla="*/ 1615 h 2190"/>
                <a:gd name="T44" fmla="*/ 541 w 2298"/>
                <a:gd name="T45" fmla="*/ 1646 h 2190"/>
                <a:gd name="T46" fmla="*/ 439 w 2298"/>
                <a:gd name="T47" fmla="*/ 1937 h 2190"/>
                <a:gd name="T48" fmla="*/ 926 w 2298"/>
                <a:gd name="T49" fmla="*/ 1579 h 2190"/>
                <a:gd name="T50" fmla="*/ 955 w 2298"/>
                <a:gd name="T51" fmla="*/ 1572 h 2190"/>
                <a:gd name="T52" fmla="*/ 2073 w 2298"/>
                <a:gd name="T53" fmla="*/ 1570 h 2190"/>
                <a:gd name="T54" fmla="*/ 2119 w 2298"/>
                <a:gd name="T55" fmla="*/ 1547 h 2190"/>
                <a:gd name="T56" fmla="*/ 2150 w 2298"/>
                <a:gd name="T57" fmla="*/ 1508 h 2190"/>
                <a:gd name="T58" fmla="*/ 2163 w 2298"/>
                <a:gd name="T59" fmla="*/ 1457 h 2190"/>
                <a:gd name="T60" fmla="*/ 2298 w 2298"/>
                <a:gd name="T61" fmla="*/ 1325 h 2190"/>
                <a:gd name="T62" fmla="*/ 2294 w 2298"/>
                <a:gd name="T63" fmla="*/ 1498 h 2190"/>
                <a:gd name="T64" fmla="*/ 2269 w 2298"/>
                <a:gd name="T65" fmla="*/ 1572 h 2190"/>
                <a:gd name="T66" fmla="*/ 2224 w 2298"/>
                <a:gd name="T67" fmla="*/ 1634 h 2190"/>
                <a:gd name="T68" fmla="*/ 2162 w 2298"/>
                <a:gd name="T69" fmla="*/ 1679 h 2190"/>
                <a:gd name="T70" fmla="*/ 2087 w 2298"/>
                <a:gd name="T71" fmla="*/ 1704 h 2190"/>
                <a:gd name="T72" fmla="*/ 977 w 2298"/>
                <a:gd name="T73" fmla="*/ 1707 h 2190"/>
                <a:gd name="T74" fmla="*/ 328 w 2298"/>
                <a:gd name="T75" fmla="*/ 2184 h 2190"/>
                <a:gd name="T76" fmla="*/ 301 w 2298"/>
                <a:gd name="T77" fmla="*/ 2190 h 2190"/>
                <a:gd name="T78" fmla="*/ 273 w 2298"/>
                <a:gd name="T79" fmla="*/ 2184 h 2190"/>
                <a:gd name="T80" fmla="*/ 248 w 2298"/>
                <a:gd name="T81" fmla="*/ 2165 h 2190"/>
                <a:gd name="T82" fmla="*/ 234 w 2298"/>
                <a:gd name="T83" fmla="*/ 2134 h 2190"/>
                <a:gd name="T84" fmla="*/ 237 w 2298"/>
                <a:gd name="T85" fmla="*/ 2100 h 2190"/>
                <a:gd name="T86" fmla="*/ 250 w 2298"/>
                <a:gd name="T87" fmla="*/ 1707 h 2190"/>
                <a:gd name="T88" fmla="*/ 172 w 2298"/>
                <a:gd name="T89" fmla="*/ 1694 h 2190"/>
                <a:gd name="T90" fmla="*/ 103 w 2298"/>
                <a:gd name="T91" fmla="*/ 1659 h 2190"/>
                <a:gd name="T92" fmla="*/ 48 w 2298"/>
                <a:gd name="T93" fmla="*/ 1605 h 2190"/>
                <a:gd name="T94" fmla="*/ 13 w 2298"/>
                <a:gd name="T95" fmla="*/ 1536 h 2190"/>
                <a:gd name="T96" fmla="*/ 0 w 2298"/>
                <a:gd name="T97" fmla="*/ 1457 h 2190"/>
                <a:gd name="T98" fmla="*/ 3 w 2298"/>
                <a:gd name="T99" fmla="*/ 210 h 2190"/>
                <a:gd name="T100" fmla="*/ 27 w 2298"/>
                <a:gd name="T101" fmla="*/ 136 h 2190"/>
                <a:gd name="T102" fmla="*/ 73 w 2298"/>
                <a:gd name="T103" fmla="*/ 73 h 2190"/>
                <a:gd name="T104" fmla="*/ 136 w 2298"/>
                <a:gd name="T105" fmla="*/ 29 h 2190"/>
                <a:gd name="T106" fmla="*/ 210 w 2298"/>
                <a:gd name="T107" fmla="*/ 3 h 2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98" h="2190">
                  <a:moveTo>
                    <a:pt x="250" y="0"/>
                  </a:moveTo>
                  <a:lnTo>
                    <a:pt x="2047" y="0"/>
                  </a:lnTo>
                  <a:lnTo>
                    <a:pt x="2087" y="3"/>
                  </a:lnTo>
                  <a:lnTo>
                    <a:pt x="2126" y="13"/>
                  </a:lnTo>
                  <a:lnTo>
                    <a:pt x="2162" y="29"/>
                  </a:lnTo>
                  <a:lnTo>
                    <a:pt x="2195" y="48"/>
                  </a:lnTo>
                  <a:lnTo>
                    <a:pt x="2224" y="73"/>
                  </a:lnTo>
                  <a:lnTo>
                    <a:pt x="2248" y="103"/>
                  </a:lnTo>
                  <a:lnTo>
                    <a:pt x="2269" y="136"/>
                  </a:lnTo>
                  <a:lnTo>
                    <a:pt x="2285" y="171"/>
                  </a:lnTo>
                  <a:lnTo>
                    <a:pt x="2294" y="210"/>
                  </a:lnTo>
                  <a:lnTo>
                    <a:pt x="2298" y="250"/>
                  </a:lnTo>
                  <a:lnTo>
                    <a:pt x="2298" y="816"/>
                  </a:lnTo>
                  <a:lnTo>
                    <a:pt x="2163" y="816"/>
                  </a:lnTo>
                  <a:lnTo>
                    <a:pt x="2163" y="250"/>
                  </a:lnTo>
                  <a:lnTo>
                    <a:pt x="2159" y="224"/>
                  </a:lnTo>
                  <a:lnTo>
                    <a:pt x="2150" y="200"/>
                  </a:lnTo>
                  <a:lnTo>
                    <a:pt x="2138" y="178"/>
                  </a:lnTo>
                  <a:lnTo>
                    <a:pt x="2119" y="160"/>
                  </a:lnTo>
                  <a:lnTo>
                    <a:pt x="2098" y="147"/>
                  </a:lnTo>
                  <a:lnTo>
                    <a:pt x="2073" y="138"/>
                  </a:lnTo>
                  <a:lnTo>
                    <a:pt x="2047" y="135"/>
                  </a:lnTo>
                  <a:lnTo>
                    <a:pt x="250" y="135"/>
                  </a:lnTo>
                  <a:lnTo>
                    <a:pt x="224" y="138"/>
                  </a:lnTo>
                  <a:lnTo>
                    <a:pt x="200" y="147"/>
                  </a:lnTo>
                  <a:lnTo>
                    <a:pt x="178" y="160"/>
                  </a:lnTo>
                  <a:lnTo>
                    <a:pt x="160" y="178"/>
                  </a:lnTo>
                  <a:lnTo>
                    <a:pt x="146" y="200"/>
                  </a:lnTo>
                  <a:lnTo>
                    <a:pt x="138" y="224"/>
                  </a:lnTo>
                  <a:lnTo>
                    <a:pt x="135" y="250"/>
                  </a:lnTo>
                  <a:lnTo>
                    <a:pt x="135" y="1457"/>
                  </a:lnTo>
                  <a:lnTo>
                    <a:pt x="138" y="1483"/>
                  </a:lnTo>
                  <a:lnTo>
                    <a:pt x="146" y="1508"/>
                  </a:lnTo>
                  <a:lnTo>
                    <a:pt x="160" y="1529"/>
                  </a:lnTo>
                  <a:lnTo>
                    <a:pt x="178" y="1547"/>
                  </a:lnTo>
                  <a:lnTo>
                    <a:pt x="200" y="1561"/>
                  </a:lnTo>
                  <a:lnTo>
                    <a:pt x="224" y="1570"/>
                  </a:lnTo>
                  <a:lnTo>
                    <a:pt x="250" y="1572"/>
                  </a:lnTo>
                  <a:lnTo>
                    <a:pt x="475" y="1572"/>
                  </a:lnTo>
                  <a:lnTo>
                    <a:pt x="491" y="1574"/>
                  </a:lnTo>
                  <a:lnTo>
                    <a:pt x="506" y="1580"/>
                  </a:lnTo>
                  <a:lnTo>
                    <a:pt x="518" y="1589"/>
                  </a:lnTo>
                  <a:lnTo>
                    <a:pt x="530" y="1601"/>
                  </a:lnTo>
                  <a:lnTo>
                    <a:pt x="538" y="1615"/>
                  </a:lnTo>
                  <a:lnTo>
                    <a:pt x="541" y="1630"/>
                  </a:lnTo>
                  <a:lnTo>
                    <a:pt x="541" y="1646"/>
                  </a:lnTo>
                  <a:lnTo>
                    <a:pt x="538" y="1662"/>
                  </a:lnTo>
                  <a:lnTo>
                    <a:pt x="439" y="1937"/>
                  </a:lnTo>
                  <a:lnTo>
                    <a:pt x="915" y="1586"/>
                  </a:lnTo>
                  <a:lnTo>
                    <a:pt x="926" y="1579"/>
                  </a:lnTo>
                  <a:lnTo>
                    <a:pt x="940" y="1574"/>
                  </a:lnTo>
                  <a:lnTo>
                    <a:pt x="955" y="1572"/>
                  </a:lnTo>
                  <a:lnTo>
                    <a:pt x="2047" y="1572"/>
                  </a:lnTo>
                  <a:lnTo>
                    <a:pt x="2073" y="1570"/>
                  </a:lnTo>
                  <a:lnTo>
                    <a:pt x="2098" y="1561"/>
                  </a:lnTo>
                  <a:lnTo>
                    <a:pt x="2119" y="1547"/>
                  </a:lnTo>
                  <a:lnTo>
                    <a:pt x="2138" y="1529"/>
                  </a:lnTo>
                  <a:lnTo>
                    <a:pt x="2150" y="1508"/>
                  </a:lnTo>
                  <a:lnTo>
                    <a:pt x="2159" y="1483"/>
                  </a:lnTo>
                  <a:lnTo>
                    <a:pt x="2163" y="1457"/>
                  </a:lnTo>
                  <a:lnTo>
                    <a:pt x="2163" y="1325"/>
                  </a:lnTo>
                  <a:lnTo>
                    <a:pt x="2298" y="1325"/>
                  </a:lnTo>
                  <a:lnTo>
                    <a:pt x="2298" y="1457"/>
                  </a:lnTo>
                  <a:lnTo>
                    <a:pt x="2294" y="1498"/>
                  </a:lnTo>
                  <a:lnTo>
                    <a:pt x="2285" y="1536"/>
                  </a:lnTo>
                  <a:lnTo>
                    <a:pt x="2269" y="1572"/>
                  </a:lnTo>
                  <a:lnTo>
                    <a:pt x="2248" y="1605"/>
                  </a:lnTo>
                  <a:lnTo>
                    <a:pt x="2224" y="1634"/>
                  </a:lnTo>
                  <a:lnTo>
                    <a:pt x="2195" y="1659"/>
                  </a:lnTo>
                  <a:lnTo>
                    <a:pt x="2162" y="1679"/>
                  </a:lnTo>
                  <a:lnTo>
                    <a:pt x="2126" y="1694"/>
                  </a:lnTo>
                  <a:lnTo>
                    <a:pt x="2087" y="1704"/>
                  </a:lnTo>
                  <a:lnTo>
                    <a:pt x="2047" y="1707"/>
                  </a:lnTo>
                  <a:lnTo>
                    <a:pt x="977" y="1707"/>
                  </a:lnTo>
                  <a:lnTo>
                    <a:pt x="341" y="2176"/>
                  </a:lnTo>
                  <a:lnTo>
                    <a:pt x="328" y="2184"/>
                  </a:lnTo>
                  <a:lnTo>
                    <a:pt x="315" y="2189"/>
                  </a:lnTo>
                  <a:lnTo>
                    <a:pt x="301" y="2190"/>
                  </a:lnTo>
                  <a:lnTo>
                    <a:pt x="287" y="2189"/>
                  </a:lnTo>
                  <a:lnTo>
                    <a:pt x="273" y="2184"/>
                  </a:lnTo>
                  <a:lnTo>
                    <a:pt x="261" y="2176"/>
                  </a:lnTo>
                  <a:lnTo>
                    <a:pt x="248" y="2165"/>
                  </a:lnTo>
                  <a:lnTo>
                    <a:pt x="239" y="2150"/>
                  </a:lnTo>
                  <a:lnTo>
                    <a:pt x="234" y="2134"/>
                  </a:lnTo>
                  <a:lnTo>
                    <a:pt x="233" y="2117"/>
                  </a:lnTo>
                  <a:lnTo>
                    <a:pt x="237" y="2100"/>
                  </a:lnTo>
                  <a:lnTo>
                    <a:pt x="379" y="1707"/>
                  </a:lnTo>
                  <a:lnTo>
                    <a:pt x="250" y="1707"/>
                  </a:lnTo>
                  <a:lnTo>
                    <a:pt x="210" y="1704"/>
                  </a:lnTo>
                  <a:lnTo>
                    <a:pt x="172" y="1694"/>
                  </a:lnTo>
                  <a:lnTo>
                    <a:pt x="136" y="1679"/>
                  </a:lnTo>
                  <a:lnTo>
                    <a:pt x="103" y="1659"/>
                  </a:lnTo>
                  <a:lnTo>
                    <a:pt x="73" y="1634"/>
                  </a:lnTo>
                  <a:lnTo>
                    <a:pt x="48" y="1605"/>
                  </a:lnTo>
                  <a:lnTo>
                    <a:pt x="27" y="1572"/>
                  </a:lnTo>
                  <a:lnTo>
                    <a:pt x="13" y="1536"/>
                  </a:lnTo>
                  <a:lnTo>
                    <a:pt x="3" y="1498"/>
                  </a:lnTo>
                  <a:lnTo>
                    <a:pt x="0" y="1457"/>
                  </a:lnTo>
                  <a:lnTo>
                    <a:pt x="0" y="250"/>
                  </a:lnTo>
                  <a:lnTo>
                    <a:pt x="3" y="210"/>
                  </a:lnTo>
                  <a:lnTo>
                    <a:pt x="13" y="171"/>
                  </a:lnTo>
                  <a:lnTo>
                    <a:pt x="27" y="136"/>
                  </a:lnTo>
                  <a:lnTo>
                    <a:pt x="48" y="103"/>
                  </a:lnTo>
                  <a:lnTo>
                    <a:pt x="73" y="73"/>
                  </a:lnTo>
                  <a:lnTo>
                    <a:pt x="103" y="48"/>
                  </a:lnTo>
                  <a:lnTo>
                    <a:pt x="136" y="29"/>
                  </a:lnTo>
                  <a:lnTo>
                    <a:pt x="172" y="13"/>
                  </a:lnTo>
                  <a:lnTo>
                    <a:pt x="210" y="3"/>
                  </a:lnTo>
                  <a:lnTo>
                    <a:pt x="25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570"/>
            <p:cNvSpPr>
              <a:spLocks/>
            </p:cNvSpPr>
            <p:nvPr/>
          </p:nvSpPr>
          <p:spPr bwMode="auto">
            <a:xfrm>
              <a:off x="1957" y="3554"/>
              <a:ext cx="50" cy="81"/>
            </a:xfrm>
            <a:custGeom>
              <a:avLst/>
              <a:gdLst>
                <a:gd name="T0" fmla="*/ 303 w 349"/>
                <a:gd name="T1" fmla="*/ 0 h 570"/>
                <a:gd name="T2" fmla="*/ 349 w 349"/>
                <a:gd name="T3" fmla="*/ 63 h 570"/>
                <a:gd name="T4" fmla="*/ 306 w 349"/>
                <a:gd name="T5" fmla="*/ 99 h 570"/>
                <a:gd name="T6" fmla="*/ 268 w 349"/>
                <a:gd name="T7" fmla="*/ 134 h 570"/>
                <a:gd name="T8" fmla="*/ 237 w 349"/>
                <a:gd name="T9" fmla="*/ 170 h 570"/>
                <a:gd name="T10" fmla="*/ 213 w 349"/>
                <a:gd name="T11" fmla="*/ 204 h 570"/>
                <a:gd name="T12" fmla="*/ 194 w 349"/>
                <a:gd name="T13" fmla="*/ 237 h 570"/>
                <a:gd name="T14" fmla="*/ 180 w 349"/>
                <a:gd name="T15" fmla="*/ 267 h 570"/>
                <a:gd name="T16" fmla="*/ 172 w 349"/>
                <a:gd name="T17" fmla="*/ 293 h 570"/>
                <a:gd name="T18" fmla="*/ 168 w 349"/>
                <a:gd name="T19" fmla="*/ 316 h 570"/>
                <a:gd name="T20" fmla="*/ 194 w 349"/>
                <a:gd name="T21" fmla="*/ 324 h 570"/>
                <a:gd name="T22" fmla="*/ 216 w 349"/>
                <a:gd name="T23" fmla="*/ 336 h 570"/>
                <a:gd name="T24" fmla="*/ 236 w 349"/>
                <a:gd name="T25" fmla="*/ 352 h 570"/>
                <a:gd name="T26" fmla="*/ 253 w 349"/>
                <a:gd name="T27" fmla="*/ 370 h 570"/>
                <a:gd name="T28" fmla="*/ 266 w 349"/>
                <a:gd name="T29" fmla="*/ 392 h 570"/>
                <a:gd name="T30" fmla="*/ 274 w 349"/>
                <a:gd name="T31" fmla="*/ 417 h 570"/>
                <a:gd name="T32" fmla="*/ 276 w 349"/>
                <a:gd name="T33" fmla="*/ 443 h 570"/>
                <a:gd name="T34" fmla="*/ 273 w 349"/>
                <a:gd name="T35" fmla="*/ 472 h 570"/>
                <a:gd name="T36" fmla="*/ 262 w 349"/>
                <a:gd name="T37" fmla="*/ 498 h 570"/>
                <a:gd name="T38" fmla="*/ 246 w 349"/>
                <a:gd name="T39" fmla="*/ 522 h 570"/>
                <a:gd name="T40" fmla="*/ 226 w 349"/>
                <a:gd name="T41" fmla="*/ 541 h 570"/>
                <a:gd name="T42" fmla="*/ 202 w 349"/>
                <a:gd name="T43" fmla="*/ 557 h 570"/>
                <a:gd name="T44" fmla="*/ 174 w 349"/>
                <a:gd name="T45" fmla="*/ 566 h 570"/>
                <a:gd name="T46" fmla="*/ 144 w 349"/>
                <a:gd name="T47" fmla="*/ 570 h 570"/>
                <a:gd name="T48" fmla="*/ 119 w 349"/>
                <a:gd name="T49" fmla="*/ 569 h 570"/>
                <a:gd name="T50" fmla="*/ 95 w 349"/>
                <a:gd name="T51" fmla="*/ 562 h 570"/>
                <a:gd name="T52" fmla="*/ 74 w 349"/>
                <a:gd name="T53" fmla="*/ 552 h 570"/>
                <a:gd name="T54" fmla="*/ 53 w 349"/>
                <a:gd name="T55" fmla="*/ 537 h 570"/>
                <a:gd name="T56" fmla="*/ 36 w 349"/>
                <a:gd name="T57" fmla="*/ 519 h 570"/>
                <a:gd name="T58" fmla="*/ 21 w 349"/>
                <a:gd name="T59" fmla="*/ 496 h 570"/>
                <a:gd name="T60" fmla="*/ 11 w 349"/>
                <a:gd name="T61" fmla="*/ 470 h 570"/>
                <a:gd name="T62" fmla="*/ 4 w 349"/>
                <a:gd name="T63" fmla="*/ 439 h 570"/>
                <a:gd name="T64" fmla="*/ 0 w 349"/>
                <a:gd name="T65" fmla="*/ 403 h 570"/>
                <a:gd name="T66" fmla="*/ 3 w 349"/>
                <a:gd name="T67" fmla="*/ 375 h 570"/>
                <a:gd name="T68" fmla="*/ 7 w 349"/>
                <a:gd name="T69" fmla="*/ 344 h 570"/>
                <a:gd name="T70" fmla="*/ 16 w 349"/>
                <a:gd name="T71" fmla="*/ 311 h 570"/>
                <a:gd name="T72" fmla="*/ 30 w 349"/>
                <a:gd name="T73" fmla="*/ 278 h 570"/>
                <a:gd name="T74" fmla="*/ 46 w 349"/>
                <a:gd name="T75" fmla="*/ 243 h 570"/>
                <a:gd name="T76" fmla="*/ 68 w 349"/>
                <a:gd name="T77" fmla="*/ 207 h 570"/>
                <a:gd name="T78" fmla="*/ 94 w 349"/>
                <a:gd name="T79" fmla="*/ 171 h 570"/>
                <a:gd name="T80" fmla="*/ 126 w 349"/>
                <a:gd name="T81" fmla="*/ 134 h 570"/>
                <a:gd name="T82" fmla="*/ 162 w 349"/>
                <a:gd name="T83" fmla="*/ 99 h 570"/>
                <a:gd name="T84" fmla="*/ 204 w 349"/>
                <a:gd name="T85" fmla="*/ 65 h 570"/>
                <a:gd name="T86" fmla="*/ 251 w 349"/>
                <a:gd name="T87" fmla="*/ 32 h 570"/>
                <a:gd name="T88" fmla="*/ 303 w 349"/>
                <a:gd name="T89" fmla="*/ 0 h 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49" h="570">
                  <a:moveTo>
                    <a:pt x="303" y="0"/>
                  </a:moveTo>
                  <a:lnTo>
                    <a:pt x="349" y="63"/>
                  </a:lnTo>
                  <a:lnTo>
                    <a:pt x="306" y="99"/>
                  </a:lnTo>
                  <a:lnTo>
                    <a:pt x="268" y="134"/>
                  </a:lnTo>
                  <a:lnTo>
                    <a:pt x="237" y="170"/>
                  </a:lnTo>
                  <a:lnTo>
                    <a:pt x="213" y="204"/>
                  </a:lnTo>
                  <a:lnTo>
                    <a:pt x="194" y="237"/>
                  </a:lnTo>
                  <a:lnTo>
                    <a:pt x="180" y="267"/>
                  </a:lnTo>
                  <a:lnTo>
                    <a:pt x="172" y="293"/>
                  </a:lnTo>
                  <a:lnTo>
                    <a:pt x="168" y="316"/>
                  </a:lnTo>
                  <a:lnTo>
                    <a:pt x="194" y="324"/>
                  </a:lnTo>
                  <a:lnTo>
                    <a:pt x="216" y="336"/>
                  </a:lnTo>
                  <a:lnTo>
                    <a:pt x="236" y="352"/>
                  </a:lnTo>
                  <a:lnTo>
                    <a:pt x="253" y="370"/>
                  </a:lnTo>
                  <a:lnTo>
                    <a:pt x="266" y="392"/>
                  </a:lnTo>
                  <a:lnTo>
                    <a:pt x="274" y="417"/>
                  </a:lnTo>
                  <a:lnTo>
                    <a:pt x="276" y="443"/>
                  </a:lnTo>
                  <a:lnTo>
                    <a:pt x="273" y="472"/>
                  </a:lnTo>
                  <a:lnTo>
                    <a:pt x="262" y="498"/>
                  </a:lnTo>
                  <a:lnTo>
                    <a:pt x="246" y="522"/>
                  </a:lnTo>
                  <a:lnTo>
                    <a:pt x="226" y="541"/>
                  </a:lnTo>
                  <a:lnTo>
                    <a:pt x="202" y="557"/>
                  </a:lnTo>
                  <a:lnTo>
                    <a:pt x="174" y="566"/>
                  </a:lnTo>
                  <a:lnTo>
                    <a:pt x="144" y="570"/>
                  </a:lnTo>
                  <a:lnTo>
                    <a:pt x="119" y="569"/>
                  </a:lnTo>
                  <a:lnTo>
                    <a:pt x="95" y="562"/>
                  </a:lnTo>
                  <a:lnTo>
                    <a:pt x="74" y="552"/>
                  </a:lnTo>
                  <a:lnTo>
                    <a:pt x="53" y="537"/>
                  </a:lnTo>
                  <a:lnTo>
                    <a:pt x="36" y="519"/>
                  </a:lnTo>
                  <a:lnTo>
                    <a:pt x="21" y="496"/>
                  </a:lnTo>
                  <a:lnTo>
                    <a:pt x="11" y="470"/>
                  </a:lnTo>
                  <a:lnTo>
                    <a:pt x="4" y="439"/>
                  </a:lnTo>
                  <a:lnTo>
                    <a:pt x="0" y="403"/>
                  </a:lnTo>
                  <a:lnTo>
                    <a:pt x="3" y="375"/>
                  </a:lnTo>
                  <a:lnTo>
                    <a:pt x="7" y="344"/>
                  </a:lnTo>
                  <a:lnTo>
                    <a:pt x="16" y="311"/>
                  </a:lnTo>
                  <a:lnTo>
                    <a:pt x="30" y="278"/>
                  </a:lnTo>
                  <a:lnTo>
                    <a:pt x="46" y="243"/>
                  </a:lnTo>
                  <a:lnTo>
                    <a:pt x="68" y="207"/>
                  </a:lnTo>
                  <a:lnTo>
                    <a:pt x="94" y="171"/>
                  </a:lnTo>
                  <a:lnTo>
                    <a:pt x="126" y="134"/>
                  </a:lnTo>
                  <a:lnTo>
                    <a:pt x="162" y="99"/>
                  </a:lnTo>
                  <a:lnTo>
                    <a:pt x="204" y="65"/>
                  </a:lnTo>
                  <a:lnTo>
                    <a:pt x="251" y="32"/>
                  </a:lnTo>
                  <a:lnTo>
                    <a:pt x="3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571"/>
            <p:cNvSpPr>
              <a:spLocks/>
            </p:cNvSpPr>
            <p:nvPr/>
          </p:nvSpPr>
          <p:spPr bwMode="auto">
            <a:xfrm>
              <a:off x="1899" y="3554"/>
              <a:ext cx="50" cy="81"/>
            </a:xfrm>
            <a:custGeom>
              <a:avLst/>
              <a:gdLst>
                <a:gd name="T0" fmla="*/ 301 w 348"/>
                <a:gd name="T1" fmla="*/ 0 h 570"/>
                <a:gd name="T2" fmla="*/ 348 w 348"/>
                <a:gd name="T3" fmla="*/ 63 h 570"/>
                <a:gd name="T4" fmla="*/ 303 w 348"/>
                <a:gd name="T5" fmla="*/ 99 h 570"/>
                <a:gd name="T6" fmla="*/ 265 w 348"/>
                <a:gd name="T7" fmla="*/ 134 h 570"/>
                <a:gd name="T8" fmla="*/ 235 w 348"/>
                <a:gd name="T9" fmla="*/ 170 h 570"/>
                <a:gd name="T10" fmla="*/ 210 w 348"/>
                <a:gd name="T11" fmla="*/ 204 h 570"/>
                <a:gd name="T12" fmla="*/ 191 w 348"/>
                <a:gd name="T13" fmla="*/ 237 h 570"/>
                <a:gd name="T14" fmla="*/ 178 w 348"/>
                <a:gd name="T15" fmla="*/ 267 h 570"/>
                <a:gd name="T16" fmla="*/ 169 w 348"/>
                <a:gd name="T17" fmla="*/ 293 h 570"/>
                <a:gd name="T18" fmla="*/ 167 w 348"/>
                <a:gd name="T19" fmla="*/ 316 h 570"/>
                <a:gd name="T20" fmla="*/ 192 w 348"/>
                <a:gd name="T21" fmla="*/ 324 h 570"/>
                <a:gd name="T22" fmla="*/ 215 w 348"/>
                <a:gd name="T23" fmla="*/ 336 h 570"/>
                <a:gd name="T24" fmla="*/ 235 w 348"/>
                <a:gd name="T25" fmla="*/ 352 h 570"/>
                <a:gd name="T26" fmla="*/ 251 w 348"/>
                <a:gd name="T27" fmla="*/ 370 h 570"/>
                <a:gd name="T28" fmla="*/ 263 w 348"/>
                <a:gd name="T29" fmla="*/ 392 h 570"/>
                <a:gd name="T30" fmla="*/ 270 w 348"/>
                <a:gd name="T31" fmla="*/ 417 h 570"/>
                <a:gd name="T32" fmla="*/ 273 w 348"/>
                <a:gd name="T33" fmla="*/ 443 h 570"/>
                <a:gd name="T34" fmla="*/ 270 w 348"/>
                <a:gd name="T35" fmla="*/ 472 h 570"/>
                <a:gd name="T36" fmla="*/ 260 w 348"/>
                <a:gd name="T37" fmla="*/ 498 h 570"/>
                <a:gd name="T38" fmla="*/ 244 w 348"/>
                <a:gd name="T39" fmla="*/ 522 h 570"/>
                <a:gd name="T40" fmla="*/ 224 w 348"/>
                <a:gd name="T41" fmla="*/ 541 h 570"/>
                <a:gd name="T42" fmla="*/ 199 w 348"/>
                <a:gd name="T43" fmla="*/ 557 h 570"/>
                <a:gd name="T44" fmla="*/ 172 w 348"/>
                <a:gd name="T45" fmla="*/ 566 h 570"/>
                <a:gd name="T46" fmla="*/ 141 w 348"/>
                <a:gd name="T47" fmla="*/ 570 h 570"/>
                <a:gd name="T48" fmla="*/ 116 w 348"/>
                <a:gd name="T49" fmla="*/ 569 h 570"/>
                <a:gd name="T50" fmla="*/ 93 w 348"/>
                <a:gd name="T51" fmla="*/ 562 h 570"/>
                <a:gd name="T52" fmla="*/ 70 w 348"/>
                <a:gd name="T53" fmla="*/ 552 h 570"/>
                <a:gd name="T54" fmla="*/ 50 w 348"/>
                <a:gd name="T55" fmla="*/ 537 h 570"/>
                <a:gd name="T56" fmla="*/ 33 w 348"/>
                <a:gd name="T57" fmla="*/ 519 h 570"/>
                <a:gd name="T58" fmla="*/ 19 w 348"/>
                <a:gd name="T59" fmla="*/ 496 h 570"/>
                <a:gd name="T60" fmla="*/ 8 w 348"/>
                <a:gd name="T61" fmla="*/ 470 h 570"/>
                <a:gd name="T62" fmla="*/ 2 w 348"/>
                <a:gd name="T63" fmla="*/ 439 h 570"/>
                <a:gd name="T64" fmla="*/ 0 w 348"/>
                <a:gd name="T65" fmla="*/ 403 h 570"/>
                <a:gd name="T66" fmla="*/ 1 w 348"/>
                <a:gd name="T67" fmla="*/ 375 h 570"/>
                <a:gd name="T68" fmla="*/ 6 w 348"/>
                <a:gd name="T69" fmla="*/ 344 h 570"/>
                <a:gd name="T70" fmla="*/ 15 w 348"/>
                <a:gd name="T71" fmla="*/ 311 h 570"/>
                <a:gd name="T72" fmla="*/ 27 w 348"/>
                <a:gd name="T73" fmla="*/ 278 h 570"/>
                <a:gd name="T74" fmla="*/ 45 w 348"/>
                <a:gd name="T75" fmla="*/ 243 h 570"/>
                <a:gd name="T76" fmla="*/ 66 w 348"/>
                <a:gd name="T77" fmla="*/ 207 h 570"/>
                <a:gd name="T78" fmla="*/ 92 w 348"/>
                <a:gd name="T79" fmla="*/ 171 h 570"/>
                <a:gd name="T80" fmla="*/ 122 w 348"/>
                <a:gd name="T81" fmla="*/ 134 h 570"/>
                <a:gd name="T82" fmla="*/ 159 w 348"/>
                <a:gd name="T83" fmla="*/ 99 h 570"/>
                <a:gd name="T84" fmla="*/ 200 w 348"/>
                <a:gd name="T85" fmla="*/ 65 h 570"/>
                <a:gd name="T86" fmla="*/ 247 w 348"/>
                <a:gd name="T87" fmla="*/ 32 h 570"/>
                <a:gd name="T88" fmla="*/ 301 w 348"/>
                <a:gd name="T89" fmla="*/ 0 h 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48" h="570">
                  <a:moveTo>
                    <a:pt x="301" y="0"/>
                  </a:moveTo>
                  <a:lnTo>
                    <a:pt x="348" y="63"/>
                  </a:lnTo>
                  <a:lnTo>
                    <a:pt x="303" y="99"/>
                  </a:lnTo>
                  <a:lnTo>
                    <a:pt x="265" y="134"/>
                  </a:lnTo>
                  <a:lnTo>
                    <a:pt x="235" y="170"/>
                  </a:lnTo>
                  <a:lnTo>
                    <a:pt x="210" y="204"/>
                  </a:lnTo>
                  <a:lnTo>
                    <a:pt x="191" y="237"/>
                  </a:lnTo>
                  <a:lnTo>
                    <a:pt x="178" y="267"/>
                  </a:lnTo>
                  <a:lnTo>
                    <a:pt x="169" y="293"/>
                  </a:lnTo>
                  <a:lnTo>
                    <a:pt x="167" y="316"/>
                  </a:lnTo>
                  <a:lnTo>
                    <a:pt x="192" y="324"/>
                  </a:lnTo>
                  <a:lnTo>
                    <a:pt x="215" y="336"/>
                  </a:lnTo>
                  <a:lnTo>
                    <a:pt x="235" y="352"/>
                  </a:lnTo>
                  <a:lnTo>
                    <a:pt x="251" y="370"/>
                  </a:lnTo>
                  <a:lnTo>
                    <a:pt x="263" y="392"/>
                  </a:lnTo>
                  <a:lnTo>
                    <a:pt x="270" y="417"/>
                  </a:lnTo>
                  <a:lnTo>
                    <a:pt x="273" y="443"/>
                  </a:lnTo>
                  <a:lnTo>
                    <a:pt x="270" y="472"/>
                  </a:lnTo>
                  <a:lnTo>
                    <a:pt x="260" y="498"/>
                  </a:lnTo>
                  <a:lnTo>
                    <a:pt x="244" y="522"/>
                  </a:lnTo>
                  <a:lnTo>
                    <a:pt x="224" y="541"/>
                  </a:lnTo>
                  <a:lnTo>
                    <a:pt x="199" y="557"/>
                  </a:lnTo>
                  <a:lnTo>
                    <a:pt x="172" y="566"/>
                  </a:lnTo>
                  <a:lnTo>
                    <a:pt x="141" y="570"/>
                  </a:lnTo>
                  <a:lnTo>
                    <a:pt x="116" y="569"/>
                  </a:lnTo>
                  <a:lnTo>
                    <a:pt x="93" y="562"/>
                  </a:lnTo>
                  <a:lnTo>
                    <a:pt x="70" y="552"/>
                  </a:lnTo>
                  <a:lnTo>
                    <a:pt x="50" y="537"/>
                  </a:lnTo>
                  <a:lnTo>
                    <a:pt x="33" y="519"/>
                  </a:lnTo>
                  <a:lnTo>
                    <a:pt x="19" y="496"/>
                  </a:lnTo>
                  <a:lnTo>
                    <a:pt x="8" y="470"/>
                  </a:lnTo>
                  <a:lnTo>
                    <a:pt x="2" y="439"/>
                  </a:lnTo>
                  <a:lnTo>
                    <a:pt x="0" y="403"/>
                  </a:lnTo>
                  <a:lnTo>
                    <a:pt x="1" y="375"/>
                  </a:lnTo>
                  <a:lnTo>
                    <a:pt x="6" y="344"/>
                  </a:lnTo>
                  <a:lnTo>
                    <a:pt x="15" y="311"/>
                  </a:lnTo>
                  <a:lnTo>
                    <a:pt x="27" y="278"/>
                  </a:lnTo>
                  <a:lnTo>
                    <a:pt x="45" y="243"/>
                  </a:lnTo>
                  <a:lnTo>
                    <a:pt x="66" y="207"/>
                  </a:lnTo>
                  <a:lnTo>
                    <a:pt x="92" y="171"/>
                  </a:lnTo>
                  <a:lnTo>
                    <a:pt x="122" y="134"/>
                  </a:lnTo>
                  <a:lnTo>
                    <a:pt x="159" y="99"/>
                  </a:lnTo>
                  <a:lnTo>
                    <a:pt x="200" y="65"/>
                  </a:lnTo>
                  <a:lnTo>
                    <a:pt x="247" y="32"/>
                  </a:lnTo>
                  <a:lnTo>
                    <a:pt x="30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572"/>
            <p:cNvSpPr>
              <a:spLocks/>
            </p:cNvSpPr>
            <p:nvPr/>
          </p:nvSpPr>
          <p:spPr bwMode="auto">
            <a:xfrm>
              <a:off x="2197" y="3469"/>
              <a:ext cx="50" cy="82"/>
            </a:xfrm>
            <a:custGeom>
              <a:avLst/>
              <a:gdLst>
                <a:gd name="T0" fmla="*/ 205 w 348"/>
                <a:gd name="T1" fmla="*/ 0 h 571"/>
                <a:gd name="T2" fmla="*/ 230 w 348"/>
                <a:gd name="T3" fmla="*/ 2 h 571"/>
                <a:gd name="T4" fmla="*/ 254 w 348"/>
                <a:gd name="T5" fmla="*/ 8 h 571"/>
                <a:gd name="T6" fmla="*/ 276 w 348"/>
                <a:gd name="T7" fmla="*/ 18 h 571"/>
                <a:gd name="T8" fmla="*/ 296 w 348"/>
                <a:gd name="T9" fmla="*/ 33 h 571"/>
                <a:gd name="T10" fmla="*/ 313 w 348"/>
                <a:gd name="T11" fmla="*/ 53 h 571"/>
                <a:gd name="T12" fmla="*/ 328 w 348"/>
                <a:gd name="T13" fmla="*/ 74 h 571"/>
                <a:gd name="T14" fmla="*/ 339 w 348"/>
                <a:gd name="T15" fmla="*/ 102 h 571"/>
                <a:gd name="T16" fmla="*/ 346 w 348"/>
                <a:gd name="T17" fmla="*/ 132 h 571"/>
                <a:gd name="T18" fmla="*/ 348 w 348"/>
                <a:gd name="T19" fmla="*/ 167 h 571"/>
                <a:gd name="T20" fmla="*/ 347 w 348"/>
                <a:gd name="T21" fmla="*/ 195 h 571"/>
                <a:gd name="T22" fmla="*/ 341 w 348"/>
                <a:gd name="T23" fmla="*/ 226 h 571"/>
                <a:gd name="T24" fmla="*/ 333 w 348"/>
                <a:gd name="T25" fmla="*/ 259 h 571"/>
                <a:gd name="T26" fmla="*/ 319 w 348"/>
                <a:gd name="T27" fmla="*/ 293 h 571"/>
                <a:gd name="T28" fmla="*/ 302 w 348"/>
                <a:gd name="T29" fmla="*/ 329 h 571"/>
                <a:gd name="T30" fmla="*/ 280 w 348"/>
                <a:gd name="T31" fmla="*/ 364 h 571"/>
                <a:gd name="T32" fmla="*/ 254 w 348"/>
                <a:gd name="T33" fmla="*/ 400 h 571"/>
                <a:gd name="T34" fmla="*/ 223 w 348"/>
                <a:gd name="T35" fmla="*/ 436 h 571"/>
                <a:gd name="T36" fmla="*/ 188 w 348"/>
                <a:gd name="T37" fmla="*/ 471 h 571"/>
                <a:gd name="T38" fmla="*/ 145 w 348"/>
                <a:gd name="T39" fmla="*/ 505 h 571"/>
                <a:gd name="T40" fmla="*/ 98 w 348"/>
                <a:gd name="T41" fmla="*/ 539 h 571"/>
                <a:gd name="T42" fmla="*/ 45 w 348"/>
                <a:gd name="T43" fmla="*/ 571 h 571"/>
                <a:gd name="T44" fmla="*/ 0 w 348"/>
                <a:gd name="T45" fmla="*/ 509 h 571"/>
                <a:gd name="T46" fmla="*/ 44 w 348"/>
                <a:gd name="T47" fmla="*/ 472 h 571"/>
                <a:gd name="T48" fmla="*/ 81 w 348"/>
                <a:gd name="T49" fmla="*/ 436 h 571"/>
                <a:gd name="T50" fmla="*/ 111 w 348"/>
                <a:gd name="T51" fmla="*/ 400 h 571"/>
                <a:gd name="T52" fmla="*/ 136 w 348"/>
                <a:gd name="T53" fmla="*/ 366 h 571"/>
                <a:gd name="T54" fmla="*/ 156 w 348"/>
                <a:gd name="T55" fmla="*/ 334 h 571"/>
                <a:gd name="T56" fmla="*/ 168 w 348"/>
                <a:gd name="T57" fmla="*/ 305 h 571"/>
                <a:gd name="T58" fmla="*/ 177 w 348"/>
                <a:gd name="T59" fmla="*/ 278 h 571"/>
                <a:gd name="T60" fmla="*/ 181 w 348"/>
                <a:gd name="T61" fmla="*/ 256 h 571"/>
                <a:gd name="T62" fmla="*/ 156 w 348"/>
                <a:gd name="T63" fmla="*/ 248 h 571"/>
                <a:gd name="T64" fmla="*/ 133 w 348"/>
                <a:gd name="T65" fmla="*/ 235 h 571"/>
                <a:gd name="T66" fmla="*/ 112 w 348"/>
                <a:gd name="T67" fmla="*/ 219 h 571"/>
                <a:gd name="T68" fmla="*/ 96 w 348"/>
                <a:gd name="T69" fmla="*/ 200 h 571"/>
                <a:gd name="T70" fmla="*/ 84 w 348"/>
                <a:gd name="T71" fmla="*/ 178 h 571"/>
                <a:gd name="T72" fmla="*/ 76 w 348"/>
                <a:gd name="T73" fmla="*/ 154 h 571"/>
                <a:gd name="T74" fmla="*/ 72 w 348"/>
                <a:gd name="T75" fmla="*/ 128 h 571"/>
                <a:gd name="T76" fmla="*/ 77 w 348"/>
                <a:gd name="T77" fmla="*/ 99 h 571"/>
                <a:gd name="T78" fmla="*/ 86 w 348"/>
                <a:gd name="T79" fmla="*/ 72 h 571"/>
                <a:gd name="T80" fmla="*/ 102 w 348"/>
                <a:gd name="T81" fmla="*/ 49 h 571"/>
                <a:gd name="T82" fmla="*/ 122 w 348"/>
                <a:gd name="T83" fmla="*/ 29 h 571"/>
                <a:gd name="T84" fmla="*/ 148 w 348"/>
                <a:gd name="T85" fmla="*/ 14 h 571"/>
                <a:gd name="T86" fmla="*/ 175 w 348"/>
                <a:gd name="T87" fmla="*/ 4 h 571"/>
                <a:gd name="T88" fmla="*/ 205 w 348"/>
                <a:gd name="T89" fmla="*/ 0 h 5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48" h="571">
                  <a:moveTo>
                    <a:pt x="205" y="0"/>
                  </a:moveTo>
                  <a:lnTo>
                    <a:pt x="230" y="2"/>
                  </a:lnTo>
                  <a:lnTo>
                    <a:pt x="254" y="8"/>
                  </a:lnTo>
                  <a:lnTo>
                    <a:pt x="276" y="18"/>
                  </a:lnTo>
                  <a:lnTo>
                    <a:pt x="296" y="33"/>
                  </a:lnTo>
                  <a:lnTo>
                    <a:pt x="313" y="53"/>
                  </a:lnTo>
                  <a:lnTo>
                    <a:pt x="328" y="74"/>
                  </a:lnTo>
                  <a:lnTo>
                    <a:pt x="339" y="102"/>
                  </a:lnTo>
                  <a:lnTo>
                    <a:pt x="346" y="132"/>
                  </a:lnTo>
                  <a:lnTo>
                    <a:pt x="348" y="167"/>
                  </a:lnTo>
                  <a:lnTo>
                    <a:pt x="347" y="195"/>
                  </a:lnTo>
                  <a:lnTo>
                    <a:pt x="341" y="226"/>
                  </a:lnTo>
                  <a:lnTo>
                    <a:pt x="333" y="259"/>
                  </a:lnTo>
                  <a:lnTo>
                    <a:pt x="319" y="293"/>
                  </a:lnTo>
                  <a:lnTo>
                    <a:pt x="302" y="329"/>
                  </a:lnTo>
                  <a:lnTo>
                    <a:pt x="280" y="364"/>
                  </a:lnTo>
                  <a:lnTo>
                    <a:pt x="254" y="400"/>
                  </a:lnTo>
                  <a:lnTo>
                    <a:pt x="223" y="436"/>
                  </a:lnTo>
                  <a:lnTo>
                    <a:pt x="188" y="471"/>
                  </a:lnTo>
                  <a:lnTo>
                    <a:pt x="145" y="505"/>
                  </a:lnTo>
                  <a:lnTo>
                    <a:pt x="98" y="539"/>
                  </a:lnTo>
                  <a:lnTo>
                    <a:pt x="45" y="571"/>
                  </a:lnTo>
                  <a:lnTo>
                    <a:pt x="0" y="509"/>
                  </a:lnTo>
                  <a:lnTo>
                    <a:pt x="44" y="472"/>
                  </a:lnTo>
                  <a:lnTo>
                    <a:pt x="81" y="436"/>
                  </a:lnTo>
                  <a:lnTo>
                    <a:pt x="111" y="400"/>
                  </a:lnTo>
                  <a:lnTo>
                    <a:pt x="136" y="366"/>
                  </a:lnTo>
                  <a:lnTo>
                    <a:pt x="156" y="334"/>
                  </a:lnTo>
                  <a:lnTo>
                    <a:pt x="168" y="305"/>
                  </a:lnTo>
                  <a:lnTo>
                    <a:pt x="177" y="278"/>
                  </a:lnTo>
                  <a:lnTo>
                    <a:pt x="181" y="256"/>
                  </a:lnTo>
                  <a:lnTo>
                    <a:pt x="156" y="248"/>
                  </a:lnTo>
                  <a:lnTo>
                    <a:pt x="133" y="235"/>
                  </a:lnTo>
                  <a:lnTo>
                    <a:pt x="112" y="219"/>
                  </a:lnTo>
                  <a:lnTo>
                    <a:pt x="96" y="200"/>
                  </a:lnTo>
                  <a:lnTo>
                    <a:pt x="84" y="178"/>
                  </a:lnTo>
                  <a:lnTo>
                    <a:pt x="76" y="154"/>
                  </a:lnTo>
                  <a:lnTo>
                    <a:pt x="72" y="128"/>
                  </a:lnTo>
                  <a:lnTo>
                    <a:pt x="77" y="99"/>
                  </a:lnTo>
                  <a:lnTo>
                    <a:pt x="86" y="72"/>
                  </a:lnTo>
                  <a:lnTo>
                    <a:pt x="102" y="49"/>
                  </a:lnTo>
                  <a:lnTo>
                    <a:pt x="122" y="29"/>
                  </a:lnTo>
                  <a:lnTo>
                    <a:pt x="148" y="14"/>
                  </a:lnTo>
                  <a:lnTo>
                    <a:pt x="175" y="4"/>
                  </a:lnTo>
                  <a:lnTo>
                    <a:pt x="20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573"/>
            <p:cNvSpPr>
              <a:spLocks/>
            </p:cNvSpPr>
            <p:nvPr/>
          </p:nvSpPr>
          <p:spPr bwMode="auto">
            <a:xfrm>
              <a:off x="2256" y="3469"/>
              <a:ext cx="49" cy="82"/>
            </a:xfrm>
            <a:custGeom>
              <a:avLst/>
              <a:gdLst>
                <a:gd name="T0" fmla="*/ 205 w 347"/>
                <a:gd name="T1" fmla="*/ 0 h 571"/>
                <a:gd name="T2" fmla="*/ 231 w 347"/>
                <a:gd name="T3" fmla="*/ 2 h 571"/>
                <a:gd name="T4" fmla="*/ 255 w 347"/>
                <a:gd name="T5" fmla="*/ 8 h 571"/>
                <a:gd name="T6" fmla="*/ 276 w 347"/>
                <a:gd name="T7" fmla="*/ 18 h 571"/>
                <a:gd name="T8" fmla="*/ 297 w 347"/>
                <a:gd name="T9" fmla="*/ 33 h 571"/>
                <a:gd name="T10" fmla="*/ 314 w 347"/>
                <a:gd name="T11" fmla="*/ 53 h 571"/>
                <a:gd name="T12" fmla="*/ 328 w 347"/>
                <a:gd name="T13" fmla="*/ 74 h 571"/>
                <a:gd name="T14" fmla="*/ 338 w 347"/>
                <a:gd name="T15" fmla="*/ 102 h 571"/>
                <a:gd name="T16" fmla="*/ 345 w 347"/>
                <a:gd name="T17" fmla="*/ 132 h 571"/>
                <a:gd name="T18" fmla="*/ 347 w 347"/>
                <a:gd name="T19" fmla="*/ 167 h 571"/>
                <a:gd name="T20" fmla="*/ 346 w 347"/>
                <a:gd name="T21" fmla="*/ 195 h 571"/>
                <a:gd name="T22" fmla="*/ 340 w 347"/>
                <a:gd name="T23" fmla="*/ 226 h 571"/>
                <a:gd name="T24" fmla="*/ 332 w 347"/>
                <a:gd name="T25" fmla="*/ 259 h 571"/>
                <a:gd name="T26" fmla="*/ 320 w 347"/>
                <a:gd name="T27" fmla="*/ 293 h 571"/>
                <a:gd name="T28" fmla="*/ 303 w 347"/>
                <a:gd name="T29" fmla="*/ 329 h 571"/>
                <a:gd name="T30" fmla="*/ 281 w 347"/>
                <a:gd name="T31" fmla="*/ 364 h 571"/>
                <a:gd name="T32" fmla="*/ 255 w 347"/>
                <a:gd name="T33" fmla="*/ 400 h 571"/>
                <a:gd name="T34" fmla="*/ 224 w 347"/>
                <a:gd name="T35" fmla="*/ 436 h 571"/>
                <a:gd name="T36" fmla="*/ 188 w 347"/>
                <a:gd name="T37" fmla="*/ 471 h 571"/>
                <a:gd name="T38" fmla="*/ 147 w 347"/>
                <a:gd name="T39" fmla="*/ 505 h 571"/>
                <a:gd name="T40" fmla="*/ 99 w 347"/>
                <a:gd name="T41" fmla="*/ 539 h 571"/>
                <a:gd name="T42" fmla="*/ 46 w 347"/>
                <a:gd name="T43" fmla="*/ 571 h 571"/>
                <a:gd name="T44" fmla="*/ 0 w 347"/>
                <a:gd name="T45" fmla="*/ 509 h 571"/>
                <a:gd name="T46" fmla="*/ 44 w 347"/>
                <a:gd name="T47" fmla="*/ 472 h 571"/>
                <a:gd name="T48" fmla="*/ 81 w 347"/>
                <a:gd name="T49" fmla="*/ 436 h 571"/>
                <a:gd name="T50" fmla="*/ 112 w 347"/>
                <a:gd name="T51" fmla="*/ 400 h 571"/>
                <a:gd name="T52" fmla="*/ 137 w 347"/>
                <a:gd name="T53" fmla="*/ 366 h 571"/>
                <a:gd name="T54" fmla="*/ 156 w 347"/>
                <a:gd name="T55" fmla="*/ 334 h 571"/>
                <a:gd name="T56" fmla="*/ 169 w 347"/>
                <a:gd name="T57" fmla="*/ 305 h 571"/>
                <a:gd name="T58" fmla="*/ 177 w 347"/>
                <a:gd name="T59" fmla="*/ 278 h 571"/>
                <a:gd name="T60" fmla="*/ 180 w 347"/>
                <a:gd name="T61" fmla="*/ 256 h 571"/>
                <a:gd name="T62" fmla="*/ 155 w 347"/>
                <a:gd name="T63" fmla="*/ 248 h 571"/>
                <a:gd name="T64" fmla="*/ 132 w 347"/>
                <a:gd name="T65" fmla="*/ 235 h 571"/>
                <a:gd name="T66" fmla="*/ 113 w 347"/>
                <a:gd name="T67" fmla="*/ 219 h 571"/>
                <a:gd name="T68" fmla="*/ 97 w 347"/>
                <a:gd name="T69" fmla="*/ 200 h 571"/>
                <a:gd name="T70" fmla="*/ 84 w 347"/>
                <a:gd name="T71" fmla="*/ 178 h 571"/>
                <a:gd name="T72" fmla="*/ 76 w 347"/>
                <a:gd name="T73" fmla="*/ 154 h 571"/>
                <a:gd name="T74" fmla="*/ 74 w 347"/>
                <a:gd name="T75" fmla="*/ 128 h 571"/>
                <a:gd name="T76" fmla="*/ 77 w 347"/>
                <a:gd name="T77" fmla="*/ 99 h 571"/>
                <a:gd name="T78" fmla="*/ 88 w 347"/>
                <a:gd name="T79" fmla="*/ 72 h 571"/>
                <a:gd name="T80" fmla="*/ 102 w 347"/>
                <a:gd name="T81" fmla="*/ 49 h 571"/>
                <a:gd name="T82" fmla="*/ 123 w 347"/>
                <a:gd name="T83" fmla="*/ 29 h 571"/>
                <a:gd name="T84" fmla="*/ 148 w 347"/>
                <a:gd name="T85" fmla="*/ 14 h 571"/>
                <a:gd name="T86" fmla="*/ 176 w 347"/>
                <a:gd name="T87" fmla="*/ 4 h 571"/>
                <a:gd name="T88" fmla="*/ 205 w 347"/>
                <a:gd name="T89" fmla="*/ 0 h 5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47" h="571">
                  <a:moveTo>
                    <a:pt x="205" y="0"/>
                  </a:moveTo>
                  <a:lnTo>
                    <a:pt x="231" y="2"/>
                  </a:lnTo>
                  <a:lnTo>
                    <a:pt x="255" y="8"/>
                  </a:lnTo>
                  <a:lnTo>
                    <a:pt x="276" y="18"/>
                  </a:lnTo>
                  <a:lnTo>
                    <a:pt x="297" y="33"/>
                  </a:lnTo>
                  <a:lnTo>
                    <a:pt x="314" y="53"/>
                  </a:lnTo>
                  <a:lnTo>
                    <a:pt x="328" y="74"/>
                  </a:lnTo>
                  <a:lnTo>
                    <a:pt x="338" y="102"/>
                  </a:lnTo>
                  <a:lnTo>
                    <a:pt x="345" y="132"/>
                  </a:lnTo>
                  <a:lnTo>
                    <a:pt x="347" y="167"/>
                  </a:lnTo>
                  <a:lnTo>
                    <a:pt x="346" y="195"/>
                  </a:lnTo>
                  <a:lnTo>
                    <a:pt x="340" y="226"/>
                  </a:lnTo>
                  <a:lnTo>
                    <a:pt x="332" y="259"/>
                  </a:lnTo>
                  <a:lnTo>
                    <a:pt x="320" y="293"/>
                  </a:lnTo>
                  <a:lnTo>
                    <a:pt x="303" y="329"/>
                  </a:lnTo>
                  <a:lnTo>
                    <a:pt x="281" y="364"/>
                  </a:lnTo>
                  <a:lnTo>
                    <a:pt x="255" y="400"/>
                  </a:lnTo>
                  <a:lnTo>
                    <a:pt x="224" y="436"/>
                  </a:lnTo>
                  <a:lnTo>
                    <a:pt x="188" y="471"/>
                  </a:lnTo>
                  <a:lnTo>
                    <a:pt x="147" y="505"/>
                  </a:lnTo>
                  <a:lnTo>
                    <a:pt x="99" y="539"/>
                  </a:lnTo>
                  <a:lnTo>
                    <a:pt x="46" y="571"/>
                  </a:lnTo>
                  <a:lnTo>
                    <a:pt x="0" y="509"/>
                  </a:lnTo>
                  <a:lnTo>
                    <a:pt x="44" y="472"/>
                  </a:lnTo>
                  <a:lnTo>
                    <a:pt x="81" y="436"/>
                  </a:lnTo>
                  <a:lnTo>
                    <a:pt x="112" y="400"/>
                  </a:lnTo>
                  <a:lnTo>
                    <a:pt x="137" y="366"/>
                  </a:lnTo>
                  <a:lnTo>
                    <a:pt x="156" y="334"/>
                  </a:lnTo>
                  <a:lnTo>
                    <a:pt x="169" y="305"/>
                  </a:lnTo>
                  <a:lnTo>
                    <a:pt x="177" y="278"/>
                  </a:lnTo>
                  <a:lnTo>
                    <a:pt x="180" y="256"/>
                  </a:lnTo>
                  <a:lnTo>
                    <a:pt x="155" y="248"/>
                  </a:lnTo>
                  <a:lnTo>
                    <a:pt x="132" y="235"/>
                  </a:lnTo>
                  <a:lnTo>
                    <a:pt x="113" y="219"/>
                  </a:lnTo>
                  <a:lnTo>
                    <a:pt x="97" y="200"/>
                  </a:lnTo>
                  <a:lnTo>
                    <a:pt x="84" y="178"/>
                  </a:lnTo>
                  <a:lnTo>
                    <a:pt x="76" y="154"/>
                  </a:lnTo>
                  <a:lnTo>
                    <a:pt x="74" y="128"/>
                  </a:lnTo>
                  <a:lnTo>
                    <a:pt x="77" y="99"/>
                  </a:lnTo>
                  <a:lnTo>
                    <a:pt x="88" y="72"/>
                  </a:lnTo>
                  <a:lnTo>
                    <a:pt x="102" y="49"/>
                  </a:lnTo>
                  <a:lnTo>
                    <a:pt x="123" y="29"/>
                  </a:lnTo>
                  <a:lnTo>
                    <a:pt x="148" y="14"/>
                  </a:lnTo>
                  <a:lnTo>
                    <a:pt x="176" y="4"/>
                  </a:lnTo>
                  <a:lnTo>
                    <a:pt x="20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17327704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p:cNvSpPr>
            <a:spLocks noGrp="1" noChangeArrowheads="1"/>
          </p:cNvSpPr>
          <p:nvPr>
            <p:ph type="title"/>
          </p:nvPr>
        </p:nvSpPr>
        <p:spPr>
          <a:xfrm>
            <a:off x="431800" y="269472"/>
            <a:ext cx="8229600" cy="427706"/>
          </a:xfrm>
        </p:spPr>
        <p:txBody>
          <a:bodyPr/>
          <a:lstStyle/>
          <a:p>
            <a:r>
              <a:rPr lang="en-US" sz="3200" dirty="0" smtClean="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Benefits and risks of credit*</a:t>
            </a:r>
          </a:p>
        </p:txBody>
      </p:sp>
      <p:sp>
        <p:nvSpPr>
          <p:cNvPr id="5" name="Freeform 5" descr="Gift box icon" title="Gift Icon"/>
          <p:cNvSpPr>
            <a:spLocks noEditPoints="1"/>
          </p:cNvSpPr>
          <p:nvPr/>
        </p:nvSpPr>
        <p:spPr bwMode="auto">
          <a:xfrm>
            <a:off x="1918758" y="1221846"/>
            <a:ext cx="901699" cy="890588"/>
          </a:xfrm>
          <a:custGeom>
            <a:avLst/>
            <a:gdLst>
              <a:gd name="T0" fmla="*/ 1133 w 1456"/>
              <a:gd name="T1" fmla="*/ 494 h 1441"/>
              <a:gd name="T2" fmla="*/ 953 w 1456"/>
              <a:gd name="T3" fmla="*/ 472 h 1441"/>
              <a:gd name="T4" fmla="*/ 1408 w 1456"/>
              <a:gd name="T5" fmla="*/ 349 h 1441"/>
              <a:gd name="T6" fmla="*/ 1133 w 1456"/>
              <a:gd name="T7" fmla="*/ 494 h 1441"/>
              <a:gd name="T8" fmla="*/ 1281 w 1456"/>
              <a:gd name="T9" fmla="*/ 710 h 1441"/>
              <a:gd name="T10" fmla="*/ 880 w 1456"/>
              <a:gd name="T11" fmla="*/ 494 h 1441"/>
              <a:gd name="T12" fmla="*/ 1133 w 1456"/>
              <a:gd name="T13" fmla="*/ 539 h 1441"/>
              <a:gd name="T14" fmla="*/ 1338 w 1456"/>
              <a:gd name="T15" fmla="*/ 710 h 1441"/>
              <a:gd name="T16" fmla="*/ 1281 w 1456"/>
              <a:gd name="T17" fmla="*/ 710 h 1441"/>
              <a:gd name="T18" fmla="*/ 610 w 1456"/>
              <a:gd name="T19" fmla="*/ 477 h 1441"/>
              <a:gd name="T20" fmla="*/ 835 w 1456"/>
              <a:gd name="T21" fmla="*/ 1395 h 1441"/>
              <a:gd name="T22" fmla="*/ 610 w 1456"/>
              <a:gd name="T23" fmla="*/ 477 h 1441"/>
              <a:gd name="T24" fmla="*/ 187 w 1456"/>
              <a:gd name="T25" fmla="*/ 756 h 1441"/>
              <a:gd name="T26" fmla="*/ 565 w 1456"/>
              <a:gd name="T27" fmla="*/ 1395 h 1441"/>
              <a:gd name="T28" fmla="*/ 187 w 1456"/>
              <a:gd name="T29" fmla="*/ 756 h 1441"/>
              <a:gd name="T30" fmla="*/ 122 w 1456"/>
              <a:gd name="T31" fmla="*/ 240 h 1441"/>
              <a:gd name="T32" fmla="*/ 322 w 1456"/>
              <a:gd name="T33" fmla="*/ 494 h 1441"/>
              <a:gd name="T34" fmla="*/ 122 w 1456"/>
              <a:gd name="T35" fmla="*/ 240 h 1441"/>
              <a:gd name="T36" fmla="*/ 1239 w 1456"/>
              <a:gd name="T37" fmla="*/ 222 h 1441"/>
              <a:gd name="T38" fmla="*/ 1288 w 1456"/>
              <a:gd name="T39" fmla="*/ 226 h 1441"/>
              <a:gd name="T40" fmla="*/ 899 w 1456"/>
              <a:gd name="T41" fmla="*/ 431 h 1441"/>
              <a:gd name="T42" fmla="*/ 1239 w 1456"/>
              <a:gd name="T43" fmla="*/ 222 h 1441"/>
              <a:gd name="T44" fmla="*/ 216 w 1456"/>
              <a:gd name="T45" fmla="*/ 222 h 1441"/>
              <a:gd name="T46" fmla="*/ 531 w 1456"/>
              <a:gd name="T47" fmla="*/ 431 h 1441"/>
              <a:gd name="T48" fmla="*/ 216 w 1456"/>
              <a:gd name="T49" fmla="*/ 222 h 1441"/>
              <a:gd name="T50" fmla="*/ 1191 w 1456"/>
              <a:gd name="T51" fmla="*/ 46 h 1441"/>
              <a:gd name="T52" fmla="*/ 1298 w 1456"/>
              <a:gd name="T53" fmla="*/ 109 h 1441"/>
              <a:gd name="T54" fmla="*/ 1239 w 1456"/>
              <a:gd name="T55" fmla="*/ 176 h 1441"/>
              <a:gd name="T56" fmla="*/ 1191 w 1456"/>
              <a:gd name="T57" fmla="*/ 46 h 1441"/>
              <a:gd name="T58" fmla="*/ 727 w 1456"/>
              <a:gd name="T59" fmla="*/ 359 h 1441"/>
              <a:gd name="T60" fmla="*/ 830 w 1456"/>
              <a:gd name="T61" fmla="*/ 431 h 1441"/>
              <a:gd name="T62" fmla="*/ 727 w 1456"/>
              <a:gd name="T63" fmla="*/ 359 h 1441"/>
              <a:gd name="T64" fmla="*/ 156 w 1456"/>
              <a:gd name="T65" fmla="*/ 109 h 1441"/>
              <a:gd name="T66" fmla="*/ 264 w 1456"/>
              <a:gd name="T67" fmla="*/ 46 h 1441"/>
              <a:gd name="T68" fmla="*/ 216 w 1456"/>
              <a:gd name="T69" fmla="*/ 176 h 1441"/>
              <a:gd name="T70" fmla="*/ 156 w 1456"/>
              <a:gd name="T71" fmla="*/ 109 h 1441"/>
              <a:gd name="T72" fmla="*/ 107 w 1456"/>
              <a:gd name="T73" fmla="*/ 498 h 1441"/>
              <a:gd name="T74" fmla="*/ 322 w 1456"/>
              <a:gd name="T75" fmla="*/ 539 h 1441"/>
              <a:gd name="T76" fmla="*/ 565 w 1456"/>
              <a:gd name="T77" fmla="*/ 710 h 1441"/>
              <a:gd name="T78" fmla="*/ 107 w 1456"/>
              <a:gd name="T79" fmla="*/ 498 h 1441"/>
              <a:gd name="T80" fmla="*/ 880 w 1456"/>
              <a:gd name="T81" fmla="*/ 756 h 1441"/>
              <a:gd name="T82" fmla="*/ 1258 w 1456"/>
              <a:gd name="T83" fmla="*/ 756 h 1441"/>
              <a:gd name="T84" fmla="*/ 880 w 1456"/>
              <a:gd name="T85" fmla="*/ 1395 h 1441"/>
              <a:gd name="T86" fmla="*/ 1453 w 1456"/>
              <a:gd name="T87" fmla="*/ 351 h 1441"/>
              <a:gd name="T88" fmla="*/ 1349 w 1456"/>
              <a:gd name="T89" fmla="*/ 198 h 1441"/>
              <a:gd name="T90" fmla="*/ 1191 w 1456"/>
              <a:gd name="T91" fmla="*/ 0 h 1441"/>
              <a:gd name="T92" fmla="*/ 727 w 1456"/>
              <a:gd name="T93" fmla="*/ 313 h 1441"/>
              <a:gd name="T94" fmla="*/ 264 w 1456"/>
              <a:gd name="T95" fmla="*/ 0 h 1441"/>
              <a:gd name="T96" fmla="*/ 105 w 1456"/>
              <a:gd name="T97" fmla="*/ 198 h 1441"/>
              <a:gd name="T98" fmla="*/ 62 w 1456"/>
              <a:gd name="T99" fmla="*/ 469 h 1441"/>
              <a:gd name="T100" fmla="*/ 85 w 1456"/>
              <a:gd name="T101" fmla="*/ 756 h 1441"/>
              <a:gd name="T102" fmla="*/ 142 w 1456"/>
              <a:gd name="T103" fmla="*/ 1418 h 1441"/>
              <a:gd name="T104" fmla="*/ 1281 w 1456"/>
              <a:gd name="T105" fmla="*/ 1441 h 1441"/>
              <a:gd name="T106" fmla="*/ 1303 w 1456"/>
              <a:gd name="T107" fmla="*/ 756 h 1441"/>
              <a:gd name="T108" fmla="*/ 1383 w 1456"/>
              <a:gd name="T109" fmla="*/ 733 h 1441"/>
              <a:gd name="T110" fmla="*/ 1453 w 1456"/>
              <a:gd name="T111" fmla="*/ 351 h 14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456" h="1441">
                <a:moveTo>
                  <a:pt x="1133" y="494"/>
                </a:moveTo>
                <a:lnTo>
                  <a:pt x="1133" y="494"/>
                </a:lnTo>
                <a:lnTo>
                  <a:pt x="1133" y="494"/>
                </a:lnTo>
                <a:cubicBezTo>
                  <a:pt x="1065" y="494"/>
                  <a:pt x="1001" y="485"/>
                  <a:pt x="953" y="472"/>
                </a:cubicBezTo>
                <a:cubicBezTo>
                  <a:pt x="1080" y="446"/>
                  <a:pt x="1268" y="357"/>
                  <a:pt x="1333" y="240"/>
                </a:cubicBezTo>
                <a:cubicBezTo>
                  <a:pt x="1382" y="262"/>
                  <a:pt x="1409" y="301"/>
                  <a:pt x="1408" y="349"/>
                </a:cubicBezTo>
                <a:cubicBezTo>
                  <a:pt x="1402" y="483"/>
                  <a:pt x="1196" y="494"/>
                  <a:pt x="1133" y="494"/>
                </a:cubicBezTo>
                <a:lnTo>
                  <a:pt x="1133" y="494"/>
                </a:lnTo>
                <a:close/>
                <a:moveTo>
                  <a:pt x="1281" y="710"/>
                </a:moveTo>
                <a:lnTo>
                  <a:pt x="1281" y="710"/>
                </a:lnTo>
                <a:lnTo>
                  <a:pt x="880" y="710"/>
                </a:lnTo>
                <a:lnTo>
                  <a:pt x="880" y="494"/>
                </a:lnTo>
                <a:cubicBezTo>
                  <a:pt x="939" y="521"/>
                  <a:pt x="1036" y="539"/>
                  <a:pt x="1133" y="539"/>
                </a:cubicBezTo>
                <a:cubicBezTo>
                  <a:pt x="1133" y="539"/>
                  <a:pt x="1133" y="539"/>
                  <a:pt x="1133" y="539"/>
                </a:cubicBezTo>
                <a:cubicBezTo>
                  <a:pt x="1216" y="539"/>
                  <a:pt x="1285" y="526"/>
                  <a:pt x="1338" y="503"/>
                </a:cubicBezTo>
                <a:lnTo>
                  <a:pt x="1338" y="710"/>
                </a:lnTo>
                <a:lnTo>
                  <a:pt x="1281" y="710"/>
                </a:lnTo>
                <a:lnTo>
                  <a:pt x="1281" y="710"/>
                </a:lnTo>
                <a:close/>
                <a:moveTo>
                  <a:pt x="610" y="477"/>
                </a:moveTo>
                <a:lnTo>
                  <a:pt x="610" y="477"/>
                </a:lnTo>
                <a:lnTo>
                  <a:pt x="835" y="477"/>
                </a:lnTo>
                <a:lnTo>
                  <a:pt x="835" y="1395"/>
                </a:lnTo>
                <a:lnTo>
                  <a:pt x="610" y="1395"/>
                </a:lnTo>
                <a:lnTo>
                  <a:pt x="610" y="477"/>
                </a:lnTo>
                <a:close/>
                <a:moveTo>
                  <a:pt x="187" y="756"/>
                </a:moveTo>
                <a:lnTo>
                  <a:pt x="187" y="756"/>
                </a:lnTo>
                <a:lnTo>
                  <a:pt x="565" y="756"/>
                </a:lnTo>
                <a:lnTo>
                  <a:pt x="565" y="1395"/>
                </a:lnTo>
                <a:lnTo>
                  <a:pt x="187" y="1395"/>
                </a:lnTo>
                <a:lnTo>
                  <a:pt x="187" y="756"/>
                </a:lnTo>
                <a:close/>
                <a:moveTo>
                  <a:pt x="122" y="240"/>
                </a:moveTo>
                <a:lnTo>
                  <a:pt x="122" y="240"/>
                </a:lnTo>
                <a:cubicBezTo>
                  <a:pt x="186" y="357"/>
                  <a:pt x="375" y="446"/>
                  <a:pt x="502" y="472"/>
                </a:cubicBezTo>
                <a:cubicBezTo>
                  <a:pt x="453" y="485"/>
                  <a:pt x="390" y="494"/>
                  <a:pt x="322" y="494"/>
                </a:cubicBezTo>
                <a:cubicBezTo>
                  <a:pt x="258" y="494"/>
                  <a:pt x="52" y="483"/>
                  <a:pt x="47" y="349"/>
                </a:cubicBezTo>
                <a:cubicBezTo>
                  <a:pt x="45" y="301"/>
                  <a:pt x="72" y="262"/>
                  <a:pt x="122" y="240"/>
                </a:cubicBezTo>
                <a:lnTo>
                  <a:pt x="122" y="240"/>
                </a:lnTo>
                <a:close/>
                <a:moveTo>
                  <a:pt x="1239" y="222"/>
                </a:moveTo>
                <a:lnTo>
                  <a:pt x="1239" y="222"/>
                </a:lnTo>
                <a:cubicBezTo>
                  <a:pt x="1256" y="222"/>
                  <a:pt x="1272" y="223"/>
                  <a:pt x="1288" y="226"/>
                </a:cubicBezTo>
                <a:cubicBezTo>
                  <a:pt x="1224" y="330"/>
                  <a:pt x="1035" y="414"/>
                  <a:pt x="923" y="431"/>
                </a:cubicBezTo>
                <a:lnTo>
                  <a:pt x="899" y="431"/>
                </a:lnTo>
                <a:cubicBezTo>
                  <a:pt x="987" y="299"/>
                  <a:pt x="1112" y="222"/>
                  <a:pt x="1239" y="222"/>
                </a:cubicBezTo>
                <a:lnTo>
                  <a:pt x="1239" y="222"/>
                </a:lnTo>
                <a:close/>
                <a:moveTo>
                  <a:pt x="216" y="222"/>
                </a:moveTo>
                <a:lnTo>
                  <a:pt x="216" y="222"/>
                </a:lnTo>
                <a:cubicBezTo>
                  <a:pt x="342" y="222"/>
                  <a:pt x="467" y="299"/>
                  <a:pt x="556" y="431"/>
                </a:cubicBezTo>
                <a:lnTo>
                  <a:pt x="531" y="431"/>
                </a:lnTo>
                <a:cubicBezTo>
                  <a:pt x="420" y="414"/>
                  <a:pt x="230" y="330"/>
                  <a:pt x="166" y="226"/>
                </a:cubicBezTo>
                <a:cubicBezTo>
                  <a:pt x="182" y="223"/>
                  <a:pt x="198" y="222"/>
                  <a:pt x="216" y="222"/>
                </a:cubicBezTo>
                <a:lnTo>
                  <a:pt x="216" y="222"/>
                </a:lnTo>
                <a:close/>
                <a:moveTo>
                  <a:pt x="1191" y="46"/>
                </a:moveTo>
                <a:lnTo>
                  <a:pt x="1191" y="46"/>
                </a:lnTo>
                <a:cubicBezTo>
                  <a:pt x="1241" y="46"/>
                  <a:pt x="1279" y="68"/>
                  <a:pt x="1298" y="109"/>
                </a:cubicBezTo>
                <a:cubicBezTo>
                  <a:pt x="1310" y="134"/>
                  <a:pt x="1313" y="158"/>
                  <a:pt x="1306" y="184"/>
                </a:cubicBezTo>
                <a:cubicBezTo>
                  <a:pt x="1285" y="179"/>
                  <a:pt x="1263" y="176"/>
                  <a:pt x="1239" y="176"/>
                </a:cubicBezTo>
                <a:cubicBezTo>
                  <a:pt x="1111" y="176"/>
                  <a:pt x="986" y="245"/>
                  <a:pt x="892" y="364"/>
                </a:cubicBezTo>
                <a:cubicBezTo>
                  <a:pt x="936" y="147"/>
                  <a:pt x="1088" y="46"/>
                  <a:pt x="1191" y="46"/>
                </a:cubicBezTo>
                <a:lnTo>
                  <a:pt x="1191" y="46"/>
                </a:lnTo>
                <a:close/>
                <a:moveTo>
                  <a:pt x="727" y="359"/>
                </a:moveTo>
                <a:lnTo>
                  <a:pt x="727" y="359"/>
                </a:lnTo>
                <a:cubicBezTo>
                  <a:pt x="774" y="359"/>
                  <a:pt x="815" y="388"/>
                  <a:pt x="830" y="431"/>
                </a:cubicBezTo>
                <a:lnTo>
                  <a:pt x="625" y="431"/>
                </a:lnTo>
                <a:cubicBezTo>
                  <a:pt x="640" y="388"/>
                  <a:pt x="680" y="359"/>
                  <a:pt x="727" y="359"/>
                </a:cubicBezTo>
                <a:lnTo>
                  <a:pt x="727" y="359"/>
                </a:lnTo>
                <a:close/>
                <a:moveTo>
                  <a:pt x="156" y="109"/>
                </a:moveTo>
                <a:lnTo>
                  <a:pt x="156" y="109"/>
                </a:lnTo>
                <a:cubicBezTo>
                  <a:pt x="175" y="68"/>
                  <a:pt x="213" y="46"/>
                  <a:pt x="264" y="46"/>
                </a:cubicBezTo>
                <a:cubicBezTo>
                  <a:pt x="367" y="46"/>
                  <a:pt x="519" y="147"/>
                  <a:pt x="563" y="364"/>
                </a:cubicBezTo>
                <a:cubicBezTo>
                  <a:pt x="468" y="245"/>
                  <a:pt x="343" y="176"/>
                  <a:pt x="216" y="176"/>
                </a:cubicBezTo>
                <a:cubicBezTo>
                  <a:pt x="192" y="176"/>
                  <a:pt x="169" y="179"/>
                  <a:pt x="148" y="184"/>
                </a:cubicBezTo>
                <a:cubicBezTo>
                  <a:pt x="142" y="158"/>
                  <a:pt x="144" y="134"/>
                  <a:pt x="156" y="109"/>
                </a:cubicBezTo>
                <a:lnTo>
                  <a:pt x="156" y="109"/>
                </a:lnTo>
                <a:close/>
                <a:moveTo>
                  <a:pt x="107" y="498"/>
                </a:moveTo>
                <a:lnTo>
                  <a:pt x="107" y="498"/>
                </a:lnTo>
                <a:cubicBezTo>
                  <a:pt x="161" y="525"/>
                  <a:pt x="233" y="539"/>
                  <a:pt x="322" y="539"/>
                </a:cubicBezTo>
                <a:cubicBezTo>
                  <a:pt x="413" y="539"/>
                  <a:pt x="506" y="523"/>
                  <a:pt x="565" y="498"/>
                </a:cubicBezTo>
                <a:lnTo>
                  <a:pt x="565" y="710"/>
                </a:lnTo>
                <a:lnTo>
                  <a:pt x="107" y="710"/>
                </a:lnTo>
                <a:lnTo>
                  <a:pt x="107" y="498"/>
                </a:lnTo>
                <a:lnTo>
                  <a:pt x="107" y="498"/>
                </a:lnTo>
                <a:close/>
                <a:moveTo>
                  <a:pt x="880" y="756"/>
                </a:moveTo>
                <a:lnTo>
                  <a:pt x="880" y="756"/>
                </a:lnTo>
                <a:lnTo>
                  <a:pt x="1258" y="756"/>
                </a:lnTo>
                <a:lnTo>
                  <a:pt x="1258" y="1395"/>
                </a:lnTo>
                <a:lnTo>
                  <a:pt x="880" y="1395"/>
                </a:lnTo>
                <a:lnTo>
                  <a:pt x="880" y="756"/>
                </a:lnTo>
                <a:close/>
                <a:moveTo>
                  <a:pt x="1453" y="351"/>
                </a:moveTo>
                <a:lnTo>
                  <a:pt x="1453" y="351"/>
                </a:lnTo>
                <a:cubicBezTo>
                  <a:pt x="1456" y="283"/>
                  <a:pt x="1417" y="228"/>
                  <a:pt x="1349" y="198"/>
                </a:cubicBezTo>
                <a:cubicBezTo>
                  <a:pt x="1359" y="161"/>
                  <a:pt x="1356" y="125"/>
                  <a:pt x="1340" y="90"/>
                </a:cubicBezTo>
                <a:cubicBezTo>
                  <a:pt x="1313" y="33"/>
                  <a:pt x="1259" y="0"/>
                  <a:pt x="1191" y="0"/>
                </a:cubicBezTo>
                <a:cubicBezTo>
                  <a:pt x="1066" y="0"/>
                  <a:pt x="890" y="115"/>
                  <a:pt x="845" y="368"/>
                </a:cubicBezTo>
                <a:cubicBezTo>
                  <a:pt x="816" y="334"/>
                  <a:pt x="774" y="313"/>
                  <a:pt x="727" y="313"/>
                </a:cubicBezTo>
                <a:cubicBezTo>
                  <a:pt x="680" y="313"/>
                  <a:pt x="638" y="334"/>
                  <a:pt x="610" y="368"/>
                </a:cubicBezTo>
                <a:cubicBezTo>
                  <a:pt x="565" y="115"/>
                  <a:pt x="388" y="0"/>
                  <a:pt x="264" y="0"/>
                </a:cubicBezTo>
                <a:cubicBezTo>
                  <a:pt x="196" y="0"/>
                  <a:pt x="141" y="33"/>
                  <a:pt x="115" y="90"/>
                </a:cubicBezTo>
                <a:cubicBezTo>
                  <a:pt x="98" y="125"/>
                  <a:pt x="95" y="161"/>
                  <a:pt x="105" y="198"/>
                </a:cubicBezTo>
                <a:cubicBezTo>
                  <a:pt x="37" y="228"/>
                  <a:pt x="0" y="283"/>
                  <a:pt x="2" y="351"/>
                </a:cubicBezTo>
                <a:cubicBezTo>
                  <a:pt x="3" y="399"/>
                  <a:pt x="25" y="439"/>
                  <a:pt x="62" y="469"/>
                </a:cubicBezTo>
                <a:lnTo>
                  <a:pt x="62" y="733"/>
                </a:lnTo>
                <a:cubicBezTo>
                  <a:pt x="62" y="745"/>
                  <a:pt x="72" y="756"/>
                  <a:pt x="85" y="756"/>
                </a:cubicBezTo>
                <a:lnTo>
                  <a:pt x="142" y="756"/>
                </a:lnTo>
                <a:lnTo>
                  <a:pt x="142" y="1418"/>
                </a:lnTo>
                <a:cubicBezTo>
                  <a:pt x="142" y="1430"/>
                  <a:pt x="152" y="1441"/>
                  <a:pt x="164" y="1441"/>
                </a:cubicBezTo>
                <a:lnTo>
                  <a:pt x="1281" y="1441"/>
                </a:lnTo>
                <a:cubicBezTo>
                  <a:pt x="1293" y="1441"/>
                  <a:pt x="1303" y="1430"/>
                  <a:pt x="1303" y="1418"/>
                </a:cubicBezTo>
                <a:lnTo>
                  <a:pt x="1303" y="756"/>
                </a:lnTo>
                <a:lnTo>
                  <a:pt x="1361" y="756"/>
                </a:lnTo>
                <a:cubicBezTo>
                  <a:pt x="1373" y="756"/>
                  <a:pt x="1383" y="745"/>
                  <a:pt x="1383" y="733"/>
                </a:cubicBezTo>
                <a:lnTo>
                  <a:pt x="1383" y="477"/>
                </a:lnTo>
                <a:cubicBezTo>
                  <a:pt x="1427" y="445"/>
                  <a:pt x="1451" y="403"/>
                  <a:pt x="1453" y="351"/>
                </a:cubicBezTo>
                <a:close/>
              </a:path>
            </a:pathLst>
          </a:custGeom>
          <a:solidFill>
            <a:schemeClr val="accent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1508" name="Rectangle 9"/>
          <p:cNvSpPr>
            <a:spLocks noChangeArrowheads="1"/>
          </p:cNvSpPr>
          <p:nvPr/>
        </p:nvSpPr>
        <p:spPr bwMode="auto">
          <a:xfrm>
            <a:off x="220134" y="2223558"/>
            <a:ext cx="4233672" cy="457200"/>
          </a:xfrm>
          <a:prstGeom prst="rect">
            <a:avLst/>
          </a:prstGeom>
          <a:solidFill>
            <a:schemeClr val="accent3"/>
          </a:solidFill>
          <a:ln w="9525" algn="ctr">
            <a:noFill/>
            <a:round/>
            <a:headEnd/>
            <a:tailEnd/>
          </a:ln>
        </p:spPr>
        <p:txBody>
          <a:bodyPr tIns="91440"/>
          <a:lstStyle/>
          <a:p>
            <a:r>
              <a:rPr lang="en-US" b="1"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Benefits</a:t>
            </a:r>
          </a:p>
        </p:txBody>
      </p:sp>
      <p:sp>
        <p:nvSpPr>
          <p:cNvPr id="21506" name="Rectangle 7"/>
          <p:cNvSpPr>
            <a:spLocks noChangeArrowheads="1"/>
          </p:cNvSpPr>
          <p:nvPr/>
        </p:nvSpPr>
        <p:spPr bwMode="auto">
          <a:xfrm>
            <a:off x="220134" y="2678579"/>
            <a:ext cx="4233672" cy="3651890"/>
          </a:xfrm>
          <a:prstGeom prst="rect">
            <a:avLst/>
          </a:prstGeom>
          <a:solidFill>
            <a:srgbClr val="CCBE3C">
              <a:alpha val="19000"/>
            </a:srgbClr>
          </a:solidFill>
          <a:ln w="9525" algn="ctr">
            <a:noFill/>
            <a:round/>
            <a:headEnd/>
            <a:tailEnd/>
          </a:ln>
        </p:spPr>
        <p:txBody>
          <a:bodyPr tIns="91440"/>
          <a:lstStyle/>
          <a:p>
            <a:pPr marL="228600" indent="-228600">
              <a:lnSpc>
                <a:spcPts val="2200"/>
              </a:lnSpc>
              <a:spcBef>
                <a:spcPts val="0"/>
              </a:spcBef>
              <a:buFont typeface="Wingdings" pitchFamily="2" charset="2"/>
              <a:buChar char="§"/>
            </a:pPr>
            <a:r>
              <a:rPr lang="en-US" sz="1400" dirty="0">
                <a:latin typeface="Open Sans Light" panose="020B0306030504020204" pitchFamily="34" charset="0"/>
                <a:ea typeface="Open Sans Light" panose="020B0306030504020204" pitchFamily="34" charset="0"/>
                <a:cs typeface="Open Sans Light" panose="020B0306030504020204" pitchFamily="34" charset="0"/>
              </a:rPr>
              <a:t>The option of buying something today and paying back over time</a:t>
            </a:r>
          </a:p>
          <a:p>
            <a:pPr marL="228600" indent="-228600">
              <a:lnSpc>
                <a:spcPts val="2200"/>
              </a:lnSpc>
              <a:spcBef>
                <a:spcPts val="0"/>
              </a:spcBef>
              <a:buFont typeface="Wingdings" pitchFamily="2" charset="2"/>
              <a:buChar char="§"/>
            </a:pPr>
            <a:r>
              <a:rPr lang="en-US" sz="1400" dirty="0" smtClean="0">
                <a:latin typeface="Open Sans Light" panose="020B0306030504020204" pitchFamily="34" charset="0"/>
                <a:ea typeface="Open Sans Light" panose="020B0306030504020204" pitchFamily="34" charset="0"/>
                <a:cs typeface="Open Sans Light" panose="020B0306030504020204" pitchFamily="34" charset="0"/>
              </a:rPr>
              <a:t>Healthy management of credit can lead to the </a:t>
            </a:r>
            <a:r>
              <a:rPr lang="en-US" sz="1400" dirty="0">
                <a:latin typeface="Open Sans Light" panose="020B0306030504020204" pitchFamily="34" charset="0"/>
                <a:ea typeface="Open Sans Light" panose="020B0306030504020204" pitchFamily="34" charset="0"/>
                <a:cs typeface="Open Sans Light" panose="020B0306030504020204" pitchFamily="34" charset="0"/>
              </a:rPr>
              <a:t>opportunity to act on major purchases, emergencies and life opportunities that may require more money than you have </a:t>
            </a:r>
            <a:r>
              <a:rPr lang="en-US" sz="1400" dirty="0" smtClean="0">
                <a:latin typeface="Open Sans Light" panose="020B0306030504020204" pitchFamily="34" charset="0"/>
                <a:ea typeface="Open Sans Light" panose="020B0306030504020204" pitchFamily="34" charset="0"/>
                <a:cs typeface="Open Sans Light" panose="020B0306030504020204" pitchFamily="34" charset="0"/>
              </a:rPr>
              <a:t>on-hand </a:t>
            </a:r>
            <a:r>
              <a:rPr lang="en-US" sz="1400" dirty="0">
                <a:latin typeface="Open Sans Light" panose="020B0306030504020204" pitchFamily="34" charset="0"/>
                <a:ea typeface="Open Sans Light" panose="020B0306030504020204" pitchFamily="34" charset="0"/>
                <a:cs typeface="Open Sans Light" panose="020B0306030504020204" pitchFamily="34" charset="0"/>
              </a:rPr>
              <a:t>right now, like buying a computer or borrowing for college</a:t>
            </a:r>
          </a:p>
          <a:p>
            <a:pPr marL="228600" indent="-228600">
              <a:lnSpc>
                <a:spcPts val="2200"/>
              </a:lnSpc>
              <a:spcBef>
                <a:spcPts val="0"/>
              </a:spcBef>
              <a:buFont typeface="Wingdings" pitchFamily="2" charset="2"/>
              <a:buChar char="§"/>
            </a:pPr>
            <a:r>
              <a:rPr lang="en-US" sz="1400" dirty="0" smtClean="0">
                <a:latin typeface="Open Sans Light" panose="020B0306030504020204" pitchFamily="34" charset="0"/>
                <a:ea typeface="Open Sans Light" panose="020B0306030504020204" pitchFamily="34" charset="0"/>
                <a:cs typeface="Open Sans Light" panose="020B0306030504020204" pitchFamily="34" charset="0"/>
              </a:rPr>
              <a:t>May be easier to </a:t>
            </a:r>
            <a:r>
              <a:rPr lang="en-US" sz="1400" dirty="0">
                <a:latin typeface="Open Sans Light" panose="020B0306030504020204" pitchFamily="34" charset="0"/>
                <a:ea typeface="Open Sans Light" panose="020B0306030504020204" pitchFamily="34" charset="0"/>
                <a:cs typeface="Open Sans Light" panose="020B0306030504020204" pitchFamily="34" charset="0"/>
              </a:rPr>
              <a:t>rent an apartment, get a cell phone, get services from local utility companies </a:t>
            </a:r>
            <a:r>
              <a:rPr lang="en-US" sz="1400" dirty="0" smtClean="0">
                <a:latin typeface="Open Sans Light" panose="020B0306030504020204" pitchFamily="34" charset="0"/>
                <a:ea typeface="Open Sans Light" panose="020B0306030504020204" pitchFamily="34" charset="0"/>
                <a:cs typeface="Open Sans Light" panose="020B0306030504020204" pitchFamily="34" charset="0"/>
              </a:rPr>
              <a:t>if your credit is good</a:t>
            </a:r>
          </a:p>
          <a:p>
            <a:pPr marL="228600" indent="-228600">
              <a:lnSpc>
                <a:spcPts val="2200"/>
              </a:lnSpc>
              <a:spcBef>
                <a:spcPts val="0"/>
              </a:spcBef>
              <a:buFont typeface="Wingdings" pitchFamily="2" charset="2"/>
              <a:buChar char="§"/>
            </a:pPr>
            <a:r>
              <a:rPr lang="en-US" sz="1400" dirty="0" smtClean="0">
                <a:latin typeface="Open Sans Light" panose="020B0306030504020204" pitchFamily="34" charset="0"/>
                <a:ea typeface="Open Sans Light" panose="020B0306030504020204" pitchFamily="34" charset="0"/>
                <a:cs typeface="Open Sans Light" panose="020B0306030504020204" pitchFamily="34" charset="0"/>
              </a:rPr>
              <a:t>Opportunity to build a credit history</a:t>
            </a:r>
          </a:p>
          <a:p>
            <a:pPr marL="228600" indent="-228600">
              <a:lnSpc>
                <a:spcPts val="2200"/>
              </a:lnSpc>
              <a:spcBef>
                <a:spcPts val="0"/>
              </a:spcBef>
              <a:buFont typeface="Wingdings" pitchFamily="2" charset="2"/>
              <a:buChar char="§"/>
            </a:pPr>
            <a:endParaRPr lang="en-US" sz="1400" dirty="0">
              <a:latin typeface="Open Sans Light" panose="020B0306030504020204" pitchFamily="34" charset="0"/>
              <a:ea typeface="Open Sans Light" panose="020B0306030504020204" pitchFamily="34" charset="0"/>
              <a:cs typeface="Open Sans Light" panose="020B0306030504020204" pitchFamily="34" charset="0"/>
            </a:endParaRPr>
          </a:p>
        </p:txBody>
      </p:sp>
      <p:grpSp>
        <p:nvGrpSpPr>
          <p:cNvPr id="15" name="Group 243" descr="Exclamation Point Icon" title="Exclamation Point"/>
          <p:cNvGrpSpPr>
            <a:grpSpLocks noChangeAspect="1"/>
          </p:cNvGrpSpPr>
          <p:nvPr/>
        </p:nvGrpSpPr>
        <p:grpSpPr bwMode="auto">
          <a:xfrm>
            <a:off x="6304110" y="1218926"/>
            <a:ext cx="892895" cy="895095"/>
            <a:chOff x="4002" y="1332"/>
            <a:chExt cx="406" cy="407"/>
          </a:xfrm>
          <a:solidFill>
            <a:schemeClr val="accent2"/>
          </a:solidFill>
        </p:grpSpPr>
        <p:sp>
          <p:nvSpPr>
            <p:cNvPr id="16" name="Freeform 245"/>
            <p:cNvSpPr>
              <a:spLocks noEditPoints="1"/>
            </p:cNvSpPr>
            <p:nvPr/>
          </p:nvSpPr>
          <p:spPr bwMode="auto">
            <a:xfrm>
              <a:off x="4002" y="1332"/>
              <a:ext cx="406" cy="407"/>
            </a:xfrm>
            <a:custGeom>
              <a:avLst/>
              <a:gdLst>
                <a:gd name="T0" fmla="*/ 1506 w 3659"/>
                <a:gd name="T1" fmla="*/ 190 h 3659"/>
                <a:gd name="T2" fmla="*/ 1108 w 3659"/>
                <a:gd name="T3" fmla="*/ 322 h 3659"/>
                <a:gd name="T4" fmla="*/ 762 w 3659"/>
                <a:gd name="T5" fmla="*/ 545 h 3659"/>
                <a:gd name="T6" fmla="*/ 481 w 3659"/>
                <a:gd name="T7" fmla="*/ 843 h 3659"/>
                <a:gd name="T8" fmla="*/ 280 w 3659"/>
                <a:gd name="T9" fmla="*/ 1204 h 3659"/>
                <a:gd name="T10" fmla="*/ 172 w 3659"/>
                <a:gd name="T11" fmla="*/ 1612 h 3659"/>
                <a:gd name="T12" fmla="*/ 172 w 3659"/>
                <a:gd name="T13" fmla="*/ 2047 h 3659"/>
                <a:gd name="T14" fmla="*/ 280 w 3659"/>
                <a:gd name="T15" fmla="*/ 2456 h 3659"/>
                <a:gd name="T16" fmla="*/ 481 w 3659"/>
                <a:gd name="T17" fmla="*/ 2815 h 3659"/>
                <a:gd name="T18" fmla="*/ 762 w 3659"/>
                <a:gd name="T19" fmla="*/ 3115 h 3659"/>
                <a:gd name="T20" fmla="*/ 1108 w 3659"/>
                <a:gd name="T21" fmla="*/ 3337 h 3659"/>
                <a:gd name="T22" fmla="*/ 1506 w 3659"/>
                <a:gd name="T23" fmla="*/ 3469 h 3659"/>
                <a:gd name="T24" fmla="*/ 1939 w 3659"/>
                <a:gd name="T25" fmla="*/ 3496 h 3659"/>
                <a:gd name="T26" fmla="*/ 2357 w 3659"/>
                <a:gd name="T27" fmla="*/ 3415 h 3659"/>
                <a:gd name="T28" fmla="*/ 2730 w 3659"/>
                <a:gd name="T29" fmla="*/ 3236 h 3659"/>
                <a:gd name="T30" fmla="*/ 3046 w 3659"/>
                <a:gd name="T31" fmla="*/ 2973 h 3659"/>
                <a:gd name="T32" fmla="*/ 3289 w 3659"/>
                <a:gd name="T33" fmla="*/ 2643 h 3659"/>
                <a:gd name="T34" fmla="*/ 3445 w 3659"/>
                <a:gd name="T35" fmla="*/ 2257 h 3659"/>
                <a:gd name="T36" fmla="*/ 3500 w 3659"/>
                <a:gd name="T37" fmla="*/ 1829 h 3659"/>
                <a:gd name="T38" fmla="*/ 3445 w 3659"/>
                <a:gd name="T39" fmla="*/ 1403 h 3659"/>
                <a:gd name="T40" fmla="*/ 3289 w 3659"/>
                <a:gd name="T41" fmla="*/ 1017 h 3659"/>
                <a:gd name="T42" fmla="*/ 3046 w 3659"/>
                <a:gd name="T43" fmla="*/ 686 h 3659"/>
                <a:gd name="T44" fmla="*/ 2730 w 3659"/>
                <a:gd name="T45" fmla="*/ 423 h 3659"/>
                <a:gd name="T46" fmla="*/ 2357 w 3659"/>
                <a:gd name="T47" fmla="*/ 244 h 3659"/>
                <a:gd name="T48" fmla="*/ 1939 w 3659"/>
                <a:gd name="T49" fmla="*/ 163 h 3659"/>
                <a:gd name="T50" fmla="*/ 2050 w 3659"/>
                <a:gd name="T51" fmla="*/ 14 h 3659"/>
                <a:gd name="T52" fmla="*/ 2466 w 3659"/>
                <a:gd name="T53" fmla="*/ 115 h 3659"/>
                <a:gd name="T54" fmla="*/ 2840 w 3659"/>
                <a:gd name="T55" fmla="*/ 305 h 3659"/>
                <a:gd name="T56" fmla="*/ 3159 w 3659"/>
                <a:gd name="T57" fmla="*/ 574 h 3659"/>
                <a:gd name="T58" fmla="*/ 3408 w 3659"/>
                <a:gd name="T59" fmla="*/ 908 h 3659"/>
                <a:gd name="T60" fmla="*/ 3578 w 3659"/>
                <a:gd name="T61" fmla="*/ 1293 h 3659"/>
                <a:gd name="T62" fmla="*/ 3655 w 3659"/>
                <a:gd name="T63" fmla="*/ 1718 h 3659"/>
                <a:gd name="T64" fmla="*/ 3630 w 3659"/>
                <a:gd name="T65" fmla="*/ 2157 h 3659"/>
                <a:gd name="T66" fmla="*/ 3504 w 3659"/>
                <a:gd name="T67" fmla="*/ 2565 h 3659"/>
                <a:gd name="T68" fmla="*/ 3292 w 3659"/>
                <a:gd name="T69" fmla="*/ 2927 h 3659"/>
                <a:gd name="T70" fmla="*/ 3007 w 3659"/>
                <a:gd name="T71" fmla="*/ 3228 h 3659"/>
                <a:gd name="T72" fmla="*/ 2660 w 3659"/>
                <a:gd name="T73" fmla="*/ 3460 h 3659"/>
                <a:gd name="T74" fmla="*/ 2263 w 3659"/>
                <a:gd name="T75" fmla="*/ 3607 h 3659"/>
                <a:gd name="T76" fmla="*/ 1830 w 3659"/>
                <a:gd name="T77" fmla="*/ 3659 h 3659"/>
                <a:gd name="T78" fmla="*/ 1396 w 3659"/>
                <a:gd name="T79" fmla="*/ 3607 h 3659"/>
                <a:gd name="T80" fmla="*/ 998 w 3659"/>
                <a:gd name="T81" fmla="*/ 3460 h 3659"/>
                <a:gd name="T82" fmla="*/ 651 w 3659"/>
                <a:gd name="T83" fmla="*/ 3228 h 3659"/>
                <a:gd name="T84" fmla="*/ 366 w 3659"/>
                <a:gd name="T85" fmla="*/ 2927 h 3659"/>
                <a:gd name="T86" fmla="*/ 155 w 3659"/>
                <a:gd name="T87" fmla="*/ 2565 h 3659"/>
                <a:gd name="T88" fmla="*/ 30 w 3659"/>
                <a:gd name="T89" fmla="*/ 2157 h 3659"/>
                <a:gd name="T90" fmla="*/ 3 w 3659"/>
                <a:gd name="T91" fmla="*/ 1718 h 3659"/>
                <a:gd name="T92" fmla="*/ 80 w 3659"/>
                <a:gd name="T93" fmla="*/ 1293 h 3659"/>
                <a:gd name="T94" fmla="*/ 250 w 3659"/>
                <a:gd name="T95" fmla="*/ 908 h 3659"/>
                <a:gd name="T96" fmla="*/ 500 w 3659"/>
                <a:gd name="T97" fmla="*/ 574 h 3659"/>
                <a:gd name="T98" fmla="*/ 818 w 3659"/>
                <a:gd name="T99" fmla="*/ 305 h 3659"/>
                <a:gd name="T100" fmla="*/ 1192 w 3659"/>
                <a:gd name="T101" fmla="*/ 115 h 3659"/>
                <a:gd name="T102" fmla="*/ 1608 w 3659"/>
                <a:gd name="T103" fmla="*/ 14 h 36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659" h="3659">
                  <a:moveTo>
                    <a:pt x="1830" y="158"/>
                  </a:moveTo>
                  <a:lnTo>
                    <a:pt x="1720" y="163"/>
                  </a:lnTo>
                  <a:lnTo>
                    <a:pt x="1612" y="173"/>
                  </a:lnTo>
                  <a:lnTo>
                    <a:pt x="1506" y="190"/>
                  </a:lnTo>
                  <a:lnTo>
                    <a:pt x="1402" y="214"/>
                  </a:lnTo>
                  <a:lnTo>
                    <a:pt x="1302" y="244"/>
                  </a:lnTo>
                  <a:lnTo>
                    <a:pt x="1203" y="280"/>
                  </a:lnTo>
                  <a:lnTo>
                    <a:pt x="1108" y="322"/>
                  </a:lnTo>
                  <a:lnTo>
                    <a:pt x="1016" y="370"/>
                  </a:lnTo>
                  <a:lnTo>
                    <a:pt x="928" y="423"/>
                  </a:lnTo>
                  <a:lnTo>
                    <a:pt x="844" y="481"/>
                  </a:lnTo>
                  <a:lnTo>
                    <a:pt x="762" y="545"/>
                  </a:lnTo>
                  <a:lnTo>
                    <a:pt x="686" y="613"/>
                  </a:lnTo>
                  <a:lnTo>
                    <a:pt x="612" y="686"/>
                  </a:lnTo>
                  <a:lnTo>
                    <a:pt x="544" y="763"/>
                  </a:lnTo>
                  <a:lnTo>
                    <a:pt x="481" y="843"/>
                  </a:lnTo>
                  <a:lnTo>
                    <a:pt x="423" y="929"/>
                  </a:lnTo>
                  <a:lnTo>
                    <a:pt x="369" y="1017"/>
                  </a:lnTo>
                  <a:lnTo>
                    <a:pt x="322" y="1109"/>
                  </a:lnTo>
                  <a:lnTo>
                    <a:pt x="280" y="1204"/>
                  </a:lnTo>
                  <a:lnTo>
                    <a:pt x="244" y="1302"/>
                  </a:lnTo>
                  <a:lnTo>
                    <a:pt x="214" y="1403"/>
                  </a:lnTo>
                  <a:lnTo>
                    <a:pt x="190" y="1506"/>
                  </a:lnTo>
                  <a:lnTo>
                    <a:pt x="172" y="1612"/>
                  </a:lnTo>
                  <a:lnTo>
                    <a:pt x="162" y="1720"/>
                  </a:lnTo>
                  <a:lnTo>
                    <a:pt x="158" y="1829"/>
                  </a:lnTo>
                  <a:lnTo>
                    <a:pt x="162" y="1939"/>
                  </a:lnTo>
                  <a:lnTo>
                    <a:pt x="172" y="2047"/>
                  </a:lnTo>
                  <a:lnTo>
                    <a:pt x="190" y="2153"/>
                  </a:lnTo>
                  <a:lnTo>
                    <a:pt x="214" y="2257"/>
                  </a:lnTo>
                  <a:lnTo>
                    <a:pt x="244" y="2357"/>
                  </a:lnTo>
                  <a:lnTo>
                    <a:pt x="280" y="2456"/>
                  </a:lnTo>
                  <a:lnTo>
                    <a:pt x="322" y="2550"/>
                  </a:lnTo>
                  <a:lnTo>
                    <a:pt x="369" y="2643"/>
                  </a:lnTo>
                  <a:lnTo>
                    <a:pt x="423" y="2731"/>
                  </a:lnTo>
                  <a:lnTo>
                    <a:pt x="481" y="2815"/>
                  </a:lnTo>
                  <a:lnTo>
                    <a:pt x="544" y="2897"/>
                  </a:lnTo>
                  <a:lnTo>
                    <a:pt x="612" y="2973"/>
                  </a:lnTo>
                  <a:lnTo>
                    <a:pt x="686" y="3047"/>
                  </a:lnTo>
                  <a:lnTo>
                    <a:pt x="762" y="3115"/>
                  </a:lnTo>
                  <a:lnTo>
                    <a:pt x="844" y="3178"/>
                  </a:lnTo>
                  <a:lnTo>
                    <a:pt x="928" y="3236"/>
                  </a:lnTo>
                  <a:lnTo>
                    <a:pt x="1016" y="3289"/>
                  </a:lnTo>
                  <a:lnTo>
                    <a:pt x="1108" y="3337"/>
                  </a:lnTo>
                  <a:lnTo>
                    <a:pt x="1203" y="3379"/>
                  </a:lnTo>
                  <a:lnTo>
                    <a:pt x="1302" y="3415"/>
                  </a:lnTo>
                  <a:lnTo>
                    <a:pt x="1402" y="3445"/>
                  </a:lnTo>
                  <a:lnTo>
                    <a:pt x="1506" y="3469"/>
                  </a:lnTo>
                  <a:lnTo>
                    <a:pt x="1612" y="3486"/>
                  </a:lnTo>
                  <a:lnTo>
                    <a:pt x="1720" y="3496"/>
                  </a:lnTo>
                  <a:lnTo>
                    <a:pt x="1830" y="3501"/>
                  </a:lnTo>
                  <a:lnTo>
                    <a:pt x="1939" y="3496"/>
                  </a:lnTo>
                  <a:lnTo>
                    <a:pt x="2047" y="3486"/>
                  </a:lnTo>
                  <a:lnTo>
                    <a:pt x="2153" y="3469"/>
                  </a:lnTo>
                  <a:lnTo>
                    <a:pt x="2256" y="3445"/>
                  </a:lnTo>
                  <a:lnTo>
                    <a:pt x="2357" y="3415"/>
                  </a:lnTo>
                  <a:lnTo>
                    <a:pt x="2455" y="3379"/>
                  </a:lnTo>
                  <a:lnTo>
                    <a:pt x="2550" y="3337"/>
                  </a:lnTo>
                  <a:lnTo>
                    <a:pt x="2642" y="3289"/>
                  </a:lnTo>
                  <a:lnTo>
                    <a:pt x="2730" y="3236"/>
                  </a:lnTo>
                  <a:lnTo>
                    <a:pt x="2816" y="3178"/>
                  </a:lnTo>
                  <a:lnTo>
                    <a:pt x="2896" y="3115"/>
                  </a:lnTo>
                  <a:lnTo>
                    <a:pt x="2973" y="3047"/>
                  </a:lnTo>
                  <a:lnTo>
                    <a:pt x="3046" y="2973"/>
                  </a:lnTo>
                  <a:lnTo>
                    <a:pt x="3114" y="2897"/>
                  </a:lnTo>
                  <a:lnTo>
                    <a:pt x="3178" y="2815"/>
                  </a:lnTo>
                  <a:lnTo>
                    <a:pt x="3236" y="2731"/>
                  </a:lnTo>
                  <a:lnTo>
                    <a:pt x="3289" y="2643"/>
                  </a:lnTo>
                  <a:lnTo>
                    <a:pt x="3337" y="2550"/>
                  </a:lnTo>
                  <a:lnTo>
                    <a:pt x="3378" y="2456"/>
                  </a:lnTo>
                  <a:lnTo>
                    <a:pt x="3415" y="2357"/>
                  </a:lnTo>
                  <a:lnTo>
                    <a:pt x="3445" y="2257"/>
                  </a:lnTo>
                  <a:lnTo>
                    <a:pt x="3468" y="2153"/>
                  </a:lnTo>
                  <a:lnTo>
                    <a:pt x="3486" y="2047"/>
                  </a:lnTo>
                  <a:lnTo>
                    <a:pt x="3496" y="1939"/>
                  </a:lnTo>
                  <a:lnTo>
                    <a:pt x="3500" y="1829"/>
                  </a:lnTo>
                  <a:lnTo>
                    <a:pt x="3496" y="1720"/>
                  </a:lnTo>
                  <a:lnTo>
                    <a:pt x="3486" y="1612"/>
                  </a:lnTo>
                  <a:lnTo>
                    <a:pt x="3468" y="1506"/>
                  </a:lnTo>
                  <a:lnTo>
                    <a:pt x="3445" y="1403"/>
                  </a:lnTo>
                  <a:lnTo>
                    <a:pt x="3415" y="1302"/>
                  </a:lnTo>
                  <a:lnTo>
                    <a:pt x="3378" y="1204"/>
                  </a:lnTo>
                  <a:lnTo>
                    <a:pt x="3337" y="1109"/>
                  </a:lnTo>
                  <a:lnTo>
                    <a:pt x="3289" y="1017"/>
                  </a:lnTo>
                  <a:lnTo>
                    <a:pt x="3236" y="929"/>
                  </a:lnTo>
                  <a:lnTo>
                    <a:pt x="3178" y="843"/>
                  </a:lnTo>
                  <a:lnTo>
                    <a:pt x="3114" y="763"/>
                  </a:lnTo>
                  <a:lnTo>
                    <a:pt x="3046" y="686"/>
                  </a:lnTo>
                  <a:lnTo>
                    <a:pt x="2973" y="613"/>
                  </a:lnTo>
                  <a:lnTo>
                    <a:pt x="2896" y="545"/>
                  </a:lnTo>
                  <a:lnTo>
                    <a:pt x="2816" y="481"/>
                  </a:lnTo>
                  <a:lnTo>
                    <a:pt x="2730" y="423"/>
                  </a:lnTo>
                  <a:lnTo>
                    <a:pt x="2642" y="370"/>
                  </a:lnTo>
                  <a:lnTo>
                    <a:pt x="2550" y="322"/>
                  </a:lnTo>
                  <a:lnTo>
                    <a:pt x="2455" y="280"/>
                  </a:lnTo>
                  <a:lnTo>
                    <a:pt x="2357" y="244"/>
                  </a:lnTo>
                  <a:lnTo>
                    <a:pt x="2256" y="214"/>
                  </a:lnTo>
                  <a:lnTo>
                    <a:pt x="2153" y="190"/>
                  </a:lnTo>
                  <a:lnTo>
                    <a:pt x="2047" y="173"/>
                  </a:lnTo>
                  <a:lnTo>
                    <a:pt x="1939" y="163"/>
                  </a:lnTo>
                  <a:lnTo>
                    <a:pt x="1830" y="158"/>
                  </a:lnTo>
                  <a:close/>
                  <a:moveTo>
                    <a:pt x="1830" y="0"/>
                  </a:moveTo>
                  <a:lnTo>
                    <a:pt x="1941" y="4"/>
                  </a:lnTo>
                  <a:lnTo>
                    <a:pt x="2050" y="14"/>
                  </a:lnTo>
                  <a:lnTo>
                    <a:pt x="2158" y="29"/>
                  </a:lnTo>
                  <a:lnTo>
                    <a:pt x="2263" y="53"/>
                  </a:lnTo>
                  <a:lnTo>
                    <a:pt x="2366" y="80"/>
                  </a:lnTo>
                  <a:lnTo>
                    <a:pt x="2466" y="115"/>
                  </a:lnTo>
                  <a:lnTo>
                    <a:pt x="2564" y="155"/>
                  </a:lnTo>
                  <a:lnTo>
                    <a:pt x="2660" y="200"/>
                  </a:lnTo>
                  <a:lnTo>
                    <a:pt x="2751" y="251"/>
                  </a:lnTo>
                  <a:lnTo>
                    <a:pt x="2840" y="305"/>
                  </a:lnTo>
                  <a:lnTo>
                    <a:pt x="2926" y="367"/>
                  </a:lnTo>
                  <a:lnTo>
                    <a:pt x="3007" y="431"/>
                  </a:lnTo>
                  <a:lnTo>
                    <a:pt x="3085" y="500"/>
                  </a:lnTo>
                  <a:lnTo>
                    <a:pt x="3159" y="574"/>
                  </a:lnTo>
                  <a:lnTo>
                    <a:pt x="3228" y="651"/>
                  </a:lnTo>
                  <a:lnTo>
                    <a:pt x="3292" y="733"/>
                  </a:lnTo>
                  <a:lnTo>
                    <a:pt x="3354" y="818"/>
                  </a:lnTo>
                  <a:lnTo>
                    <a:pt x="3408" y="908"/>
                  </a:lnTo>
                  <a:lnTo>
                    <a:pt x="3459" y="999"/>
                  </a:lnTo>
                  <a:lnTo>
                    <a:pt x="3504" y="1094"/>
                  </a:lnTo>
                  <a:lnTo>
                    <a:pt x="3544" y="1192"/>
                  </a:lnTo>
                  <a:lnTo>
                    <a:pt x="3578" y="1293"/>
                  </a:lnTo>
                  <a:lnTo>
                    <a:pt x="3606" y="1396"/>
                  </a:lnTo>
                  <a:lnTo>
                    <a:pt x="3630" y="1501"/>
                  </a:lnTo>
                  <a:lnTo>
                    <a:pt x="3645" y="1609"/>
                  </a:lnTo>
                  <a:lnTo>
                    <a:pt x="3655" y="1718"/>
                  </a:lnTo>
                  <a:lnTo>
                    <a:pt x="3659" y="1829"/>
                  </a:lnTo>
                  <a:lnTo>
                    <a:pt x="3655" y="1940"/>
                  </a:lnTo>
                  <a:lnTo>
                    <a:pt x="3645" y="2051"/>
                  </a:lnTo>
                  <a:lnTo>
                    <a:pt x="3630" y="2157"/>
                  </a:lnTo>
                  <a:lnTo>
                    <a:pt x="3606" y="2263"/>
                  </a:lnTo>
                  <a:lnTo>
                    <a:pt x="3578" y="2367"/>
                  </a:lnTo>
                  <a:lnTo>
                    <a:pt x="3544" y="2467"/>
                  </a:lnTo>
                  <a:lnTo>
                    <a:pt x="3504" y="2565"/>
                  </a:lnTo>
                  <a:lnTo>
                    <a:pt x="3459" y="2661"/>
                  </a:lnTo>
                  <a:lnTo>
                    <a:pt x="3408" y="2752"/>
                  </a:lnTo>
                  <a:lnTo>
                    <a:pt x="3354" y="2841"/>
                  </a:lnTo>
                  <a:lnTo>
                    <a:pt x="3292" y="2927"/>
                  </a:lnTo>
                  <a:lnTo>
                    <a:pt x="3228" y="3008"/>
                  </a:lnTo>
                  <a:lnTo>
                    <a:pt x="3159" y="3086"/>
                  </a:lnTo>
                  <a:lnTo>
                    <a:pt x="3085" y="3159"/>
                  </a:lnTo>
                  <a:lnTo>
                    <a:pt x="3007" y="3228"/>
                  </a:lnTo>
                  <a:lnTo>
                    <a:pt x="2926" y="3293"/>
                  </a:lnTo>
                  <a:lnTo>
                    <a:pt x="2840" y="3353"/>
                  </a:lnTo>
                  <a:lnTo>
                    <a:pt x="2751" y="3409"/>
                  </a:lnTo>
                  <a:lnTo>
                    <a:pt x="2660" y="3460"/>
                  </a:lnTo>
                  <a:lnTo>
                    <a:pt x="2564" y="3504"/>
                  </a:lnTo>
                  <a:lnTo>
                    <a:pt x="2466" y="3544"/>
                  </a:lnTo>
                  <a:lnTo>
                    <a:pt x="2366" y="3579"/>
                  </a:lnTo>
                  <a:lnTo>
                    <a:pt x="2263" y="3607"/>
                  </a:lnTo>
                  <a:lnTo>
                    <a:pt x="2158" y="3629"/>
                  </a:lnTo>
                  <a:lnTo>
                    <a:pt x="2050" y="3646"/>
                  </a:lnTo>
                  <a:lnTo>
                    <a:pt x="1941" y="3656"/>
                  </a:lnTo>
                  <a:lnTo>
                    <a:pt x="1830" y="3659"/>
                  </a:lnTo>
                  <a:lnTo>
                    <a:pt x="1718" y="3656"/>
                  </a:lnTo>
                  <a:lnTo>
                    <a:pt x="1608" y="3646"/>
                  </a:lnTo>
                  <a:lnTo>
                    <a:pt x="1501" y="3629"/>
                  </a:lnTo>
                  <a:lnTo>
                    <a:pt x="1396" y="3607"/>
                  </a:lnTo>
                  <a:lnTo>
                    <a:pt x="1292" y="3579"/>
                  </a:lnTo>
                  <a:lnTo>
                    <a:pt x="1192" y="3544"/>
                  </a:lnTo>
                  <a:lnTo>
                    <a:pt x="1094" y="3504"/>
                  </a:lnTo>
                  <a:lnTo>
                    <a:pt x="998" y="3460"/>
                  </a:lnTo>
                  <a:lnTo>
                    <a:pt x="907" y="3409"/>
                  </a:lnTo>
                  <a:lnTo>
                    <a:pt x="818" y="3353"/>
                  </a:lnTo>
                  <a:lnTo>
                    <a:pt x="732" y="3293"/>
                  </a:lnTo>
                  <a:lnTo>
                    <a:pt x="651" y="3228"/>
                  </a:lnTo>
                  <a:lnTo>
                    <a:pt x="573" y="3159"/>
                  </a:lnTo>
                  <a:lnTo>
                    <a:pt x="500" y="3086"/>
                  </a:lnTo>
                  <a:lnTo>
                    <a:pt x="431" y="3008"/>
                  </a:lnTo>
                  <a:lnTo>
                    <a:pt x="366" y="2927"/>
                  </a:lnTo>
                  <a:lnTo>
                    <a:pt x="306" y="2841"/>
                  </a:lnTo>
                  <a:lnTo>
                    <a:pt x="250" y="2752"/>
                  </a:lnTo>
                  <a:lnTo>
                    <a:pt x="199" y="2661"/>
                  </a:lnTo>
                  <a:lnTo>
                    <a:pt x="155" y="2565"/>
                  </a:lnTo>
                  <a:lnTo>
                    <a:pt x="115" y="2467"/>
                  </a:lnTo>
                  <a:lnTo>
                    <a:pt x="80" y="2367"/>
                  </a:lnTo>
                  <a:lnTo>
                    <a:pt x="52" y="2263"/>
                  </a:lnTo>
                  <a:lnTo>
                    <a:pt x="30" y="2157"/>
                  </a:lnTo>
                  <a:lnTo>
                    <a:pt x="13" y="2051"/>
                  </a:lnTo>
                  <a:lnTo>
                    <a:pt x="3" y="1940"/>
                  </a:lnTo>
                  <a:lnTo>
                    <a:pt x="0" y="1829"/>
                  </a:lnTo>
                  <a:lnTo>
                    <a:pt x="3" y="1718"/>
                  </a:lnTo>
                  <a:lnTo>
                    <a:pt x="13" y="1609"/>
                  </a:lnTo>
                  <a:lnTo>
                    <a:pt x="30" y="1501"/>
                  </a:lnTo>
                  <a:lnTo>
                    <a:pt x="52" y="1396"/>
                  </a:lnTo>
                  <a:lnTo>
                    <a:pt x="80" y="1293"/>
                  </a:lnTo>
                  <a:lnTo>
                    <a:pt x="115" y="1192"/>
                  </a:lnTo>
                  <a:lnTo>
                    <a:pt x="155" y="1094"/>
                  </a:lnTo>
                  <a:lnTo>
                    <a:pt x="199" y="999"/>
                  </a:lnTo>
                  <a:lnTo>
                    <a:pt x="250" y="908"/>
                  </a:lnTo>
                  <a:lnTo>
                    <a:pt x="306" y="818"/>
                  </a:lnTo>
                  <a:lnTo>
                    <a:pt x="366" y="733"/>
                  </a:lnTo>
                  <a:lnTo>
                    <a:pt x="431" y="651"/>
                  </a:lnTo>
                  <a:lnTo>
                    <a:pt x="500" y="574"/>
                  </a:lnTo>
                  <a:lnTo>
                    <a:pt x="573" y="500"/>
                  </a:lnTo>
                  <a:lnTo>
                    <a:pt x="651" y="431"/>
                  </a:lnTo>
                  <a:lnTo>
                    <a:pt x="732" y="367"/>
                  </a:lnTo>
                  <a:lnTo>
                    <a:pt x="818" y="305"/>
                  </a:lnTo>
                  <a:lnTo>
                    <a:pt x="907" y="251"/>
                  </a:lnTo>
                  <a:lnTo>
                    <a:pt x="998" y="200"/>
                  </a:lnTo>
                  <a:lnTo>
                    <a:pt x="1094" y="155"/>
                  </a:lnTo>
                  <a:lnTo>
                    <a:pt x="1192" y="115"/>
                  </a:lnTo>
                  <a:lnTo>
                    <a:pt x="1292" y="80"/>
                  </a:lnTo>
                  <a:lnTo>
                    <a:pt x="1396" y="53"/>
                  </a:lnTo>
                  <a:lnTo>
                    <a:pt x="1501" y="29"/>
                  </a:lnTo>
                  <a:lnTo>
                    <a:pt x="1608" y="14"/>
                  </a:lnTo>
                  <a:lnTo>
                    <a:pt x="1718" y="4"/>
                  </a:lnTo>
                  <a:lnTo>
                    <a:pt x="18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7" name="Freeform 246"/>
            <p:cNvSpPr>
              <a:spLocks/>
            </p:cNvSpPr>
            <p:nvPr/>
          </p:nvSpPr>
          <p:spPr bwMode="auto">
            <a:xfrm>
              <a:off x="4184" y="1399"/>
              <a:ext cx="44" cy="187"/>
            </a:xfrm>
            <a:custGeom>
              <a:avLst/>
              <a:gdLst>
                <a:gd name="T0" fmla="*/ 0 w 397"/>
                <a:gd name="T1" fmla="*/ 0 h 1686"/>
                <a:gd name="T2" fmla="*/ 397 w 397"/>
                <a:gd name="T3" fmla="*/ 0 h 1686"/>
                <a:gd name="T4" fmla="*/ 285 w 397"/>
                <a:gd name="T5" fmla="*/ 1686 h 1686"/>
                <a:gd name="T6" fmla="*/ 116 w 397"/>
                <a:gd name="T7" fmla="*/ 1686 h 1686"/>
                <a:gd name="T8" fmla="*/ 0 w 397"/>
                <a:gd name="T9" fmla="*/ 0 h 1686"/>
              </a:gdLst>
              <a:ahLst/>
              <a:cxnLst>
                <a:cxn ang="0">
                  <a:pos x="T0" y="T1"/>
                </a:cxn>
                <a:cxn ang="0">
                  <a:pos x="T2" y="T3"/>
                </a:cxn>
                <a:cxn ang="0">
                  <a:pos x="T4" y="T5"/>
                </a:cxn>
                <a:cxn ang="0">
                  <a:pos x="T6" y="T7"/>
                </a:cxn>
                <a:cxn ang="0">
                  <a:pos x="T8" y="T9"/>
                </a:cxn>
              </a:cxnLst>
              <a:rect l="0" t="0" r="r" b="b"/>
              <a:pathLst>
                <a:path w="397" h="1686">
                  <a:moveTo>
                    <a:pt x="0" y="0"/>
                  </a:moveTo>
                  <a:lnTo>
                    <a:pt x="397" y="0"/>
                  </a:lnTo>
                  <a:lnTo>
                    <a:pt x="285" y="1686"/>
                  </a:lnTo>
                  <a:lnTo>
                    <a:pt x="116" y="1686"/>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8" name="Freeform 247"/>
            <p:cNvSpPr>
              <a:spLocks/>
            </p:cNvSpPr>
            <p:nvPr/>
          </p:nvSpPr>
          <p:spPr bwMode="auto">
            <a:xfrm>
              <a:off x="4180" y="1612"/>
              <a:ext cx="52" cy="53"/>
            </a:xfrm>
            <a:custGeom>
              <a:avLst/>
              <a:gdLst>
                <a:gd name="T0" fmla="*/ 229 w 464"/>
                <a:gd name="T1" fmla="*/ 0 h 472"/>
                <a:gd name="T2" fmla="*/ 268 w 464"/>
                <a:gd name="T3" fmla="*/ 4 h 472"/>
                <a:gd name="T4" fmla="*/ 305 w 464"/>
                <a:gd name="T5" fmla="*/ 13 h 472"/>
                <a:gd name="T6" fmla="*/ 338 w 464"/>
                <a:gd name="T7" fmla="*/ 27 h 472"/>
                <a:gd name="T8" fmla="*/ 368 w 464"/>
                <a:gd name="T9" fmla="*/ 47 h 472"/>
                <a:gd name="T10" fmla="*/ 396 w 464"/>
                <a:gd name="T11" fmla="*/ 70 h 472"/>
                <a:gd name="T12" fmla="*/ 420 w 464"/>
                <a:gd name="T13" fmla="*/ 98 h 472"/>
                <a:gd name="T14" fmla="*/ 439 w 464"/>
                <a:gd name="T15" fmla="*/ 129 h 472"/>
                <a:gd name="T16" fmla="*/ 453 w 464"/>
                <a:gd name="T17" fmla="*/ 164 h 472"/>
                <a:gd name="T18" fmla="*/ 461 w 464"/>
                <a:gd name="T19" fmla="*/ 200 h 472"/>
                <a:gd name="T20" fmla="*/ 464 w 464"/>
                <a:gd name="T21" fmla="*/ 239 h 472"/>
                <a:gd name="T22" fmla="*/ 461 w 464"/>
                <a:gd name="T23" fmla="*/ 276 h 472"/>
                <a:gd name="T24" fmla="*/ 453 w 464"/>
                <a:gd name="T25" fmla="*/ 312 h 472"/>
                <a:gd name="T26" fmla="*/ 439 w 464"/>
                <a:gd name="T27" fmla="*/ 345 h 472"/>
                <a:gd name="T28" fmla="*/ 420 w 464"/>
                <a:gd name="T29" fmla="*/ 377 h 472"/>
                <a:gd name="T30" fmla="*/ 396 w 464"/>
                <a:gd name="T31" fmla="*/ 404 h 472"/>
                <a:gd name="T32" fmla="*/ 368 w 464"/>
                <a:gd name="T33" fmla="*/ 428 h 472"/>
                <a:gd name="T34" fmla="*/ 338 w 464"/>
                <a:gd name="T35" fmla="*/ 447 h 472"/>
                <a:gd name="T36" fmla="*/ 305 w 464"/>
                <a:gd name="T37" fmla="*/ 460 h 472"/>
                <a:gd name="T38" fmla="*/ 268 w 464"/>
                <a:gd name="T39" fmla="*/ 469 h 472"/>
                <a:gd name="T40" fmla="*/ 229 w 464"/>
                <a:gd name="T41" fmla="*/ 472 h 472"/>
                <a:gd name="T42" fmla="*/ 193 w 464"/>
                <a:gd name="T43" fmla="*/ 469 h 472"/>
                <a:gd name="T44" fmla="*/ 157 w 464"/>
                <a:gd name="T45" fmla="*/ 460 h 472"/>
                <a:gd name="T46" fmla="*/ 124 w 464"/>
                <a:gd name="T47" fmla="*/ 447 h 472"/>
                <a:gd name="T48" fmla="*/ 94 w 464"/>
                <a:gd name="T49" fmla="*/ 428 h 472"/>
                <a:gd name="T50" fmla="*/ 67 w 464"/>
                <a:gd name="T51" fmla="*/ 404 h 472"/>
                <a:gd name="T52" fmla="*/ 43 w 464"/>
                <a:gd name="T53" fmla="*/ 377 h 472"/>
                <a:gd name="T54" fmla="*/ 26 w 464"/>
                <a:gd name="T55" fmla="*/ 345 h 472"/>
                <a:gd name="T56" fmla="*/ 11 w 464"/>
                <a:gd name="T57" fmla="*/ 312 h 472"/>
                <a:gd name="T58" fmla="*/ 2 w 464"/>
                <a:gd name="T59" fmla="*/ 276 h 472"/>
                <a:gd name="T60" fmla="*/ 0 w 464"/>
                <a:gd name="T61" fmla="*/ 239 h 472"/>
                <a:gd name="T62" fmla="*/ 2 w 464"/>
                <a:gd name="T63" fmla="*/ 200 h 472"/>
                <a:gd name="T64" fmla="*/ 11 w 464"/>
                <a:gd name="T65" fmla="*/ 164 h 472"/>
                <a:gd name="T66" fmla="*/ 26 w 464"/>
                <a:gd name="T67" fmla="*/ 129 h 472"/>
                <a:gd name="T68" fmla="*/ 43 w 464"/>
                <a:gd name="T69" fmla="*/ 98 h 472"/>
                <a:gd name="T70" fmla="*/ 67 w 464"/>
                <a:gd name="T71" fmla="*/ 70 h 472"/>
                <a:gd name="T72" fmla="*/ 94 w 464"/>
                <a:gd name="T73" fmla="*/ 47 h 472"/>
                <a:gd name="T74" fmla="*/ 124 w 464"/>
                <a:gd name="T75" fmla="*/ 27 h 472"/>
                <a:gd name="T76" fmla="*/ 157 w 464"/>
                <a:gd name="T77" fmla="*/ 13 h 472"/>
                <a:gd name="T78" fmla="*/ 193 w 464"/>
                <a:gd name="T79" fmla="*/ 4 h 472"/>
                <a:gd name="T80" fmla="*/ 229 w 464"/>
                <a:gd name="T81" fmla="*/ 0 h 4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64" h="472">
                  <a:moveTo>
                    <a:pt x="229" y="0"/>
                  </a:moveTo>
                  <a:lnTo>
                    <a:pt x="268" y="4"/>
                  </a:lnTo>
                  <a:lnTo>
                    <a:pt x="305" y="13"/>
                  </a:lnTo>
                  <a:lnTo>
                    <a:pt x="338" y="27"/>
                  </a:lnTo>
                  <a:lnTo>
                    <a:pt x="368" y="47"/>
                  </a:lnTo>
                  <a:lnTo>
                    <a:pt x="396" y="70"/>
                  </a:lnTo>
                  <a:lnTo>
                    <a:pt x="420" y="98"/>
                  </a:lnTo>
                  <a:lnTo>
                    <a:pt x="439" y="129"/>
                  </a:lnTo>
                  <a:lnTo>
                    <a:pt x="453" y="164"/>
                  </a:lnTo>
                  <a:lnTo>
                    <a:pt x="461" y="200"/>
                  </a:lnTo>
                  <a:lnTo>
                    <a:pt x="464" y="239"/>
                  </a:lnTo>
                  <a:lnTo>
                    <a:pt x="461" y="276"/>
                  </a:lnTo>
                  <a:lnTo>
                    <a:pt x="453" y="312"/>
                  </a:lnTo>
                  <a:lnTo>
                    <a:pt x="439" y="345"/>
                  </a:lnTo>
                  <a:lnTo>
                    <a:pt x="420" y="377"/>
                  </a:lnTo>
                  <a:lnTo>
                    <a:pt x="396" y="404"/>
                  </a:lnTo>
                  <a:lnTo>
                    <a:pt x="368" y="428"/>
                  </a:lnTo>
                  <a:lnTo>
                    <a:pt x="338" y="447"/>
                  </a:lnTo>
                  <a:lnTo>
                    <a:pt x="305" y="460"/>
                  </a:lnTo>
                  <a:lnTo>
                    <a:pt x="268" y="469"/>
                  </a:lnTo>
                  <a:lnTo>
                    <a:pt x="229" y="472"/>
                  </a:lnTo>
                  <a:lnTo>
                    <a:pt x="193" y="469"/>
                  </a:lnTo>
                  <a:lnTo>
                    <a:pt x="157" y="460"/>
                  </a:lnTo>
                  <a:lnTo>
                    <a:pt x="124" y="447"/>
                  </a:lnTo>
                  <a:lnTo>
                    <a:pt x="94" y="428"/>
                  </a:lnTo>
                  <a:lnTo>
                    <a:pt x="67" y="404"/>
                  </a:lnTo>
                  <a:lnTo>
                    <a:pt x="43" y="377"/>
                  </a:lnTo>
                  <a:lnTo>
                    <a:pt x="26" y="345"/>
                  </a:lnTo>
                  <a:lnTo>
                    <a:pt x="11" y="312"/>
                  </a:lnTo>
                  <a:lnTo>
                    <a:pt x="2" y="276"/>
                  </a:lnTo>
                  <a:lnTo>
                    <a:pt x="0" y="239"/>
                  </a:lnTo>
                  <a:lnTo>
                    <a:pt x="2" y="200"/>
                  </a:lnTo>
                  <a:lnTo>
                    <a:pt x="11" y="164"/>
                  </a:lnTo>
                  <a:lnTo>
                    <a:pt x="26" y="129"/>
                  </a:lnTo>
                  <a:lnTo>
                    <a:pt x="43" y="98"/>
                  </a:lnTo>
                  <a:lnTo>
                    <a:pt x="67" y="70"/>
                  </a:lnTo>
                  <a:lnTo>
                    <a:pt x="94" y="47"/>
                  </a:lnTo>
                  <a:lnTo>
                    <a:pt x="124" y="27"/>
                  </a:lnTo>
                  <a:lnTo>
                    <a:pt x="157" y="13"/>
                  </a:lnTo>
                  <a:lnTo>
                    <a:pt x="193" y="4"/>
                  </a:lnTo>
                  <a:lnTo>
                    <a:pt x="2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Open Sans Light" panose="020B0306030504020204" pitchFamily="34" charset="0"/>
                <a:ea typeface="Open Sans Light" panose="020B0306030504020204" pitchFamily="34" charset="0"/>
                <a:cs typeface="Open Sans Light" panose="020B0306030504020204" pitchFamily="34" charset="0"/>
              </a:endParaRPr>
            </a:p>
          </p:txBody>
        </p:sp>
      </p:grpSp>
      <p:sp>
        <p:nvSpPr>
          <p:cNvPr id="21509" name="Rectangle 10"/>
          <p:cNvSpPr>
            <a:spLocks noChangeArrowheads="1"/>
          </p:cNvSpPr>
          <p:nvPr/>
        </p:nvSpPr>
        <p:spPr bwMode="auto">
          <a:xfrm>
            <a:off x="4671553" y="2223558"/>
            <a:ext cx="4235381" cy="457200"/>
          </a:xfrm>
          <a:prstGeom prst="rect">
            <a:avLst/>
          </a:prstGeom>
          <a:solidFill>
            <a:schemeClr val="accent2"/>
          </a:solidFill>
          <a:ln w="9525" algn="ctr">
            <a:noFill/>
            <a:round/>
            <a:headEnd/>
            <a:tailEnd/>
          </a:ln>
        </p:spPr>
        <p:txBody>
          <a:bodyPr tIns="91440"/>
          <a:lstStyle/>
          <a:p>
            <a:r>
              <a:rPr lang="en-US"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Risks</a:t>
            </a:r>
          </a:p>
        </p:txBody>
      </p:sp>
      <p:sp>
        <p:nvSpPr>
          <p:cNvPr id="21507" name="Rectangle 8"/>
          <p:cNvSpPr>
            <a:spLocks noChangeArrowheads="1"/>
          </p:cNvSpPr>
          <p:nvPr/>
        </p:nvSpPr>
        <p:spPr bwMode="auto">
          <a:xfrm>
            <a:off x="4671553" y="2680757"/>
            <a:ext cx="4235381" cy="3654426"/>
          </a:xfrm>
          <a:prstGeom prst="rect">
            <a:avLst/>
          </a:prstGeom>
          <a:solidFill>
            <a:srgbClr val="F58433">
              <a:alpha val="19000"/>
            </a:srgbClr>
          </a:solidFill>
          <a:ln w="9525" algn="ctr">
            <a:noFill/>
            <a:round/>
            <a:headEnd/>
            <a:tailEnd/>
          </a:ln>
        </p:spPr>
        <p:txBody>
          <a:bodyPr tIns="91440"/>
          <a:lstStyle/>
          <a:p>
            <a:pPr marL="228600" indent="-228600">
              <a:lnSpc>
                <a:spcPts val="2200"/>
              </a:lnSpc>
              <a:spcBef>
                <a:spcPts val="0"/>
              </a:spcBef>
              <a:buFont typeface="Wingdings" pitchFamily="2" charset="2"/>
              <a:buNone/>
            </a:pPr>
            <a:r>
              <a:rPr lang="en-US" sz="1400" b="1" dirty="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t>Mismanagement of credit can lead to:</a:t>
            </a:r>
          </a:p>
          <a:p>
            <a:pPr marL="228600" indent="-228600">
              <a:lnSpc>
                <a:spcPts val="2200"/>
              </a:lnSpc>
              <a:spcBef>
                <a:spcPts val="0"/>
              </a:spcBef>
              <a:buFont typeface="Wingdings" pitchFamily="2" charset="2"/>
              <a:buChar char="§"/>
            </a:pPr>
            <a:r>
              <a:rPr lang="en-US" sz="1400" dirty="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t>Overdoing it; </a:t>
            </a:r>
            <a:r>
              <a:rPr lang="en-US" sz="1400" dirty="0" smtClean="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t>borrowing </a:t>
            </a:r>
            <a:r>
              <a:rPr lang="en-US" sz="1400" dirty="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t>more </a:t>
            </a:r>
            <a:br>
              <a:rPr lang="en-US" sz="1400" dirty="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br>
            <a:r>
              <a:rPr lang="en-US" sz="1400" dirty="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t>than you can comfortably afford </a:t>
            </a:r>
            <a:br>
              <a:rPr lang="en-US" sz="1400" dirty="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br>
            <a:r>
              <a:rPr lang="en-US" sz="1400" dirty="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t>to repay</a:t>
            </a:r>
          </a:p>
          <a:p>
            <a:pPr marL="228600" indent="-228600">
              <a:lnSpc>
                <a:spcPts val="2200"/>
              </a:lnSpc>
              <a:spcBef>
                <a:spcPts val="0"/>
              </a:spcBef>
              <a:buFont typeface="Wingdings" pitchFamily="2" charset="2"/>
              <a:buChar char="§"/>
            </a:pPr>
            <a:r>
              <a:rPr lang="en-US" sz="1400" dirty="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t>Impulsive spending</a:t>
            </a:r>
          </a:p>
          <a:p>
            <a:pPr marL="228600" indent="-228600">
              <a:lnSpc>
                <a:spcPts val="2200"/>
              </a:lnSpc>
              <a:spcBef>
                <a:spcPts val="0"/>
              </a:spcBef>
              <a:buFont typeface="Wingdings" pitchFamily="2" charset="2"/>
              <a:buChar char="§"/>
            </a:pPr>
            <a:r>
              <a:rPr lang="en-US" sz="1400" dirty="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t>Potential damage to your credit history</a:t>
            </a:r>
          </a:p>
          <a:p>
            <a:pPr marL="228600" indent="-228600">
              <a:lnSpc>
                <a:spcPts val="2200"/>
              </a:lnSpc>
              <a:spcBef>
                <a:spcPts val="0"/>
              </a:spcBef>
              <a:buFont typeface="Wingdings" pitchFamily="2" charset="2"/>
              <a:buChar char="§"/>
            </a:pPr>
            <a:r>
              <a:rPr lang="en-US" sz="1400" dirty="0" smtClean="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t>Incurring additional costs such as late </a:t>
            </a:r>
            <a:r>
              <a:rPr lang="en-US" sz="1400" dirty="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t>fees</a:t>
            </a:r>
          </a:p>
          <a:p>
            <a:pPr marL="228600" indent="-228600">
              <a:lnSpc>
                <a:spcPts val="2200"/>
              </a:lnSpc>
              <a:spcBef>
                <a:spcPts val="0"/>
              </a:spcBef>
              <a:buFont typeface="Wingdings" pitchFamily="2" charset="2"/>
              <a:buChar char="§"/>
            </a:pPr>
            <a:r>
              <a:rPr lang="en-US" sz="1400" dirty="0" smtClean="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t>Having to pay additional interest because of not paying your balance off in full</a:t>
            </a:r>
          </a:p>
          <a:p>
            <a:pPr marL="228600" indent="-228600">
              <a:lnSpc>
                <a:spcPts val="2200"/>
              </a:lnSpc>
              <a:spcBef>
                <a:spcPts val="0"/>
              </a:spcBef>
              <a:buFont typeface="Wingdings" pitchFamily="2" charset="2"/>
              <a:buChar char="§"/>
            </a:pPr>
            <a:r>
              <a:rPr lang="en-US" sz="1400" dirty="0" smtClean="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t>Difficulty getting loans or credit </a:t>
            </a:r>
            <a:br>
              <a:rPr lang="en-US" sz="1400" dirty="0" smtClean="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br>
            <a:r>
              <a:rPr lang="en-US" sz="1400" dirty="0" smtClean="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rPr>
              <a:t>in the future, if you fail to make your payments on time.</a:t>
            </a:r>
            <a:endParaRPr lang="en-US" sz="1400" dirty="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 name="TextBox 1"/>
          <p:cNvSpPr txBox="1"/>
          <p:nvPr/>
        </p:nvSpPr>
        <p:spPr>
          <a:xfrm>
            <a:off x="243479" y="6289396"/>
            <a:ext cx="2828143" cy="168441"/>
          </a:xfrm>
          <a:prstGeom prst="rect">
            <a:avLst/>
          </a:prstGeom>
        </p:spPr>
        <p:txBody>
          <a:bodyPr vert="horz" wrap="square" lIns="91440" tIns="45720" rIns="91440" bIns="45720" rtlCol="0">
            <a:noAutofit/>
          </a:bodyPr>
          <a:lstStyle/>
          <a:p>
            <a:pPr>
              <a:spcBef>
                <a:spcPts val="800"/>
              </a:spcBef>
            </a:pPr>
            <a:r>
              <a:rPr lang="en-US" sz="1000" dirty="0" smtClean="0">
                <a:latin typeface="Open Sans Light" panose="020B0306030504020204" pitchFamily="34" charset="0"/>
                <a:ea typeface="Open Sans Light" panose="020B0306030504020204" pitchFamily="34" charset="0"/>
                <a:cs typeface="Open Sans Light" panose="020B0306030504020204" pitchFamily="34" charset="0"/>
              </a:rPr>
              <a:t>*These </a:t>
            </a:r>
            <a:r>
              <a:rPr lang="en-US" sz="1000" dirty="0">
                <a:latin typeface="Open Sans Light" panose="020B0306030504020204" pitchFamily="34" charset="0"/>
                <a:ea typeface="Open Sans Light" panose="020B0306030504020204" pitchFamily="34" charset="0"/>
                <a:cs typeface="Open Sans Light" panose="020B0306030504020204" pitchFamily="34" charset="0"/>
              </a:rPr>
              <a:t>lists are not exhaustive</a:t>
            </a:r>
            <a:endParaRPr lang="en-US" sz="1000" kern="1200" dirty="0" smtClean="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Tree>
    <p:custDataLst>
      <p:tags r:id="rId1"/>
    </p:custDataLst>
    <p:extLst>
      <p:ext uri="{BB962C8B-B14F-4D97-AF65-F5344CB8AC3E}">
        <p14:creationId xmlns:p14="http://schemas.microsoft.com/office/powerpoint/2010/main" val="26911854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descr="Object listing the four C's of credit - Credit History, Collateral, Conditions and Capacity" title="Four C's of Credit"/>
          <p:cNvGraphicFramePr>
            <a:graphicFrameLocks noGrp="1"/>
          </p:cNvGraphicFramePr>
          <p:nvPr>
            <p:ph idx="1"/>
            <p:extLst>
              <p:ext uri="{D42A27DB-BD31-4B8C-83A1-F6EECF244321}">
                <p14:modId xmlns:p14="http://schemas.microsoft.com/office/powerpoint/2010/main" val="1635781612"/>
              </p:ext>
            </p:extLst>
          </p:nvPr>
        </p:nvGraphicFramePr>
        <p:xfrm>
          <a:off x="547730" y="1264273"/>
          <a:ext cx="8229600" cy="504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p>
            <a:r>
              <a:rPr lang="en-US" dirty="0" smtClean="0"/>
              <a:t>Four C’s of Credit</a:t>
            </a:r>
            <a:endParaRPr lang="en-US" dirty="0"/>
          </a:p>
        </p:txBody>
      </p:sp>
    </p:spTree>
    <p:extLst>
      <p:ext uri="{BB962C8B-B14F-4D97-AF65-F5344CB8AC3E}">
        <p14:creationId xmlns:p14="http://schemas.microsoft.com/office/powerpoint/2010/main" val="8843233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Debt-to-income-ratio</a:t>
            </a:r>
            <a:br>
              <a:rPr lang="en-US" dirty="0"/>
            </a:br>
            <a:endParaRPr lang="en-US" dirty="0"/>
          </a:p>
        </p:txBody>
      </p:sp>
      <p:sp>
        <p:nvSpPr>
          <p:cNvPr id="23556" name="Rectangle 4"/>
          <p:cNvSpPr>
            <a:spLocks noGrp="1"/>
          </p:cNvSpPr>
          <p:nvPr>
            <p:ph idx="1"/>
          </p:nvPr>
        </p:nvSpPr>
        <p:spPr>
          <a:xfrm>
            <a:off x="547730" y="1462903"/>
            <a:ext cx="8229600" cy="1212038"/>
          </a:xfrm>
        </p:spPr>
        <p:txBody>
          <a:bodyPr/>
          <a:lstStyle/>
          <a:p>
            <a:pPr marL="0" indent="0">
              <a:spcAft>
                <a:spcPts val="600"/>
              </a:spcAft>
              <a:buNone/>
            </a:pPr>
            <a:r>
              <a:rPr lang="en-US" sz="1600" dirty="0" smtClean="0">
                <a:latin typeface="Open Sans Light" panose="020B0306030504020204" pitchFamily="34" charset="0"/>
                <a:ea typeface="Open Sans Light" panose="020B0306030504020204" pitchFamily="34" charset="0"/>
                <a:cs typeface="Open Sans Light" panose="020B0306030504020204" pitchFamily="34" charset="0"/>
              </a:rPr>
              <a:t>What is the percentage of your monthly gross income that you spend on paying debts and other obligations?</a:t>
            </a:r>
          </a:p>
          <a:p>
            <a:pPr marL="0" indent="0">
              <a:spcAft>
                <a:spcPts val="600"/>
              </a:spcAft>
              <a:buNone/>
            </a:pPr>
            <a:r>
              <a:rPr lang="en-US" sz="1600" dirty="0" smtClean="0">
                <a:latin typeface="Open Sans Light" panose="020B0306030504020204" pitchFamily="34" charset="0"/>
                <a:ea typeface="Open Sans Light" panose="020B0306030504020204" pitchFamily="34" charset="0"/>
                <a:cs typeface="Open Sans Light" panose="020B0306030504020204" pitchFamily="34" charset="0"/>
              </a:rPr>
              <a:t>To find out, divide your total monthly debts/payments (e.g. rent, car loan, mortgage) by your monthly gross income.</a:t>
            </a:r>
          </a:p>
        </p:txBody>
      </p:sp>
      <p:sp>
        <p:nvSpPr>
          <p:cNvPr id="12" name="Rectangle 16"/>
          <p:cNvSpPr>
            <a:spLocks noChangeArrowheads="1"/>
          </p:cNvSpPr>
          <p:nvPr/>
        </p:nvSpPr>
        <p:spPr bwMode="auto">
          <a:xfrm>
            <a:off x="228600" y="2861223"/>
            <a:ext cx="2020585" cy="1443738"/>
          </a:xfrm>
          <a:prstGeom prst="rect">
            <a:avLst/>
          </a:prstGeom>
          <a:solidFill>
            <a:schemeClr val="accent1">
              <a:lumMod val="20000"/>
              <a:lumOff val="80000"/>
            </a:schemeClr>
          </a:solidFill>
          <a:ln w="9525" algn="ctr">
            <a:noFill/>
            <a:round/>
            <a:headEnd/>
            <a:tailEnd/>
          </a:ln>
        </p:spPr>
        <p:txBody>
          <a:bodyPr lIns="0" tIns="0" rIns="0" bIns="0" anchor="ctr"/>
          <a:lstStyle/>
          <a:p>
            <a:pPr marL="173038" indent="-1588">
              <a:lnSpc>
                <a:spcPts val="2400"/>
              </a:lnSpc>
              <a:spcBef>
                <a:spcPts val="1000"/>
              </a:spcBef>
              <a:defRPr/>
            </a:pPr>
            <a:r>
              <a:rPr lang="en-US" b="1" kern="0" dirty="0" smtClean="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Example:</a:t>
            </a:r>
            <a:endParaRPr lang="en-US" b="1" kern="0" dirty="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graphicFrame>
        <p:nvGraphicFramePr>
          <p:cNvPr id="23574" name="Group 22" descr="table with an example of debt to income ratio" title="table with debt to income ratio"/>
          <p:cNvGraphicFramePr>
            <a:graphicFrameLocks noGrp="1"/>
          </p:cNvGraphicFramePr>
          <p:nvPr>
            <p:extLst>
              <p:ext uri="{D42A27DB-BD31-4B8C-83A1-F6EECF244321}">
                <p14:modId xmlns:p14="http://schemas.microsoft.com/office/powerpoint/2010/main" val="3081463699"/>
              </p:ext>
            </p:extLst>
          </p:nvPr>
        </p:nvGraphicFramePr>
        <p:xfrm>
          <a:off x="2249185" y="2861223"/>
          <a:ext cx="6528419" cy="1443738"/>
        </p:xfrm>
        <a:graphic>
          <a:graphicData uri="http://schemas.openxmlformats.org/drawingml/2006/table">
            <a:tbl>
              <a:tblPr firstRow="1"/>
              <a:tblGrid>
                <a:gridCol w="2006930">
                  <a:extLst>
                    <a:ext uri="{9D8B030D-6E8A-4147-A177-3AD203B41FA5}">
                      <a16:colId xmlns:a16="http://schemas.microsoft.com/office/drawing/2014/main" val="20001"/>
                    </a:ext>
                  </a:extLst>
                </a:gridCol>
                <a:gridCol w="344385">
                  <a:extLst>
                    <a:ext uri="{9D8B030D-6E8A-4147-A177-3AD203B41FA5}">
                      <a16:colId xmlns:a16="http://schemas.microsoft.com/office/drawing/2014/main" val="20002"/>
                    </a:ext>
                  </a:extLst>
                </a:gridCol>
                <a:gridCol w="1816924">
                  <a:extLst>
                    <a:ext uri="{9D8B030D-6E8A-4147-A177-3AD203B41FA5}">
                      <a16:colId xmlns:a16="http://schemas.microsoft.com/office/drawing/2014/main" val="20003"/>
                    </a:ext>
                  </a:extLst>
                </a:gridCol>
                <a:gridCol w="312305">
                  <a:extLst>
                    <a:ext uri="{9D8B030D-6E8A-4147-A177-3AD203B41FA5}">
                      <a16:colId xmlns:a16="http://schemas.microsoft.com/office/drawing/2014/main" val="20004"/>
                    </a:ext>
                  </a:extLst>
                </a:gridCol>
                <a:gridCol w="2047875">
                  <a:extLst>
                    <a:ext uri="{9D8B030D-6E8A-4147-A177-3AD203B41FA5}">
                      <a16:colId xmlns:a16="http://schemas.microsoft.com/office/drawing/2014/main" val="20005"/>
                    </a:ext>
                  </a:extLst>
                </a:gridCol>
              </a:tblGrid>
              <a:tr h="87372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entury Gothic" panose="020B0502020202020204" pitchFamily="34" charset="0"/>
                          <a:ea typeface="ヒラギノ角ゴ Pro W3" charset="-128"/>
                        </a:rPr>
                        <a:t>Monthly debts/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entury Gothic" panose="020B0502020202020204" pitchFamily="34" charset="0"/>
                          <a:ea typeface="ヒラギノ角ゴ Pro W3" charset="-128"/>
                        </a:rPr>
                        <a:t>obligations</a:t>
                      </a:r>
                      <a:endParaRPr kumimoji="0" lang="en-US" sz="1800" b="1" i="0" u="none" strike="noStrike" cap="none" normalizeH="0" baseline="0" dirty="0" smtClean="0">
                        <a:ln>
                          <a:noFill/>
                        </a:ln>
                        <a:solidFill>
                          <a:schemeClr val="tx1"/>
                        </a:solidFill>
                        <a:effectLst/>
                        <a:latin typeface="Century Gothic" panose="020B0502020202020204" pitchFamily="34" charset="0"/>
                        <a:ea typeface="ヒラギノ角ゴ Pro W3" charset="-128"/>
                      </a:endParaRPr>
                    </a:p>
                  </a:txBody>
                  <a:tcPr anchor="ctr" horzOverflow="overflow">
                    <a:lnL>
                      <a:noFill/>
                    </a:lnL>
                    <a:lnR>
                      <a:noFill/>
                    </a:lnR>
                    <a:lnT>
                      <a:noFill/>
                    </a:lnT>
                    <a:lnB>
                      <a:noFill/>
                    </a:lnB>
                    <a:lnTlToBr>
                      <a:noFill/>
                    </a:lnTlToBr>
                    <a:lnBlToTr>
                      <a:noFill/>
                    </a:lnBlToTr>
                    <a:solidFill>
                      <a:schemeClr val="accent1">
                        <a:lumMod val="20000"/>
                        <a:lumOff val="80000"/>
                        <a:alpha val="19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5199AD"/>
                          </a:solidFill>
                          <a:effectLst/>
                          <a:latin typeface="Century Gothic" panose="020B0502020202020204" pitchFamily="34" charset="0"/>
                          <a:ea typeface="ヒラギノ角ゴ Pro W3" charset="-128"/>
                        </a:rPr>
                        <a:t>÷</a:t>
                      </a:r>
                    </a:p>
                  </a:txBody>
                  <a:tcPr anchor="ctr" horzOverflow="overflow">
                    <a:lnL>
                      <a:noFill/>
                    </a:lnL>
                    <a:lnR>
                      <a:noFill/>
                    </a:lnR>
                    <a:lnT>
                      <a:noFill/>
                    </a:lnT>
                    <a:lnB>
                      <a:noFill/>
                    </a:lnB>
                    <a:lnTlToBr>
                      <a:noFill/>
                    </a:lnTlToBr>
                    <a:lnBlToTr>
                      <a:noFill/>
                    </a:lnBlToTr>
                    <a:solidFill>
                      <a:schemeClr val="accent1">
                        <a:lumMod val="20000"/>
                        <a:lumOff val="80000"/>
                        <a:alpha val="19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entury Gothic" panose="020B0502020202020204" pitchFamily="34" charset="0"/>
                          <a:ea typeface="ヒラギノ角ゴ Pro W3" charset="-128"/>
                        </a:rPr>
                        <a:t>Monthly gross </a:t>
                      </a:r>
                      <a:br>
                        <a:rPr kumimoji="0" lang="en-US" sz="1800" b="0" i="0" u="none" strike="noStrike" cap="none" normalizeH="0" baseline="0" dirty="0" smtClean="0">
                          <a:ln>
                            <a:noFill/>
                          </a:ln>
                          <a:solidFill>
                            <a:schemeClr val="tx1"/>
                          </a:solidFill>
                          <a:effectLst/>
                          <a:latin typeface="Century Gothic" panose="020B0502020202020204" pitchFamily="34" charset="0"/>
                          <a:ea typeface="ヒラギノ角ゴ Pro W3" charset="-128"/>
                        </a:rPr>
                      </a:br>
                      <a:r>
                        <a:rPr kumimoji="0" lang="en-US" sz="1800" b="0" i="0" u="none" strike="noStrike" cap="none" normalizeH="0" baseline="0" dirty="0" smtClean="0">
                          <a:ln>
                            <a:noFill/>
                          </a:ln>
                          <a:solidFill>
                            <a:schemeClr val="tx1"/>
                          </a:solidFill>
                          <a:effectLst/>
                          <a:latin typeface="Century Gothic" panose="020B0502020202020204" pitchFamily="34" charset="0"/>
                          <a:ea typeface="ヒラギノ角ゴ Pro W3" charset="-128"/>
                        </a:rPr>
                        <a:t>income</a:t>
                      </a:r>
                      <a:endParaRPr kumimoji="0" lang="en-US" sz="1800" b="1" i="0" u="none" strike="noStrike" cap="none" normalizeH="0" baseline="0" dirty="0" smtClean="0">
                        <a:ln>
                          <a:noFill/>
                        </a:ln>
                        <a:solidFill>
                          <a:schemeClr val="tx1"/>
                        </a:solidFill>
                        <a:effectLst/>
                        <a:latin typeface="Century Gothic" panose="020B0502020202020204" pitchFamily="34" charset="0"/>
                        <a:ea typeface="ヒラギノ角ゴ Pro W3" charset="-128"/>
                      </a:endParaRPr>
                    </a:p>
                  </a:txBody>
                  <a:tcPr anchor="ctr" horzOverflow="overflow">
                    <a:lnL>
                      <a:noFill/>
                    </a:lnL>
                    <a:lnR>
                      <a:noFill/>
                    </a:lnR>
                    <a:lnT>
                      <a:noFill/>
                    </a:lnT>
                    <a:lnB>
                      <a:noFill/>
                    </a:lnB>
                    <a:lnTlToBr>
                      <a:noFill/>
                    </a:lnTlToBr>
                    <a:lnBlToTr>
                      <a:noFill/>
                    </a:lnBlToTr>
                    <a:solidFill>
                      <a:schemeClr val="accent1">
                        <a:lumMod val="20000"/>
                        <a:lumOff val="80000"/>
                        <a:alpha val="19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5199AD"/>
                          </a:solidFill>
                          <a:effectLst/>
                          <a:latin typeface="Century Gothic" panose="020B0502020202020204" pitchFamily="34" charset="0"/>
                          <a:ea typeface="ヒラギノ角ゴ Pro W3" charset="-128"/>
                        </a:rPr>
                        <a:t>=</a:t>
                      </a:r>
                    </a:p>
                  </a:txBody>
                  <a:tcPr anchor="ctr" horzOverflow="overflow">
                    <a:lnL>
                      <a:noFill/>
                    </a:lnL>
                    <a:lnR>
                      <a:noFill/>
                    </a:lnR>
                    <a:lnT>
                      <a:noFill/>
                    </a:lnT>
                    <a:lnB>
                      <a:noFill/>
                    </a:lnB>
                    <a:lnTlToBr>
                      <a:noFill/>
                    </a:lnTlToBr>
                    <a:lnBlToTr>
                      <a:noFill/>
                    </a:lnBlToTr>
                    <a:solidFill>
                      <a:schemeClr val="accent1">
                        <a:lumMod val="20000"/>
                        <a:lumOff val="80000"/>
                        <a:alpha val="19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entury Gothic" panose="020B0502020202020204" pitchFamily="34" charset="0"/>
                          <a:ea typeface="ヒラギノ角ゴ Pro W3" charset="-128"/>
                        </a:rPr>
                        <a:t>Debt-to-income ratio</a:t>
                      </a:r>
                      <a:endParaRPr kumimoji="0" lang="en-US" sz="1800" b="1" i="0" u="none" strike="noStrike" cap="none" normalizeH="0" baseline="0" dirty="0" smtClean="0">
                        <a:ln>
                          <a:noFill/>
                        </a:ln>
                        <a:solidFill>
                          <a:schemeClr val="tx1"/>
                        </a:solidFill>
                        <a:effectLst/>
                        <a:latin typeface="Century Gothic" panose="020B0502020202020204" pitchFamily="34" charset="0"/>
                        <a:ea typeface="ヒラギノ角ゴ Pro W3" charset="-128"/>
                      </a:endParaRPr>
                    </a:p>
                  </a:txBody>
                  <a:tcPr anchor="ctr" horzOverflow="overflow">
                    <a:lnL>
                      <a:noFill/>
                    </a:lnL>
                    <a:lnR>
                      <a:noFill/>
                    </a:lnR>
                    <a:lnT>
                      <a:noFill/>
                    </a:lnT>
                    <a:lnB>
                      <a:noFill/>
                    </a:lnB>
                    <a:lnTlToBr>
                      <a:noFill/>
                    </a:lnTlToBr>
                    <a:lnBlToTr>
                      <a:noFill/>
                    </a:lnBlToTr>
                    <a:solidFill>
                      <a:schemeClr val="accent1">
                        <a:lumMod val="20000"/>
                        <a:lumOff val="80000"/>
                        <a:alpha val="19000"/>
                      </a:schemeClr>
                    </a:solidFill>
                  </a:tcPr>
                </a:tc>
                <a:extLst>
                  <a:ext uri="{0D108BD9-81ED-4DB2-BD59-A6C34878D82A}">
                    <a16:rowId xmlns:a16="http://schemas.microsoft.com/office/drawing/2014/main" val="10000"/>
                  </a:ext>
                </a:extLst>
              </a:tr>
              <a:tr h="57001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entury Gothic" panose="020B0502020202020204" pitchFamily="34" charset="0"/>
                          <a:ea typeface="ヒラギノ角ゴ Pro W3" charset="-128"/>
                        </a:rPr>
                        <a:t>$1,100</a:t>
                      </a:r>
                    </a:p>
                  </a:txBody>
                  <a:tcPr anchor="ctr" horzOverflow="overflow">
                    <a:lnL>
                      <a:noFill/>
                    </a:lnL>
                    <a:lnR>
                      <a:noFill/>
                    </a:lnR>
                    <a:lnT>
                      <a:noFill/>
                    </a:lnT>
                    <a:lnB>
                      <a:noFill/>
                    </a:lnB>
                    <a:lnTlToBr>
                      <a:noFill/>
                    </a:lnTlToBr>
                    <a:lnBlToTr>
                      <a:noFill/>
                    </a:lnBlToTr>
                    <a:solidFill>
                      <a:schemeClr val="accent1">
                        <a:lumMod val="20000"/>
                        <a:lumOff val="80000"/>
                        <a:alpha val="19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5199AD"/>
                          </a:solidFill>
                          <a:effectLst/>
                          <a:latin typeface="Century Gothic" panose="020B0502020202020204" pitchFamily="34" charset="0"/>
                          <a:ea typeface="ヒラギノ角ゴ Pro W3" charset="-128"/>
                        </a:rPr>
                        <a:t>÷</a:t>
                      </a:r>
                    </a:p>
                  </a:txBody>
                  <a:tcPr anchor="ctr" horzOverflow="overflow">
                    <a:lnL>
                      <a:noFill/>
                    </a:lnL>
                    <a:lnR>
                      <a:noFill/>
                    </a:lnR>
                    <a:lnT>
                      <a:noFill/>
                    </a:lnT>
                    <a:lnB>
                      <a:noFill/>
                    </a:lnB>
                    <a:lnTlToBr>
                      <a:noFill/>
                    </a:lnTlToBr>
                    <a:lnBlToTr>
                      <a:noFill/>
                    </a:lnBlToTr>
                    <a:solidFill>
                      <a:schemeClr val="accent1">
                        <a:lumMod val="20000"/>
                        <a:lumOff val="80000"/>
                        <a:alpha val="19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entury Gothic" panose="020B0502020202020204" pitchFamily="34" charset="0"/>
                          <a:ea typeface="ヒラギノ角ゴ Pro W3" charset="-128"/>
                        </a:rPr>
                        <a:t>$2,600</a:t>
                      </a:r>
                    </a:p>
                  </a:txBody>
                  <a:tcPr anchor="ctr" horzOverflow="overflow">
                    <a:lnL>
                      <a:noFill/>
                    </a:lnL>
                    <a:lnR>
                      <a:noFill/>
                    </a:lnR>
                    <a:lnT>
                      <a:noFill/>
                    </a:lnT>
                    <a:lnB>
                      <a:noFill/>
                    </a:lnB>
                    <a:lnTlToBr>
                      <a:noFill/>
                    </a:lnTlToBr>
                    <a:lnBlToTr>
                      <a:noFill/>
                    </a:lnBlToTr>
                    <a:solidFill>
                      <a:schemeClr val="accent1">
                        <a:lumMod val="20000"/>
                        <a:lumOff val="80000"/>
                        <a:alpha val="19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5199AD"/>
                          </a:solidFill>
                          <a:effectLst/>
                          <a:latin typeface="Century Gothic" panose="020B0502020202020204" pitchFamily="34" charset="0"/>
                          <a:ea typeface="ヒラギノ角ゴ Pro W3" charset="-128"/>
                        </a:rPr>
                        <a:t>=</a:t>
                      </a:r>
                    </a:p>
                  </a:txBody>
                  <a:tcPr anchor="ctr" horzOverflow="overflow">
                    <a:lnL>
                      <a:noFill/>
                    </a:lnL>
                    <a:lnR>
                      <a:noFill/>
                    </a:lnR>
                    <a:lnT>
                      <a:noFill/>
                    </a:lnT>
                    <a:lnB>
                      <a:noFill/>
                    </a:lnB>
                    <a:lnTlToBr>
                      <a:noFill/>
                    </a:lnTlToBr>
                    <a:lnBlToTr>
                      <a:noFill/>
                    </a:lnBlToTr>
                    <a:solidFill>
                      <a:schemeClr val="accent1">
                        <a:lumMod val="20000"/>
                        <a:lumOff val="80000"/>
                        <a:alpha val="19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entury Gothic" panose="020B0502020202020204" pitchFamily="34" charset="0"/>
                          <a:ea typeface="ヒラギノ角ゴ Pro W3" charset="-128"/>
                        </a:rPr>
                        <a:t>42%</a:t>
                      </a:r>
                    </a:p>
                  </a:txBody>
                  <a:tcPr anchor="ctr" horzOverflow="overflow">
                    <a:lnL>
                      <a:noFill/>
                    </a:lnL>
                    <a:lnR>
                      <a:noFill/>
                    </a:lnR>
                    <a:lnT>
                      <a:noFill/>
                    </a:lnT>
                    <a:lnB>
                      <a:noFill/>
                    </a:lnB>
                    <a:lnTlToBr>
                      <a:noFill/>
                    </a:lnTlToBr>
                    <a:lnBlToTr>
                      <a:noFill/>
                    </a:lnBlToTr>
                    <a:solidFill>
                      <a:schemeClr val="accent1">
                        <a:lumMod val="20000"/>
                        <a:lumOff val="80000"/>
                        <a:alpha val="19000"/>
                      </a:schemeClr>
                    </a:solidFill>
                  </a:tcPr>
                </a:tc>
                <a:extLst>
                  <a:ext uri="{0D108BD9-81ED-4DB2-BD59-A6C34878D82A}">
                    <a16:rowId xmlns:a16="http://schemas.microsoft.com/office/drawing/2014/main" val="10001"/>
                  </a:ext>
                </a:extLst>
              </a:tr>
            </a:tbl>
          </a:graphicData>
        </a:graphic>
      </p:graphicFrame>
      <p:sp>
        <p:nvSpPr>
          <p:cNvPr id="14" name="Rectangle 16"/>
          <p:cNvSpPr>
            <a:spLocks noChangeArrowheads="1"/>
          </p:cNvSpPr>
          <p:nvPr/>
        </p:nvSpPr>
        <p:spPr bwMode="auto">
          <a:xfrm>
            <a:off x="228600" y="4393190"/>
            <a:ext cx="2020585" cy="1001713"/>
          </a:xfrm>
          <a:prstGeom prst="rect">
            <a:avLst/>
          </a:prstGeom>
          <a:solidFill>
            <a:schemeClr val="accent3"/>
          </a:solidFill>
          <a:ln w="9525" algn="ctr">
            <a:noFill/>
            <a:round/>
            <a:headEnd/>
            <a:tailEnd/>
          </a:ln>
        </p:spPr>
        <p:txBody>
          <a:bodyPr lIns="0" tIns="0" rIns="0" bIns="0" anchor="ctr"/>
          <a:lstStyle/>
          <a:p>
            <a:pPr marL="173038" indent="-1588">
              <a:lnSpc>
                <a:spcPts val="2400"/>
              </a:lnSpc>
              <a:spcBef>
                <a:spcPts val="1000"/>
              </a:spcBef>
              <a:defRPr/>
            </a:pPr>
            <a:r>
              <a:rPr lang="en-US" b="1" kern="0" dirty="0"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Experts Recommend:</a:t>
            </a:r>
            <a:endParaRPr lang="en-US" b="1" kern="0"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3554" name="Rectangle 16"/>
          <p:cNvSpPr>
            <a:spLocks noChangeArrowheads="1"/>
          </p:cNvSpPr>
          <p:nvPr/>
        </p:nvSpPr>
        <p:spPr bwMode="auto">
          <a:xfrm>
            <a:off x="2249186" y="4395775"/>
            <a:ext cx="6528419" cy="1001713"/>
          </a:xfrm>
          <a:prstGeom prst="rect">
            <a:avLst/>
          </a:prstGeom>
          <a:solidFill>
            <a:schemeClr val="accent5">
              <a:lumMod val="40000"/>
              <a:lumOff val="60000"/>
              <a:alpha val="19000"/>
            </a:schemeClr>
          </a:solidFill>
          <a:ln w="9525" algn="ctr">
            <a:solidFill>
              <a:schemeClr val="accent5">
                <a:lumMod val="60000"/>
                <a:lumOff val="40000"/>
              </a:schemeClr>
            </a:solidFill>
            <a:round/>
            <a:headEnd/>
            <a:tailEnd/>
          </a:ln>
        </p:spPr>
        <p:txBody>
          <a:bodyPr lIns="0" tIns="0" rIns="0" bIns="0" anchor="ctr"/>
          <a:lstStyle/>
          <a:p>
            <a:pPr marL="173038" indent="-1588">
              <a:lnSpc>
                <a:spcPts val="2400"/>
              </a:lnSpc>
              <a:spcBef>
                <a:spcPts val="1000"/>
              </a:spcBef>
              <a:defRPr/>
            </a:pPr>
            <a:r>
              <a:rPr lang="en-US" kern="0" dirty="0">
                <a:latin typeface="Open Sans Light" panose="020B0306030504020204" pitchFamily="34" charset="0"/>
                <a:ea typeface="Open Sans Light" panose="020B0306030504020204" pitchFamily="34" charset="0"/>
                <a:cs typeface="Open Sans Light" panose="020B0306030504020204" pitchFamily="34" charset="0"/>
              </a:rPr>
              <a:t>Housing costs  </a:t>
            </a:r>
            <a:r>
              <a:rPr lang="en-US" sz="2000" b="1" kern="0" dirty="0">
                <a:solidFill>
                  <a:srgbClr val="CCBE3C"/>
                </a:solidFill>
                <a:latin typeface="Open Sans Light" panose="020B0306030504020204" pitchFamily="34" charset="0"/>
                <a:ea typeface="Open Sans Light" panose="020B0306030504020204" pitchFamily="34" charset="0"/>
                <a:cs typeface="Open Sans Light" panose="020B0306030504020204" pitchFamily="34" charset="0"/>
              </a:rPr>
              <a:t>&lt;</a:t>
            </a:r>
            <a:r>
              <a:rPr lang="en-US" kern="0" dirty="0">
                <a:latin typeface="Open Sans Light" panose="020B0306030504020204" pitchFamily="34" charset="0"/>
                <a:ea typeface="Open Sans Light" panose="020B0306030504020204" pitchFamily="34" charset="0"/>
                <a:cs typeface="Open Sans Light" panose="020B0306030504020204" pitchFamily="34" charset="0"/>
              </a:rPr>
              <a:t>  28% of monthly gross income</a:t>
            </a:r>
          </a:p>
          <a:p>
            <a:pPr marL="173038" indent="-1588">
              <a:lnSpc>
                <a:spcPts val="2400"/>
              </a:lnSpc>
              <a:spcBef>
                <a:spcPts val="600"/>
              </a:spcBef>
              <a:defRPr/>
            </a:pPr>
            <a:r>
              <a:rPr lang="en-US" b="1" kern="0" dirty="0">
                <a:latin typeface="Open Sans Light" panose="020B0306030504020204" pitchFamily="34" charset="0"/>
                <a:ea typeface="Open Sans Light" panose="020B0306030504020204" pitchFamily="34" charset="0"/>
                <a:cs typeface="Open Sans Light" panose="020B0306030504020204" pitchFamily="34" charset="0"/>
              </a:rPr>
              <a:t>All </a:t>
            </a:r>
            <a:r>
              <a:rPr lang="en-US" kern="0" dirty="0">
                <a:latin typeface="Open Sans Light" panose="020B0306030504020204" pitchFamily="34" charset="0"/>
                <a:ea typeface="Open Sans Light" panose="020B0306030504020204" pitchFamily="34" charset="0"/>
                <a:cs typeface="Open Sans Light" panose="020B0306030504020204" pitchFamily="34" charset="0"/>
              </a:rPr>
              <a:t>recurring debt  </a:t>
            </a:r>
            <a:r>
              <a:rPr lang="en-US" sz="2000" b="1" kern="0" dirty="0">
                <a:solidFill>
                  <a:srgbClr val="CCBE3C"/>
                </a:solidFill>
                <a:latin typeface="Open Sans Light" panose="020B0306030504020204" pitchFamily="34" charset="0"/>
                <a:ea typeface="Open Sans Light" panose="020B0306030504020204" pitchFamily="34" charset="0"/>
                <a:cs typeface="Open Sans Light" panose="020B0306030504020204" pitchFamily="34" charset="0"/>
              </a:rPr>
              <a:t>&lt;</a:t>
            </a:r>
            <a:r>
              <a:rPr lang="en-US" kern="0" dirty="0">
                <a:latin typeface="Open Sans Light" panose="020B0306030504020204" pitchFamily="34" charset="0"/>
                <a:ea typeface="Open Sans Light" panose="020B0306030504020204" pitchFamily="34" charset="0"/>
                <a:cs typeface="Open Sans Light" panose="020B0306030504020204" pitchFamily="34" charset="0"/>
              </a:rPr>
              <a:t>  36% of monthly gross income</a:t>
            </a:r>
          </a:p>
        </p:txBody>
      </p:sp>
      <p:sp>
        <p:nvSpPr>
          <p:cNvPr id="8" name="TextBox 7"/>
          <p:cNvSpPr txBox="1"/>
          <p:nvPr/>
        </p:nvSpPr>
        <p:spPr>
          <a:xfrm>
            <a:off x="228600" y="6438590"/>
            <a:ext cx="2978239" cy="257577"/>
          </a:xfrm>
          <a:prstGeom prst="rect">
            <a:avLst/>
          </a:prstGeom>
        </p:spPr>
        <p:txBody>
          <a:bodyPr vert="horz" wrap="square" lIns="91440" tIns="45720" rIns="91440" bIns="45720" rtlCol="0">
            <a:normAutofit fontScale="70000" lnSpcReduction="20000"/>
          </a:bodyPr>
          <a:lstStyle/>
          <a:p>
            <a:pPr>
              <a:spcBef>
                <a:spcPts val="800"/>
              </a:spcBef>
            </a:pPr>
            <a:r>
              <a:rPr lang="en-US" sz="1400" dirty="0" smtClean="0">
                <a:latin typeface="Open Sans Light" panose="020B0306030504020204" pitchFamily="34" charset="0"/>
                <a:ea typeface="Open Sans Light" panose="020B0306030504020204" pitchFamily="34" charset="0"/>
                <a:cs typeface="Open Sans Light" panose="020B0306030504020204" pitchFamily="34" charset="0"/>
              </a:rPr>
              <a:t>*This </a:t>
            </a:r>
            <a:r>
              <a:rPr lang="en-US" sz="1400" dirty="0">
                <a:latin typeface="Open Sans Light" panose="020B0306030504020204" pitchFamily="34" charset="0"/>
                <a:ea typeface="Open Sans Light" panose="020B0306030504020204" pitchFamily="34" charset="0"/>
                <a:cs typeface="Open Sans Light" panose="020B0306030504020204" pitchFamily="34" charset="0"/>
              </a:rPr>
              <a:t>example is for illustrative purposes only.</a:t>
            </a:r>
            <a:endParaRPr lang="en-US" sz="1400" kern="1200" dirty="0" smtClean="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Tree>
    <p:custDataLst>
      <p:tags r:id="rId1"/>
    </p:custDataLst>
    <p:extLst>
      <p:ext uri="{BB962C8B-B14F-4D97-AF65-F5344CB8AC3E}">
        <p14:creationId xmlns:p14="http://schemas.microsoft.com/office/powerpoint/2010/main" val="36692618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Where can I get credit?</a:t>
            </a:r>
            <a:br>
              <a:rPr lang="en-US" dirty="0"/>
            </a:br>
            <a:endParaRPr lang="en-US" dirty="0"/>
          </a:p>
        </p:txBody>
      </p:sp>
      <p:sp>
        <p:nvSpPr>
          <p:cNvPr id="24579" name="Content Placeholder 1"/>
          <p:cNvSpPr>
            <a:spLocks noGrp="1"/>
          </p:cNvSpPr>
          <p:nvPr>
            <p:ph sz="half" idx="1"/>
          </p:nvPr>
        </p:nvSpPr>
        <p:spPr>
          <a:xfrm>
            <a:off x="547730" y="1647824"/>
            <a:ext cx="4190958" cy="2888082"/>
          </a:xfrm>
        </p:spPr>
        <p:txBody>
          <a:bodyPr/>
          <a:lstStyle/>
          <a:p>
            <a:r>
              <a:rPr lang="en-US" sz="1800" dirty="0" smtClean="0">
                <a:latin typeface="Century Gothic" panose="020B0502020202020204" pitchFamily="34" charset="0"/>
              </a:rPr>
              <a:t>Banks and credit unions</a:t>
            </a:r>
          </a:p>
          <a:p>
            <a:r>
              <a:rPr lang="en-US" sz="1800" dirty="0" smtClean="0">
                <a:latin typeface="Century Gothic" panose="020B0502020202020204" pitchFamily="34" charset="0"/>
              </a:rPr>
              <a:t>Department stores</a:t>
            </a:r>
          </a:p>
          <a:p>
            <a:r>
              <a:rPr lang="en-US" sz="1800" dirty="0" smtClean="0">
                <a:latin typeface="Century Gothic" panose="020B0502020202020204" pitchFamily="34" charset="0"/>
              </a:rPr>
              <a:t>Gasoline companies</a:t>
            </a:r>
          </a:p>
          <a:p>
            <a:r>
              <a:rPr lang="en-US" sz="1800" dirty="0" smtClean="0">
                <a:latin typeface="Century Gothic" panose="020B0502020202020204" pitchFamily="34" charset="0"/>
              </a:rPr>
              <a:t>Automobile dealerships</a:t>
            </a:r>
          </a:p>
          <a:p>
            <a:r>
              <a:rPr lang="en-US" sz="1800" dirty="0" smtClean="0">
                <a:latin typeface="Century Gothic" panose="020B0502020202020204" pitchFamily="34" charset="0"/>
              </a:rPr>
              <a:t>Student loans—government, banks</a:t>
            </a:r>
          </a:p>
          <a:p>
            <a:r>
              <a:rPr lang="en-US" sz="1800" dirty="0" smtClean="0">
                <a:latin typeface="Century Gothic" panose="020B0502020202020204" pitchFamily="34" charset="0"/>
              </a:rPr>
              <a:t>Furniture stores/electronics stores</a:t>
            </a:r>
          </a:p>
          <a:p>
            <a:pPr marL="0" indent="0">
              <a:buNone/>
            </a:pPr>
            <a:endParaRPr lang="en-US" sz="1800" dirty="0" smtClean="0">
              <a:latin typeface="Century Gothic" panose="020B0502020202020204" pitchFamily="34" charset="0"/>
            </a:endParaRPr>
          </a:p>
        </p:txBody>
      </p:sp>
      <p:pic>
        <p:nvPicPr>
          <p:cNvPr id="8" name="Content Placeholder 7" descr="hand with credit card" title="hand with credit card"/>
          <p:cNvPicPr>
            <a:picLocks noGrp="1" noChangeAspect="1"/>
          </p:cNvPicPr>
          <p:nvPr>
            <p:ph sz="half" idx="2"/>
          </p:nvPr>
        </p:nvPicPr>
        <p:blipFill rotWithShape="1">
          <a:blip r:embed="rId4" cstate="email">
            <a:extLst>
              <a:ext uri="{28A0092B-C50C-407E-A947-70E740481C1C}">
                <a14:useLocalDpi xmlns:a14="http://schemas.microsoft.com/office/drawing/2010/main"/>
              </a:ext>
            </a:extLst>
          </a:blip>
          <a:stretch/>
        </p:blipFill>
        <p:spPr>
          <a:xfrm>
            <a:off x="4871035" y="2091245"/>
            <a:ext cx="4038600" cy="2700658"/>
          </a:xfrm>
          <a:prstGeom prst="rect">
            <a:avLst/>
          </a:prstGeom>
        </p:spPr>
      </p:pic>
      <p:sp>
        <p:nvSpPr>
          <p:cNvPr id="3" name="Content Placeholder 2"/>
          <p:cNvSpPr/>
          <p:nvPr/>
        </p:nvSpPr>
        <p:spPr>
          <a:xfrm>
            <a:off x="264695" y="4649024"/>
            <a:ext cx="4200525" cy="152476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2763" indent="-512763">
              <a:buNone/>
              <a:tabLst>
                <a:tab pos="630238" algn="l"/>
              </a:tabLst>
            </a:pPr>
            <a:r>
              <a:rPr lang="en-US" sz="2000" b="1" dirty="0">
                <a:solidFill>
                  <a:srgbClr val="F58433"/>
                </a:solidFill>
                <a:latin typeface="Century Gothic" panose="020B0502020202020204" pitchFamily="34" charset="0"/>
              </a:rPr>
              <a:t>Tip:  </a:t>
            </a:r>
            <a:r>
              <a:rPr lang="en-US" sz="1600" dirty="0" smtClean="0">
                <a:solidFill>
                  <a:schemeClr val="tx1"/>
                </a:solidFill>
                <a:latin typeface="Century Gothic" panose="020B0502020202020204" pitchFamily="34" charset="0"/>
              </a:rPr>
              <a:t>If </a:t>
            </a:r>
            <a:r>
              <a:rPr lang="en-US" sz="1600" dirty="0">
                <a:solidFill>
                  <a:schemeClr val="tx1"/>
                </a:solidFill>
                <a:latin typeface="Century Gothic" panose="020B0502020202020204" pitchFamily="34" charset="0"/>
              </a:rPr>
              <a:t>you’re just starting out, </a:t>
            </a:r>
            <a:r>
              <a:rPr lang="en-US" sz="1600" dirty="0" smtClean="0">
                <a:solidFill>
                  <a:schemeClr val="tx1"/>
                </a:solidFill>
                <a:latin typeface="Century Gothic" panose="020B0502020202020204" pitchFamily="34" charset="0"/>
              </a:rPr>
              <a:t>you may want to consider </a:t>
            </a:r>
            <a:r>
              <a:rPr lang="en-US" sz="1600" dirty="0">
                <a:solidFill>
                  <a:schemeClr val="tx1"/>
                </a:solidFill>
                <a:latin typeface="Century Gothic" panose="020B0502020202020204" pitchFamily="34" charset="0"/>
              </a:rPr>
              <a:t>opening a secured credit card or </a:t>
            </a:r>
            <a:r>
              <a:rPr lang="en-US" sz="1600" dirty="0" smtClean="0">
                <a:solidFill>
                  <a:schemeClr val="tx1"/>
                </a:solidFill>
                <a:latin typeface="Century Gothic" panose="020B0502020202020204" pitchFamily="34" charset="0"/>
              </a:rPr>
              <a:t>loan</a:t>
            </a:r>
            <a:r>
              <a:rPr lang="en-US" sz="1600" dirty="0">
                <a:solidFill>
                  <a:schemeClr val="tx1"/>
                </a:solidFill>
                <a:latin typeface="Century Gothic" panose="020B0502020202020204" pitchFamily="34" charset="0"/>
              </a:rPr>
              <a:t>, gas card, or retail store charge card to begin establishing your credit history.</a:t>
            </a:r>
          </a:p>
        </p:txBody>
      </p:sp>
    </p:spTree>
    <p:custDataLst>
      <p:tags r:id="rId1"/>
    </p:custDataLst>
    <p:extLst>
      <p:ext uri="{BB962C8B-B14F-4D97-AF65-F5344CB8AC3E}">
        <p14:creationId xmlns:p14="http://schemas.microsoft.com/office/powerpoint/2010/main" val="9140045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730" y="264477"/>
            <a:ext cx="8229600" cy="1143000"/>
          </a:xfrm>
        </p:spPr>
        <p:txBody>
          <a:bodyPr/>
          <a:lstStyle/>
          <a:p>
            <a:r>
              <a:rPr lang="en-US" dirty="0"/>
              <a:t>Types of </a:t>
            </a:r>
            <a:r>
              <a:rPr lang="en-US" dirty="0" smtClean="0"/>
              <a:t>credit</a:t>
            </a:r>
            <a:endParaRPr lang="en-US" dirty="0"/>
          </a:p>
        </p:txBody>
      </p:sp>
      <p:graphicFrame>
        <p:nvGraphicFramePr>
          <p:cNvPr id="5" name="Content Placeholder 4" descr="list of the types of credit - loans, sales contracts, credit cards and lines of credit" title="types of credit"/>
          <p:cNvGraphicFramePr>
            <a:graphicFrameLocks noGrp="1"/>
          </p:cNvGraphicFramePr>
          <p:nvPr>
            <p:ph idx="1"/>
            <p:extLst>
              <p:ext uri="{D42A27DB-BD31-4B8C-83A1-F6EECF244321}">
                <p14:modId xmlns:p14="http://schemas.microsoft.com/office/powerpoint/2010/main" val="1684161956"/>
              </p:ext>
            </p:extLst>
          </p:nvPr>
        </p:nvGraphicFramePr>
        <p:xfrm>
          <a:off x="547730" y="1206441"/>
          <a:ext cx="8229600" cy="40233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568321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Loans versus line of credit</a:t>
            </a:r>
            <a:br>
              <a:rPr lang="en-US" dirty="0"/>
            </a:br>
            <a:endParaRPr lang="en-US" dirty="0"/>
          </a:p>
        </p:txBody>
      </p:sp>
      <p:graphicFrame>
        <p:nvGraphicFramePr>
          <p:cNvPr id="4" name="Content Placeholder 3" descr="table listing the differences between loans and lines of credit" title="loans vs lines of credit"/>
          <p:cNvGraphicFramePr>
            <a:graphicFrameLocks noGrp="1"/>
          </p:cNvGraphicFramePr>
          <p:nvPr>
            <p:ph idx="1"/>
            <p:extLst>
              <p:ext uri="{D42A27DB-BD31-4B8C-83A1-F6EECF244321}">
                <p14:modId xmlns:p14="http://schemas.microsoft.com/office/powerpoint/2010/main" val="1265694154"/>
              </p:ext>
            </p:extLst>
          </p:nvPr>
        </p:nvGraphicFramePr>
        <p:xfrm>
          <a:off x="547730" y="1574861"/>
          <a:ext cx="8229600" cy="4419600"/>
        </p:xfrm>
        <a:graphic>
          <a:graphicData uri="http://schemas.openxmlformats.org/drawingml/2006/table">
            <a:tbl>
              <a:tblPr firstRow="1" bandRow="1">
                <a:tableStyleId>{17292A2E-F333-43FB-9621-5CBBE7FDCDCB}</a:tableStyleId>
              </a:tblPr>
              <a:tblGrid>
                <a:gridCol w="4114800">
                  <a:extLst>
                    <a:ext uri="{9D8B030D-6E8A-4147-A177-3AD203B41FA5}">
                      <a16:colId xmlns:a16="http://schemas.microsoft.com/office/drawing/2014/main" val="720090725"/>
                    </a:ext>
                  </a:extLst>
                </a:gridCol>
                <a:gridCol w="4114800">
                  <a:extLst>
                    <a:ext uri="{9D8B030D-6E8A-4147-A177-3AD203B41FA5}">
                      <a16:colId xmlns:a16="http://schemas.microsoft.com/office/drawing/2014/main" val="2757945706"/>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latin typeface="Open Sans Light" panose="020B0306030504020204" pitchFamily="34" charset="0"/>
                          <a:ea typeface="Open Sans Light" panose="020B0306030504020204" pitchFamily="34" charset="0"/>
                          <a:cs typeface="Open Sans Light" panose="020B0306030504020204" pitchFamily="34" charset="0"/>
                        </a:rPr>
                        <a:t>Loans</a:t>
                      </a:r>
                      <a:endParaRPr lang="en-US" b="0" dirty="0"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a:txBody>
                  <a:tcPr>
                    <a:solidFill>
                      <a:schemeClr val="tx2"/>
                    </a:solidFill>
                  </a:tcPr>
                </a:tc>
                <a:tc>
                  <a:txBody>
                    <a:bodyPr/>
                    <a:lstStyle/>
                    <a:p>
                      <a:r>
                        <a:rPr lang="en-US" dirty="0" smtClean="0">
                          <a:latin typeface="Open Sans Light" panose="020B0306030504020204" pitchFamily="34" charset="0"/>
                          <a:ea typeface="Open Sans Light" panose="020B0306030504020204" pitchFamily="34" charset="0"/>
                          <a:cs typeface="Open Sans Light" panose="020B0306030504020204" pitchFamily="34" charset="0"/>
                        </a:rPr>
                        <a:t>Lines of credit</a:t>
                      </a:r>
                      <a:endParaRPr lang="en-US" b="0" dirty="0" smtClean="0">
                        <a:latin typeface="Open Sans Light" panose="020B0306030504020204" pitchFamily="34" charset="0"/>
                        <a:ea typeface="Open Sans Light" panose="020B0306030504020204" pitchFamily="34" charset="0"/>
                        <a:cs typeface="Open Sans Light" panose="020B0306030504020204" pitchFamily="34" charset="0"/>
                      </a:endParaRPr>
                    </a:p>
                  </a:txBody>
                  <a:tcPr>
                    <a:solidFill>
                      <a:schemeClr val="tx2"/>
                    </a:solidFill>
                  </a:tcPr>
                </a:tc>
                <a:extLst>
                  <a:ext uri="{0D108BD9-81ED-4DB2-BD59-A6C34878D82A}">
                    <a16:rowId xmlns:a16="http://schemas.microsoft.com/office/drawing/2014/main" val="1598802756"/>
                  </a:ext>
                </a:extLst>
              </a:tr>
              <a:tr h="370840">
                <a:tc>
                  <a:txBody>
                    <a:bodyPr/>
                    <a:lstStyle/>
                    <a:p>
                      <a:pPr marL="228600" indent="-228600">
                        <a:lnSpc>
                          <a:spcPts val="1900"/>
                        </a:lnSpc>
                        <a:spcBef>
                          <a:spcPts val="600"/>
                        </a:spcBef>
                        <a:buFont typeface="Wingdings" pitchFamily="2" charset="2"/>
                        <a:buChar char="§"/>
                      </a:pPr>
                      <a:r>
                        <a:rPr lang="en-US" sz="1400" dirty="0" smtClean="0">
                          <a:latin typeface="Open Sans Light" panose="020B0306030504020204" pitchFamily="34" charset="0"/>
                          <a:ea typeface="Open Sans Light" panose="020B0306030504020204" pitchFamily="34" charset="0"/>
                          <a:cs typeface="Open Sans Light" panose="020B0306030504020204" pitchFamily="34" charset="0"/>
                        </a:rPr>
                        <a:t>Borrower receives the entire loan amount</a:t>
                      </a:r>
                      <a:br>
                        <a:rPr lang="en-US" sz="1400" dirty="0" smtClean="0">
                          <a:latin typeface="Open Sans Light" panose="020B0306030504020204" pitchFamily="34" charset="0"/>
                          <a:ea typeface="Open Sans Light" panose="020B0306030504020204" pitchFamily="34" charset="0"/>
                          <a:cs typeface="Open Sans Light" panose="020B0306030504020204" pitchFamily="34" charset="0"/>
                        </a:rPr>
                      </a:br>
                      <a:r>
                        <a:rPr lang="en-US" sz="1400" dirty="0" smtClean="0">
                          <a:latin typeface="Open Sans Light" panose="020B0306030504020204" pitchFamily="34" charset="0"/>
                          <a:ea typeface="Open Sans Light" panose="020B0306030504020204" pitchFamily="34" charset="0"/>
                          <a:cs typeface="Open Sans Light" panose="020B0306030504020204" pitchFamily="34" charset="0"/>
                        </a:rPr>
                        <a:t>at one time.</a:t>
                      </a:r>
                    </a:p>
                    <a:p>
                      <a:pPr marL="228600" indent="-228600">
                        <a:lnSpc>
                          <a:spcPts val="1900"/>
                        </a:lnSpc>
                        <a:spcBef>
                          <a:spcPts val="600"/>
                        </a:spcBef>
                        <a:buFont typeface="Wingdings" pitchFamily="2" charset="2"/>
                        <a:buChar char="§"/>
                      </a:pPr>
                      <a:r>
                        <a:rPr lang="en-US" sz="1400" dirty="0" smtClean="0">
                          <a:latin typeface="Open Sans Light" panose="020B0306030504020204" pitchFamily="34" charset="0"/>
                          <a:ea typeface="Open Sans Light" panose="020B0306030504020204" pitchFamily="34" charset="0"/>
                          <a:cs typeface="Open Sans Light" panose="020B0306030504020204" pitchFamily="34" charset="0"/>
                        </a:rPr>
                        <a:t>Borrower must pay interest on the full loan amount.</a:t>
                      </a:r>
                    </a:p>
                    <a:p>
                      <a:pPr marL="228600" indent="-228600">
                        <a:lnSpc>
                          <a:spcPts val="1900"/>
                        </a:lnSpc>
                        <a:spcBef>
                          <a:spcPts val="600"/>
                        </a:spcBef>
                        <a:buFont typeface="Wingdings" pitchFamily="2" charset="2"/>
                        <a:buChar char="§"/>
                      </a:pPr>
                      <a:r>
                        <a:rPr lang="en-US" sz="1400" dirty="0" smtClean="0">
                          <a:latin typeface="Open Sans Light" panose="020B0306030504020204" pitchFamily="34" charset="0"/>
                          <a:ea typeface="Open Sans Light" panose="020B0306030504020204" pitchFamily="34" charset="0"/>
                          <a:cs typeface="Open Sans Light" panose="020B0306030504020204" pitchFamily="34" charset="0"/>
                        </a:rPr>
                        <a:t>Once the principal is paid back, it is not available to borrow again as part of the same loan (not “revolving”).</a:t>
                      </a:r>
                    </a:p>
                    <a:p>
                      <a:pPr marL="228600" indent="-228600">
                        <a:lnSpc>
                          <a:spcPts val="1900"/>
                        </a:lnSpc>
                        <a:spcBef>
                          <a:spcPts val="600"/>
                        </a:spcBef>
                        <a:buFont typeface="Wingdings" pitchFamily="2" charset="2"/>
                        <a:buChar char="§"/>
                      </a:pPr>
                      <a:r>
                        <a:rPr lang="en-US" sz="1400" dirty="0" smtClean="0">
                          <a:latin typeface="Open Sans Light" panose="020B0306030504020204" pitchFamily="34" charset="0"/>
                          <a:ea typeface="Open Sans Light" panose="020B0306030504020204" pitchFamily="34" charset="0"/>
                          <a:cs typeface="Open Sans Light" panose="020B0306030504020204" pitchFamily="34" charset="0"/>
                        </a:rPr>
                        <a:t>Interest rates can be fixed or adjustable</a:t>
                      </a:r>
                    </a:p>
                    <a:p>
                      <a:pPr marL="228600" indent="-228600">
                        <a:lnSpc>
                          <a:spcPts val="1900"/>
                        </a:lnSpc>
                        <a:spcBef>
                          <a:spcPts val="600"/>
                        </a:spcBef>
                        <a:buFont typeface="Wingdings" pitchFamily="2" charset="2"/>
                        <a:buChar char="§"/>
                      </a:pPr>
                      <a:r>
                        <a:rPr lang="en-US" sz="1400" dirty="0" smtClean="0">
                          <a:latin typeface="Open Sans Light" panose="020B0306030504020204" pitchFamily="34" charset="0"/>
                          <a:ea typeface="Open Sans Light" panose="020B0306030504020204" pitchFamily="34" charset="0"/>
                          <a:cs typeface="Open Sans Light" panose="020B0306030504020204" pitchFamily="34" charset="0"/>
                        </a:rPr>
                        <a:t>The term of the loan (amount of time the borrower has to pay it off) is fixed at the time the loan is issued.</a:t>
                      </a:r>
                    </a:p>
                    <a:p>
                      <a:endParaRPr lang="en-US" sz="1400" dirty="0" smtClean="0">
                        <a:latin typeface="Open Sans Light" panose="020B0306030504020204" pitchFamily="34" charset="0"/>
                        <a:ea typeface="Open Sans Light" panose="020B0306030504020204" pitchFamily="34" charset="0"/>
                        <a:cs typeface="Open Sans Light" panose="020B03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Open Sans Light" panose="020B0306030504020204" pitchFamily="34" charset="0"/>
                          <a:ea typeface="Open Sans Light" panose="020B0306030504020204" pitchFamily="34" charset="0"/>
                          <a:cs typeface="Open Sans Light" panose="020B0306030504020204" pitchFamily="34" charset="0"/>
                        </a:rPr>
                        <a:t>*With an interest-only plan, your principal balance is reduced only when you make voluntary principal payments during the interest-only period.</a:t>
                      </a:r>
                      <a:endParaRPr lang="en-US" sz="1100" dirty="0" smtClean="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endParaRPr>
                    </a:p>
                  </a:txBody>
                  <a:tcPr/>
                </a:tc>
                <a:tc>
                  <a:txBody>
                    <a:bodyPr/>
                    <a:lstStyle/>
                    <a:p>
                      <a:pPr marL="228600" indent="-228600">
                        <a:lnSpc>
                          <a:spcPts val="1900"/>
                        </a:lnSpc>
                        <a:spcBef>
                          <a:spcPts val="600"/>
                        </a:spcBef>
                        <a:buFont typeface="Wingdings" pitchFamily="2" charset="2"/>
                        <a:buChar char="§"/>
                      </a:pPr>
                      <a:r>
                        <a:rPr lang="en-US" sz="1400" dirty="0" smtClean="0">
                          <a:latin typeface="Open Sans Light" panose="020B0306030504020204" pitchFamily="34" charset="0"/>
                          <a:ea typeface="Open Sans Light" panose="020B0306030504020204" pitchFamily="34" charset="0"/>
                          <a:cs typeface="Open Sans Light" panose="020B0306030504020204" pitchFamily="34" charset="0"/>
                        </a:rPr>
                        <a:t>Lender agrees to lend up to a certain credit amount, but the borrower does not have to take all of it at once.</a:t>
                      </a:r>
                    </a:p>
                    <a:p>
                      <a:pPr marL="228600" indent="-228600">
                        <a:lnSpc>
                          <a:spcPts val="1900"/>
                        </a:lnSpc>
                        <a:spcBef>
                          <a:spcPts val="600"/>
                        </a:spcBef>
                        <a:buFont typeface="Wingdings" pitchFamily="2" charset="2"/>
                        <a:buChar char="§"/>
                      </a:pPr>
                      <a:r>
                        <a:rPr lang="en-US" sz="1400" dirty="0" smtClean="0">
                          <a:latin typeface="Open Sans Light" panose="020B0306030504020204" pitchFamily="34" charset="0"/>
                          <a:ea typeface="Open Sans Light" panose="020B0306030504020204" pitchFamily="34" charset="0"/>
                          <a:cs typeface="Open Sans Light" panose="020B0306030504020204" pitchFamily="34" charset="0"/>
                        </a:rPr>
                        <a:t>Borrower makes payments only on the amount borrowed, rather than the entire line amount.*</a:t>
                      </a:r>
                    </a:p>
                    <a:p>
                      <a:pPr marL="228600" indent="-228600">
                        <a:lnSpc>
                          <a:spcPts val="1900"/>
                        </a:lnSpc>
                        <a:spcBef>
                          <a:spcPts val="600"/>
                        </a:spcBef>
                        <a:buFont typeface="Wingdings" pitchFamily="2" charset="2"/>
                        <a:buChar char="§"/>
                      </a:pPr>
                      <a:r>
                        <a:rPr lang="en-US" sz="1400" dirty="0" smtClean="0">
                          <a:latin typeface="Open Sans Light" panose="020B0306030504020204" pitchFamily="34" charset="0"/>
                          <a:ea typeface="Open Sans Light" panose="020B0306030504020204" pitchFamily="34" charset="0"/>
                          <a:cs typeface="Open Sans Light" panose="020B0306030504020204" pitchFamily="34" charset="0"/>
                        </a:rPr>
                        <a:t>Once the principal is paid back, it is available to borrow again in the future (revolving credit).</a:t>
                      </a:r>
                    </a:p>
                    <a:p>
                      <a:pPr marL="228600" indent="-228600">
                        <a:lnSpc>
                          <a:spcPts val="1900"/>
                        </a:lnSpc>
                        <a:spcBef>
                          <a:spcPts val="600"/>
                        </a:spcBef>
                        <a:buFont typeface="Wingdings" pitchFamily="2" charset="2"/>
                        <a:buChar char="§"/>
                      </a:pPr>
                      <a:r>
                        <a:rPr lang="en-US" sz="1400" dirty="0" smtClean="0">
                          <a:latin typeface="Open Sans Light" panose="020B0306030504020204" pitchFamily="34" charset="0"/>
                          <a:ea typeface="Open Sans Light" panose="020B0306030504020204" pitchFamily="34" charset="0"/>
                          <a:cs typeface="Open Sans Light" panose="020B0306030504020204" pitchFamily="34" charset="0"/>
                        </a:rPr>
                        <a:t>Interest rates are usually adjustable, and tied to an index plus a margin.</a:t>
                      </a:r>
                    </a:p>
                    <a:p>
                      <a:pPr marL="228600" indent="-228600">
                        <a:lnSpc>
                          <a:spcPts val="1900"/>
                        </a:lnSpc>
                        <a:spcBef>
                          <a:spcPts val="600"/>
                        </a:spcBef>
                        <a:buFont typeface="Wingdings" pitchFamily="2" charset="2"/>
                        <a:buChar char="§"/>
                      </a:pPr>
                      <a:r>
                        <a:rPr lang="en-US" sz="1400" dirty="0" smtClean="0">
                          <a:latin typeface="Open Sans Light" panose="020B0306030504020204" pitchFamily="34" charset="0"/>
                          <a:ea typeface="Open Sans Light" panose="020B0306030504020204" pitchFamily="34" charset="0"/>
                          <a:cs typeface="Open Sans Light" panose="020B0306030504020204" pitchFamily="34" charset="0"/>
                        </a:rPr>
                        <a:t>The time allowed to pay back the principal is more flexible than with a loan, but the interest on any outstanding balance must still be paid monthly.</a:t>
                      </a:r>
                    </a:p>
                    <a:p>
                      <a:endParaRPr lang="en-US" dirty="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endParaRPr>
                    </a:p>
                  </a:txBody>
                  <a:tcPr/>
                </a:tc>
                <a:extLst>
                  <a:ext uri="{0D108BD9-81ED-4DB2-BD59-A6C34878D82A}">
                    <a16:rowId xmlns:a16="http://schemas.microsoft.com/office/drawing/2014/main" val="1852350063"/>
                  </a:ext>
                </a:extLst>
              </a:tr>
            </a:tbl>
          </a:graphicData>
        </a:graphic>
      </p:graphicFrame>
    </p:spTree>
    <p:extLst>
      <p:ext uri="{BB962C8B-B14F-4D97-AF65-F5344CB8AC3E}">
        <p14:creationId xmlns:p14="http://schemas.microsoft.com/office/powerpoint/2010/main" val="29551661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Loans versus line of </a:t>
            </a:r>
            <a:r>
              <a:rPr lang="en-US" dirty="0" smtClean="0"/>
              <a:t>credit </a:t>
            </a:r>
            <a:r>
              <a:rPr lang="en-US" dirty="0" err="1" smtClean="0"/>
              <a:t>con’t</a:t>
            </a:r>
            <a:r>
              <a:rPr lang="en-US" dirty="0" smtClean="0"/>
              <a:t>.</a:t>
            </a:r>
            <a:r>
              <a:rPr lang="en-US" dirty="0"/>
              <a:t/>
            </a:r>
            <a:br>
              <a:rPr lang="en-US" dirty="0"/>
            </a:br>
            <a:endParaRPr lang="en-US" dirty="0"/>
          </a:p>
        </p:txBody>
      </p:sp>
      <p:graphicFrame>
        <p:nvGraphicFramePr>
          <p:cNvPr id="4" name="Content Placeholder 3" descr="table listing the differences between loans and lines of credit" title="loans vs lines of credit"/>
          <p:cNvGraphicFramePr>
            <a:graphicFrameLocks noGrp="1"/>
          </p:cNvGraphicFramePr>
          <p:nvPr>
            <p:ph idx="1"/>
            <p:extLst>
              <p:ext uri="{D42A27DB-BD31-4B8C-83A1-F6EECF244321}">
                <p14:modId xmlns:p14="http://schemas.microsoft.com/office/powerpoint/2010/main" val="233511474"/>
              </p:ext>
            </p:extLst>
          </p:nvPr>
        </p:nvGraphicFramePr>
        <p:xfrm>
          <a:off x="547730" y="1574861"/>
          <a:ext cx="8229600" cy="3436620"/>
        </p:xfrm>
        <a:graphic>
          <a:graphicData uri="http://schemas.openxmlformats.org/drawingml/2006/table">
            <a:tbl>
              <a:tblPr firstRow="1" bandRow="1">
                <a:tableStyleId>{17292A2E-F333-43FB-9621-5CBBE7FDCDCB}</a:tableStyleId>
              </a:tblPr>
              <a:tblGrid>
                <a:gridCol w="4114800">
                  <a:extLst>
                    <a:ext uri="{9D8B030D-6E8A-4147-A177-3AD203B41FA5}">
                      <a16:colId xmlns:a16="http://schemas.microsoft.com/office/drawing/2014/main" val="720090725"/>
                    </a:ext>
                  </a:extLst>
                </a:gridCol>
                <a:gridCol w="4114800">
                  <a:extLst>
                    <a:ext uri="{9D8B030D-6E8A-4147-A177-3AD203B41FA5}">
                      <a16:colId xmlns:a16="http://schemas.microsoft.com/office/drawing/2014/main" val="2757945706"/>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latin typeface="Open Sans Light" panose="020B0306030504020204" pitchFamily="34" charset="0"/>
                          <a:ea typeface="Open Sans Light" panose="020B0306030504020204" pitchFamily="34" charset="0"/>
                          <a:cs typeface="Open Sans Light" panose="020B0306030504020204" pitchFamily="34" charset="0"/>
                        </a:rPr>
                        <a:t>You may want to consider a loan when:</a:t>
                      </a:r>
                    </a:p>
                  </a:txBody>
                  <a:tcPr>
                    <a:solidFill>
                      <a:schemeClr val="tx2"/>
                    </a:solidFill>
                  </a:tcPr>
                </a:tc>
                <a:tc>
                  <a:txBody>
                    <a:bodyPr/>
                    <a:lstStyle/>
                    <a:p>
                      <a:r>
                        <a:rPr lang="en-US" dirty="0" smtClean="0">
                          <a:latin typeface="Open Sans Light" panose="020B0306030504020204" pitchFamily="34" charset="0"/>
                          <a:ea typeface="Open Sans Light" panose="020B0306030504020204" pitchFamily="34" charset="0"/>
                          <a:cs typeface="Open Sans Light" panose="020B0306030504020204" pitchFamily="34" charset="0"/>
                        </a:rPr>
                        <a:t>You may want to consider a line of credit when:</a:t>
                      </a:r>
                    </a:p>
                  </a:txBody>
                  <a:tcPr>
                    <a:solidFill>
                      <a:schemeClr val="tx2"/>
                    </a:solidFill>
                  </a:tcPr>
                </a:tc>
                <a:extLst>
                  <a:ext uri="{0D108BD9-81ED-4DB2-BD59-A6C34878D82A}">
                    <a16:rowId xmlns:a16="http://schemas.microsoft.com/office/drawing/2014/main" val="1598802756"/>
                  </a:ext>
                </a:extLst>
              </a:tr>
              <a:tr h="370840">
                <a:tc>
                  <a:txBody>
                    <a:bodyPr/>
                    <a:lstStyle/>
                    <a:p>
                      <a:pPr marL="228600" indent="-228600">
                        <a:lnSpc>
                          <a:spcPts val="1900"/>
                        </a:lnSpc>
                        <a:spcBef>
                          <a:spcPts val="600"/>
                        </a:spcBef>
                        <a:buFont typeface="Wingdings" pitchFamily="2" charset="2"/>
                        <a:buChar char="§"/>
                      </a:pPr>
                      <a:r>
                        <a:rPr lang="en-US" sz="1600" dirty="0" smtClean="0">
                          <a:latin typeface="Century Gothic" panose="020B0502020202020204" pitchFamily="34" charset="0"/>
                          <a:ea typeface="Open Sans Light" panose="020B0306030504020204" pitchFamily="34" charset="0"/>
                          <a:cs typeface="Open Sans Light" panose="020B0306030504020204" pitchFamily="34" charset="0"/>
                        </a:rPr>
                        <a:t>You need to finance a large purchase or major expense.</a:t>
                      </a:r>
                    </a:p>
                    <a:p>
                      <a:pPr marL="228600" indent="-228600">
                        <a:lnSpc>
                          <a:spcPts val="1900"/>
                        </a:lnSpc>
                        <a:spcBef>
                          <a:spcPts val="600"/>
                        </a:spcBef>
                        <a:buFont typeface="Wingdings" pitchFamily="2" charset="2"/>
                        <a:buChar char="§"/>
                      </a:pPr>
                      <a:r>
                        <a:rPr lang="en-US" sz="1600" dirty="0" smtClean="0">
                          <a:latin typeface="Century Gothic" panose="020B0502020202020204" pitchFamily="34" charset="0"/>
                          <a:ea typeface="Open Sans Light" panose="020B0306030504020204" pitchFamily="34" charset="0"/>
                          <a:cs typeface="Open Sans Light" panose="020B0306030504020204" pitchFamily="34" charset="0"/>
                        </a:rPr>
                        <a:t>You know the total cost up front.</a:t>
                      </a:r>
                    </a:p>
                    <a:p>
                      <a:pPr marL="0" indent="0">
                        <a:lnSpc>
                          <a:spcPts val="1900"/>
                        </a:lnSpc>
                        <a:spcBef>
                          <a:spcPts val="600"/>
                        </a:spcBef>
                        <a:buFont typeface="Wingdings" pitchFamily="2" charset="2"/>
                        <a:buNone/>
                      </a:pPr>
                      <a:endParaRPr lang="en-US" sz="1600" dirty="0" smtClean="0">
                        <a:latin typeface="Century Gothic" panose="020B0502020202020204" pitchFamily="34" charset="0"/>
                        <a:ea typeface="Open Sans Light" panose="020B0306030504020204" pitchFamily="34" charset="0"/>
                        <a:cs typeface="Open Sans Light" panose="020B0306030504020204" pitchFamily="34" charset="0"/>
                      </a:endParaRPr>
                    </a:p>
                    <a:p>
                      <a:pPr marL="0" indent="0">
                        <a:lnSpc>
                          <a:spcPts val="1900"/>
                        </a:lnSpc>
                        <a:spcBef>
                          <a:spcPts val="600"/>
                        </a:spcBef>
                        <a:buFont typeface="Wingdings" pitchFamily="2" charset="2"/>
                        <a:buNone/>
                      </a:pPr>
                      <a:r>
                        <a:rPr lang="en-US" sz="1600" dirty="0" smtClean="0">
                          <a:latin typeface="Century Gothic" panose="020B0502020202020204" pitchFamily="34" charset="0"/>
                          <a:ea typeface="Open Sans Light" panose="020B0306030504020204" pitchFamily="34" charset="0"/>
                          <a:cs typeface="Open Sans Light" panose="020B0306030504020204" pitchFamily="34" charset="0"/>
                        </a:rPr>
                        <a:t>Examples of loans:</a:t>
                      </a:r>
                      <a:br>
                        <a:rPr lang="en-US" sz="1600" dirty="0" smtClean="0">
                          <a:latin typeface="Century Gothic" panose="020B0502020202020204" pitchFamily="34" charset="0"/>
                          <a:ea typeface="Open Sans Light" panose="020B0306030504020204" pitchFamily="34" charset="0"/>
                          <a:cs typeface="Open Sans Light" panose="020B0306030504020204" pitchFamily="34" charset="0"/>
                        </a:rPr>
                      </a:br>
                      <a:r>
                        <a:rPr lang="en-US" sz="1600" dirty="0" smtClean="0">
                          <a:latin typeface="Century Gothic" panose="020B0502020202020204" pitchFamily="34" charset="0"/>
                          <a:ea typeface="Open Sans Light" panose="020B0306030504020204" pitchFamily="34" charset="0"/>
                          <a:cs typeface="Open Sans Light" panose="020B0306030504020204" pitchFamily="34" charset="0"/>
                        </a:rPr>
                        <a:t>Mortgage, car loan, home equity loan, personal loan, student loan</a:t>
                      </a:r>
                    </a:p>
                  </a:txBody>
                  <a:tcPr/>
                </a:tc>
                <a:tc>
                  <a:txBody>
                    <a:bodyPr/>
                    <a:lstStyle/>
                    <a:p>
                      <a:pPr marL="228600" indent="-228600">
                        <a:lnSpc>
                          <a:spcPts val="1900"/>
                        </a:lnSpc>
                        <a:spcBef>
                          <a:spcPts val="600"/>
                        </a:spcBef>
                        <a:buFont typeface="Wingdings" pitchFamily="2" charset="2"/>
                        <a:buChar char="§"/>
                      </a:pPr>
                      <a:r>
                        <a:rPr lang="en-US" sz="1600" dirty="0" smtClean="0">
                          <a:latin typeface="Century Gothic" panose="020B0502020202020204" pitchFamily="34" charset="0"/>
                          <a:ea typeface="Open Sans Light" panose="020B0306030504020204" pitchFamily="34" charset="0"/>
                          <a:cs typeface="Open Sans Light" panose="020B0306030504020204" pitchFamily="34" charset="0"/>
                        </a:rPr>
                        <a:t>You will be incurring portions of the total expense over time.</a:t>
                      </a:r>
                    </a:p>
                    <a:p>
                      <a:pPr marL="228600" indent="-228600">
                        <a:lnSpc>
                          <a:spcPts val="1900"/>
                        </a:lnSpc>
                        <a:spcBef>
                          <a:spcPts val="600"/>
                        </a:spcBef>
                        <a:buFont typeface="Wingdings" pitchFamily="2" charset="2"/>
                        <a:buChar char="§"/>
                      </a:pPr>
                      <a:r>
                        <a:rPr lang="en-US" sz="1600" dirty="0" smtClean="0">
                          <a:latin typeface="Century Gothic" panose="020B0502020202020204" pitchFamily="34" charset="0"/>
                          <a:ea typeface="Open Sans Light" panose="020B0306030504020204" pitchFamily="34" charset="0"/>
                          <a:cs typeface="Open Sans Light" panose="020B0306030504020204" pitchFamily="34" charset="0"/>
                        </a:rPr>
                        <a:t>You do not know the total cost up front.</a:t>
                      </a:r>
                    </a:p>
                    <a:p>
                      <a:pPr marL="228600" indent="-228600">
                        <a:lnSpc>
                          <a:spcPts val="1900"/>
                        </a:lnSpc>
                        <a:spcBef>
                          <a:spcPts val="600"/>
                        </a:spcBef>
                        <a:buFont typeface="Wingdings" pitchFamily="2" charset="2"/>
                        <a:buChar char="§"/>
                      </a:pPr>
                      <a:r>
                        <a:rPr lang="en-US" sz="1600" dirty="0" smtClean="0">
                          <a:latin typeface="Century Gothic" panose="020B0502020202020204" pitchFamily="34" charset="0"/>
                          <a:ea typeface="Open Sans Light" panose="020B0306030504020204" pitchFamily="34" charset="0"/>
                          <a:cs typeface="Open Sans Light" panose="020B0306030504020204" pitchFamily="34" charset="0"/>
                        </a:rPr>
                        <a:t>You want more flexibility.</a:t>
                      </a:r>
                      <a:br>
                        <a:rPr lang="en-US" sz="1600" dirty="0" smtClean="0">
                          <a:latin typeface="Century Gothic" panose="020B0502020202020204" pitchFamily="34" charset="0"/>
                          <a:ea typeface="Open Sans Light" panose="020B0306030504020204" pitchFamily="34" charset="0"/>
                          <a:cs typeface="Open Sans Light" panose="020B0306030504020204" pitchFamily="34" charset="0"/>
                        </a:rPr>
                      </a:br>
                      <a:endParaRPr lang="en-US" sz="1600" dirty="0" smtClean="0">
                        <a:latin typeface="Century Gothic" panose="020B0502020202020204" pitchFamily="34" charset="0"/>
                        <a:ea typeface="Open Sans Light" panose="020B0306030504020204" pitchFamily="34" charset="0"/>
                        <a:cs typeface="Open Sans Light" panose="020B0306030504020204" pitchFamily="34" charset="0"/>
                      </a:endParaRPr>
                    </a:p>
                    <a:p>
                      <a:pPr marL="0" indent="0">
                        <a:lnSpc>
                          <a:spcPts val="1900"/>
                        </a:lnSpc>
                        <a:spcBef>
                          <a:spcPts val="600"/>
                        </a:spcBef>
                        <a:buFont typeface="Wingdings" pitchFamily="2" charset="2"/>
                        <a:buNone/>
                      </a:pPr>
                      <a:r>
                        <a:rPr lang="en-US" sz="1600" dirty="0" smtClean="0">
                          <a:latin typeface="Century Gothic" panose="020B0502020202020204" pitchFamily="34" charset="0"/>
                          <a:ea typeface="Open Sans Light" panose="020B0306030504020204" pitchFamily="34" charset="0"/>
                          <a:cs typeface="Open Sans Light" panose="020B0306030504020204" pitchFamily="34" charset="0"/>
                        </a:rPr>
                        <a:t>Examples of lines of credit:</a:t>
                      </a:r>
                      <a:br>
                        <a:rPr lang="en-US" sz="1600" dirty="0" smtClean="0">
                          <a:latin typeface="Century Gothic" panose="020B0502020202020204" pitchFamily="34" charset="0"/>
                          <a:ea typeface="Open Sans Light" panose="020B0306030504020204" pitchFamily="34" charset="0"/>
                          <a:cs typeface="Open Sans Light" panose="020B0306030504020204" pitchFamily="34" charset="0"/>
                        </a:rPr>
                      </a:br>
                      <a:r>
                        <a:rPr lang="en-US" sz="1600" dirty="0" smtClean="0">
                          <a:latin typeface="Century Gothic" panose="020B0502020202020204" pitchFamily="34" charset="0"/>
                          <a:ea typeface="Open Sans Light" panose="020B0306030504020204" pitchFamily="34" charset="0"/>
                          <a:cs typeface="Open Sans Light" panose="020B0306030504020204" pitchFamily="34" charset="0"/>
                        </a:rPr>
                        <a:t>Personal line of credit or home equity line of credit</a:t>
                      </a:r>
                    </a:p>
                    <a:p>
                      <a:endParaRPr lang="en-US" sz="2000" dirty="0">
                        <a:solidFill>
                          <a:schemeClr val="tx1"/>
                        </a:solidFill>
                        <a:latin typeface="Century Gothic" panose="020B0502020202020204" pitchFamily="34" charset="0"/>
                        <a:ea typeface="Open Sans Light" panose="020B0306030504020204" pitchFamily="34" charset="0"/>
                        <a:cs typeface="Open Sans Light" panose="020B0306030504020204" pitchFamily="34" charset="0"/>
                      </a:endParaRPr>
                    </a:p>
                  </a:txBody>
                  <a:tcPr/>
                </a:tc>
                <a:extLst>
                  <a:ext uri="{0D108BD9-81ED-4DB2-BD59-A6C34878D82A}">
                    <a16:rowId xmlns:a16="http://schemas.microsoft.com/office/drawing/2014/main" val="1852350063"/>
                  </a:ext>
                </a:extLst>
              </a:tr>
            </a:tbl>
          </a:graphicData>
        </a:graphic>
      </p:graphicFrame>
    </p:spTree>
    <p:extLst>
      <p:ext uri="{BB962C8B-B14F-4D97-AF65-F5344CB8AC3E}">
        <p14:creationId xmlns:p14="http://schemas.microsoft.com/office/powerpoint/2010/main" val="18862113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DESIGN_ID_BRAND 2.0 TEMPLATE" val="Y5CA4oQU"/>
  <p:tag name="ARTICULATE_SLIDE_COUNT" val="28"/>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Brand 2.0 template">
  <a:themeElements>
    <a:clrScheme name="Hands on Banking">
      <a:dk1>
        <a:srgbClr val="44464A"/>
      </a:dk1>
      <a:lt1>
        <a:sysClr val="window" lastClr="FFFFFF"/>
      </a:lt1>
      <a:dk2>
        <a:srgbClr val="345C6F"/>
      </a:dk2>
      <a:lt2>
        <a:srgbClr val="E7E6E6"/>
      </a:lt2>
      <a:accent1>
        <a:srgbClr val="5199AD"/>
      </a:accent1>
      <a:accent2>
        <a:srgbClr val="A04D10"/>
      </a:accent2>
      <a:accent3>
        <a:srgbClr val="5E652B"/>
      </a:accent3>
      <a:accent4>
        <a:srgbClr val="AFB4B9"/>
      </a:accent4>
      <a:accent5>
        <a:srgbClr val="BFCEC2"/>
      </a:accent5>
      <a:accent6>
        <a:srgbClr val="A61C2A"/>
      </a:accent6>
      <a:hlink>
        <a:srgbClr val="0563C1"/>
      </a:hlink>
      <a:folHlink>
        <a:srgbClr val="954F72"/>
      </a:folHlink>
    </a:clrScheme>
    <a:fontScheme name="Brand 2.0 Fonts">
      <a:majorFont>
        <a:latin typeface="Georgi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wrap="none" lIns="91440" tIns="45720" rIns="91440" bIns="45720" rtlCol="0">
        <a:normAutofit/>
      </a:bodyPr>
      <a:lstStyle>
        <a:defPPr marL="342900" indent="-342900" algn="l" defTabSz="914400" rtl="0" eaLnBrk="1" latinLnBrk="0" hangingPunct="1">
          <a:spcBef>
            <a:spcPts val="800"/>
          </a:spcBef>
          <a:buFont typeface="Wingdings" pitchFamily="2" charset="2"/>
          <a:buChar char="§"/>
          <a:defRPr sz="1400" kern="1200" dirty="0" err="1" smtClean="0">
            <a:solidFill>
              <a:schemeClr val="tx1"/>
            </a:solidFill>
            <a:latin typeface="Verdana" pitchFamily="34" charset="0"/>
            <a:ea typeface="+mn-ea"/>
            <a:cs typeface="+mn-cs"/>
          </a:defRPr>
        </a:defPPr>
      </a:lstStyle>
    </a:txDef>
  </a:objectDefaults>
  <a:extraClrSchemeLst/>
  <a:custClrLst>
    <a:custClr name="Dark Orange">
      <a:srgbClr val="CE4C00"/>
    </a:custClr>
    <a:custClr name="Dark Plum">
      <a:srgbClr val="4D3B65"/>
    </a:custClr>
    <a:custClr name="Dark Teal">
      <a:srgbClr val="00698C"/>
    </a:custClr>
    <a:custClr name="Dark Green">
      <a:srgbClr val="007337"/>
    </a:custClr>
    <a:custClr name="Dark Magenta">
      <a:srgbClr val="821861"/>
    </a:custClr>
    <a:custClr name="Dark Ebony">
      <a:srgbClr val="574537"/>
    </a:custClr>
    <a:custClr name="WF Yellow">
      <a:srgbClr val="FCC60A"/>
    </a:custClr>
    <a:custClr name="WF Gray">
      <a:srgbClr val="8F8F8F"/>
    </a:custClr>
    <a:custClr name="Aqua Blue">
      <a:srgbClr val="44464A"/>
    </a:custClr>
    <a:custClr name="Khaki">
      <a:srgbClr val="BFC0BE"/>
    </a:custClr>
    <a:custClr name="Stone">
      <a:srgbClr val="D7D3C7"/>
    </a:custClr>
    <a:custClr name="Breeze">
      <a:srgbClr val="DADBBF"/>
    </a:custClr>
  </a:custClr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Hands on Banking">
      <a:dk1>
        <a:srgbClr val="44464A"/>
      </a:dk1>
      <a:lt1>
        <a:sysClr val="window" lastClr="FFFFFF"/>
      </a:lt1>
      <a:dk2>
        <a:srgbClr val="345C6F"/>
      </a:dk2>
      <a:lt2>
        <a:srgbClr val="E7E6E6"/>
      </a:lt2>
      <a:accent1>
        <a:srgbClr val="5199AD"/>
      </a:accent1>
      <a:accent2>
        <a:srgbClr val="A04D10"/>
      </a:accent2>
      <a:accent3>
        <a:srgbClr val="5E652B"/>
      </a:accent3>
      <a:accent4>
        <a:srgbClr val="AFB4B9"/>
      </a:accent4>
      <a:accent5>
        <a:srgbClr val="BFCEC2"/>
      </a:accent5>
      <a:accent6>
        <a:srgbClr val="A61C2A"/>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StartDate xmlns="http://schemas.microsoft.com/sharepoint/v3" xsi:nil="true"/>
    <PublishingExpiration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4FBD8A33395CE4B85DE0028A75CC6A6" ma:contentTypeVersion="10" ma:contentTypeDescription="Create a new document." ma:contentTypeScope="" ma:versionID="174dc33516370ff4a51c6788f5c3700c">
  <xsd:schema xmlns:xsd="http://www.w3.org/2001/XMLSchema" xmlns:xs="http://www.w3.org/2001/XMLSchema" xmlns:p="http://schemas.microsoft.com/office/2006/metadata/properties" xmlns:ns1="http://schemas.microsoft.com/sharepoint/v3" xmlns:ns2="b243ae30-5c02-438c-8c12-fee7f97be6df" targetNamespace="http://schemas.microsoft.com/office/2006/metadata/properties" ma:root="true" ma:fieldsID="6b5d4e1727a174d70389e139bf1ead88" ns1:_="" ns2:_="">
    <xsd:import namespace="http://schemas.microsoft.com/sharepoint/v3"/>
    <xsd:import namespace="b243ae30-5c02-438c-8c12-fee7f97be6df"/>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243ae30-5c02-438c-8c12-fee7f97be6d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69D8A9F-8848-45F5-908D-3F526C221E8A}">
  <ds:schemaRefs>
    <ds:schemaRef ds:uri="http://schemas.microsoft.com/sharepoint/v3/contenttype/forms"/>
  </ds:schemaRefs>
</ds:datastoreItem>
</file>

<file path=customXml/itemProps2.xml><?xml version="1.0" encoding="utf-8"?>
<ds:datastoreItem xmlns:ds="http://schemas.openxmlformats.org/officeDocument/2006/customXml" ds:itemID="{24552111-DC0F-45BC-9B07-9BEB5A214303}">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http://schemas.openxmlformats.org/package/2006/metadata/core-properties"/>
    <ds:schemaRef ds:uri="b243ae30-5c02-438c-8c12-fee7f97be6df"/>
    <ds:schemaRef ds:uri="http://www.w3.org/XML/1998/namespace"/>
  </ds:schemaRefs>
</ds:datastoreItem>
</file>

<file path=customXml/itemProps3.xml><?xml version="1.0" encoding="utf-8"?>
<ds:datastoreItem xmlns:ds="http://schemas.openxmlformats.org/officeDocument/2006/customXml" ds:itemID="{6DA14C51-DFC9-449A-AE1D-B4DFEFA070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243ae30-5c02-438c-8c12-fee7f97be6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Brand 2.0 template</Template>
  <TotalTime>0</TotalTime>
  <Words>4308</Words>
  <Application>Microsoft Office PowerPoint</Application>
  <PresentationFormat>On-screen Show (4:3)</PresentationFormat>
  <Paragraphs>470</Paragraphs>
  <Slides>28</Slides>
  <Notes>27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28</vt:i4>
      </vt:variant>
    </vt:vector>
  </HeadingPairs>
  <TitlesOfParts>
    <vt:vector size="38" baseType="lpstr">
      <vt:lpstr>MS PGothic</vt:lpstr>
      <vt:lpstr>Arial</vt:lpstr>
      <vt:lpstr>Calibri</vt:lpstr>
      <vt:lpstr>Century Gothic</vt:lpstr>
      <vt:lpstr>Georgia</vt:lpstr>
      <vt:lpstr>Open Sans Light</vt:lpstr>
      <vt:lpstr>Verdana</vt:lpstr>
      <vt:lpstr>Wingdings</vt:lpstr>
      <vt:lpstr>ヒラギノ角ゴ Pro W3</vt:lpstr>
      <vt:lpstr>Brand 2.0 template</vt:lpstr>
      <vt:lpstr>Hands on Banking® Financial Education</vt:lpstr>
      <vt:lpstr>What is credit?</vt:lpstr>
      <vt:lpstr>Benefits and risks of credit*</vt:lpstr>
      <vt:lpstr>Four C’s of Credit</vt:lpstr>
      <vt:lpstr>Debt-to-income-ratio </vt:lpstr>
      <vt:lpstr>Where can I get credit? </vt:lpstr>
      <vt:lpstr>Types of credit</vt:lpstr>
      <vt:lpstr>Loans versus line of credit </vt:lpstr>
      <vt:lpstr>Loans versus line of credit con’t. </vt:lpstr>
      <vt:lpstr>Using collateral to secure credit </vt:lpstr>
      <vt:lpstr>Credit card survey </vt:lpstr>
      <vt:lpstr>Credit card basics </vt:lpstr>
      <vt:lpstr>Selecting a credit card </vt:lpstr>
      <vt:lpstr>The cost of credit: An illustration </vt:lpstr>
      <vt:lpstr>Think about it </vt:lpstr>
      <vt:lpstr>Planning your credit card payments </vt:lpstr>
      <vt:lpstr>CREDIT CARD QUESTIONS?</vt:lpstr>
      <vt:lpstr>How to keep your credit cards safe </vt:lpstr>
      <vt:lpstr>Responsible credit management </vt:lpstr>
      <vt:lpstr>Why credit history is important</vt:lpstr>
      <vt:lpstr>What  goes into your credit score </vt:lpstr>
      <vt:lpstr>CREDIT SCORE QUESTIONS</vt:lpstr>
      <vt:lpstr>Why is your credit score important? </vt:lpstr>
      <vt:lpstr>High credit score = more money for you! </vt:lpstr>
      <vt:lpstr>Your Credit Report</vt:lpstr>
      <vt:lpstr>Wrap-up </vt:lpstr>
      <vt:lpstr>Wrap-up Continued</vt:lpstr>
      <vt:lpstr>Wrap-up Continued 2</vt:lpstr>
    </vt:vector>
  </TitlesOfParts>
  <Company>Wells Fargo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Hands on Banking - Adults - Responsible Credit Management Presentation</dc:title>
  <dc:creator>Wells Fargo</dc:creator>
  <dc:description>Wells Fargo PPT 2007 Template V. 3.0</dc:description>
  <cp:lastModifiedBy>Johnson, Natalie M [PERSONAL BANKER REG (SAFE)]</cp:lastModifiedBy>
  <cp:revision>226</cp:revision>
  <cp:lastPrinted>2019-08-26T14:25:01Z</cp:lastPrinted>
  <dcterms:created xsi:type="dcterms:W3CDTF">2018-07-18T10:27:35Z</dcterms:created>
  <dcterms:modified xsi:type="dcterms:W3CDTF">2021-03-09T18:04:53Z</dcterms:modified>
  <cp:category>Financial Education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0x010100F4FBD8A33395CE4B85DE0028A75CC6A6</vt:lpwstr>
  </property>
  <property fmtid="{D5CDD505-2E9C-101B-9397-08002B2CF9AE}" pid="3" name="Order">
    <vt:r8>42400</vt:r8>
  </property>
  <property fmtid="{D5CDD505-2E9C-101B-9397-08002B2CF9AE}" pid="4" name="ArticulateGUID">
    <vt:lpwstr>0EEFB078-44C5-438F-8E28-F0E8B8625C49</vt:lpwstr>
  </property>
  <property fmtid="{D5CDD505-2E9C-101B-9397-08002B2CF9AE}" pid="5" name="ArticulatePath">
    <vt:lpwstr>Adults_ResponsibleCreditManagement_Presentation_AccessibilityTest</vt:lpwstr>
  </property>
</Properties>
</file>